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F9B7DD-C776-AF40-93E6-5F489AAFADA3}" v="13" dt="2021-09-12T21:33:23.7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2"/>
  </p:normalViewPr>
  <p:slideViewPr>
    <p:cSldViewPr snapToGrid="0" snapToObjects="1">
      <p:cViewPr varScale="1">
        <p:scale>
          <a:sx n="105" d="100"/>
          <a:sy n="105"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Share the link here</a:t>
            </a:r>
            <a:endParaRPr/>
          </a:p>
        </p:txBody>
      </p:sp>
      <p:sp>
        <p:nvSpPr>
          <p:cNvPr id="102" name="Google Shape;10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3" name="Google Shape;373;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672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6792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6102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41751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09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7219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8296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1644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NZ"/>
          </a:p>
        </p:txBody>
      </p:sp>
      <p:sp>
        <p:nvSpPr>
          <p:cNvPr id="3" name="Footer Placeholder 2"/>
          <p:cNvSpPr>
            <a:spLocks noGrp="1"/>
          </p:cNvSpPr>
          <p:nvPr>
            <p:ph type="ftr" sz="quarter" idx="11"/>
          </p:nvPr>
        </p:nvSpPr>
        <p:spPr/>
        <p:txBody>
          <a:bodyPr/>
          <a:lstStyle/>
          <a:p>
            <a:endParaRPr lang="en-NZ"/>
          </a:p>
        </p:txBody>
      </p:sp>
      <p:sp>
        <p:nvSpPr>
          <p:cNvPr id="4" name="Slide Number Placeholder 3"/>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67604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9383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pPr marL="0" lvl="0" indent="0" algn="l"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013563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endParaRPr lang="en-NZ"/>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NZ"/>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pPr marL="0" lvl="0" indent="0" algn="l" rtl="0">
              <a:spcBef>
                <a:spcPts val="0"/>
              </a:spcBef>
              <a:spcAft>
                <a:spcPts val="0"/>
              </a:spcAft>
              <a:buNone/>
            </a:pPr>
            <a:fld id="{00000000-1234-1234-1234-123412341234}"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91774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rickeysrides@gmail.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3"/>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80000"/>
              </a:lnSpc>
              <a:spcBef>
                <a:spcPts val="0"/>
              </a:spcBef>
              <a:spcAft>
                <a:spcPts val="0"/>
              </a:spcAft>
              <a:buClr>
                <a:srgbClr val="0C0C0C"/>
              </a:buClr>
              <a:buSzPts val="5000"/>
              <a:buFont typeface="Twentieth Century"/>
              <a:buNone/>
            </a:pPr>
            <a:r>
              <a:rPr lang="en-US" b="1"/>
              <a:t>ASSESSMENT: </a:t>
            </a:r>
            <a:br>
              <a:rPr lang="en-US" b="1"/>
            </a:br>
            <a:r>
              <a:rPr lang="en-US" b="1"/>
              <a:t>RICKY’S RIDES</a:t>
            </a:r>
            <a:endParaRPr b="1"/>
          </a:p>
        </p:txBody>
      </p:sp>
      <p:sp>
        <p:nvSpPr>
          <p:cNvPr id="98" name="Google Shape;98;p13"/>
          <p:cNvSpPr txBox="1">
            <a:spLocks noGrp="1"/>
          </p:cNvSpPr>
          <p:nvPr>
            <p:ph type="subTitle" idx="1"/>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1800"/>
              <a:buNone/>
            </a:pPr>
            <a:endParaRPr dirty="0"/>
          </a:p>
          <a:p>
            <a:pPr marL="0" lvl="0" indent="0" algn="l" rtl="0">
              <a:lnSpc>
                <a:spcPct val="100000"/>
              </a:lnSpc>
              <a:spcBef>
                <a:spcPts val="200"/>
              </a:spcBef>
              <a:spcAft>
                <a:spcPts val="0"/>
              </a:spcAft>
              <a:buSzPts val="1800"/>
              <a:buNone/>
            </a:pPr>
            <a:r>
              <a:rPr lang="en-US" dirty="0"/>
              <a:t>Portfolio for 3.7 / 3.8</a:t>
            </a:r>
            <a:endParaRPr dirty="0"/>
          </a:p>
          <a:p>
            <a:pPr marL="0" lvl="0" indent="0" algn="l" rtl="0">
              <a:lnSpc>
                <a:spcPct val="100000"/>
              </a:lnSpc>
              <a:spcBef>
                <a:spcPts val="200"/>
              </a:spcBef>
              <a:spcAft>
                <a:spcPts val="0"/>
              </a:spcAft>
              <a:buSzPts val="1800"/>
              <a:buNone/>
            </a:pPr>
            <a:endParaRPr dirty="0"/>
          </a:p>
          <a:p>
            <a:pPr marL="0" lvl="0" indent="0" algn="l" rtl="0">
              <a:lnSpc>
                <a:spcPct val="100000"/>
              </a:lnSpc>
              <a:spcBef>
                <a:spcPts val="200"/>
              </a:spcBef>
              <a:spcAft>
                <a:spcPts val="0"/>
              </a:spcAft>
              <a:buSzPts val="1800"/>
              <a:buNone/>
            </a:pPr>
            <a:r>
              <a:rPr lang="en-US" dirty="0"/>
              <a:t>Tame </a:t>
            </a:r>
            <a:r>
              <a:rPr lang="en-US" dirty="0" err="1"/>
              <a:t>Perenara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WIREFRAME FEEDBACK</a:t>
            </a:r>
            <a:endParaRPr b="1"/>
          </a:p>
        </p:txBody>
      </p:sp>
      <p:sp>
        <p:nvSpPr>
          <p:cNvPr id="153" name="Google Shape;153;p22"/>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FONT COMBINATIONS</a:t>
            </a:r>
            <a:endParaRPr b="1"/>
          </a:p>
        </p:txBody>
      </p:sp>
      <p:pic>
        <p:nvPicPr>
          <p:cNvPr id="3" name="Picture 2" descr="Graphical user interface, text, website&#10;&#10;Description automatically generated">
            <a:extLst>
              <a:ext uri="{FF2B5EF4-FFF2-40B4-BE49-F238E27FC236}">
                <a16:creationId xmlns:a16="http://schemas.microsoft.com/office/drawing/2014/main" id="{53BC4560-6E87-B945-B858-6850619E503E}"/>
              </a:ext>
            </a:extLst>
          </p:cNvPr>
          <p:cNvPicPr>
            <a:picLocks noChangeAspect="1"/>
          </p:cNvPicPr>
          <p:nvPr/>
        </p:nvPicPr>
        <p:blipFill rotWithShape="1">
          <a:blip r:embed="rId3"/>
          <a:srcRect t="9295"/>
          <a:stretch/>
        </p:blipFill>
        <p:spPr>
          <a:xfrm>
            <a:off x="1024127" y="4291393"/>
            <a:ext cx="4465746" cy="2221534"/>
          </a:xfrm>
          <a:prstGeom prst="rect">
            <a:avLst/>
          </a:prstGeom>
        </p:spPr>
      </p:pic>
      <p:pic>
        <p:nvPicPr>
          <p:cNvPr id="5" name="Picture 4" descr="Text, website&#10;&#10;Description automatically generated">
            <a:extLst>
              <a:ext uri="{FF2B5EF4-FFF2-40B4-BE49-F238E27FC236}">
                <a16:creationId xmlns:a16="http://schemas.microsoft.com/office/drawing/2014/main" id="{90E915DA-0120-2241-A4F4-90CDAB0A6AAF}"/>
              </a:ext>
            </a:extLst>
          </p:cNvPr>
          <p:cNvPicPr>
            <a:picLocks noChangeAspect="1"/>
          </p:cNvPicPr>
          <p:nvPr/>
        </p:nvPicPr>
        <p:blipFill rotWithShape="1">
          <a:blip r:embed="rId4"/>
          <a:srcRect t="9248"/>
          <a:stretch/>
        </p:blipFill>
        <p:spPr>
          <a:xfrm>
            <a:off x="1024127" y="1643082"/>
            <a:ext cx="4465745" cy="2212908"/>
          </a:xfrm>
          <a:prstGeom prst="rect">
            <a:avLst/>
          </a:prstGeom>
        </p:spPr>
      </p:pic>
      <p:pic>
        <p:nvPicPr>
          <p:cNvPr id="7" name="Picture 6" descr="Graphical user interface, text, website&#10;&#10;Description automatically generated">
            <a:extLst>
              <a:ext uri="{FF2B5EF4-FFF2-40B4-BE49-F238E27FC236}">
                <a16:creationId xmlns:a16="http://schemas.microsoft.com/office/drawing/2014/main" id="{A17D2C0B-6EBC-5047-9745-BD9B9CB367BB}"/>
              </a:ext>
            </a:extLst>
          </p:cNvPr>
          <p:cNvPicPr>
            <a:picLocks noChangeAspect="1"/>
          </p:cNvPicPr>
          <p:nvPr/>
        </p:nvPicPr>
        <p:blipFill rotWithShape="1">
          <a:blip r:embed="rId5"/>
          <a:srcRect t="11843"/>
          <a:stretch/>
        </p:blipFill>
        <p:spPr>
          <a:xfrm>
            <a:off x="6702129" y="4291393"/>
            <a:ext cx="4488990" cy="2221534"/>
          </a:xfrm>
          <a:prstGeom prst="rect">
            <a:avLst/>
          </a:prstGeom>
        </p:spPr>
      </p:pic>
      <p:pic>
        <p:nvPicPr>
          <p:cNvPr id="9" name="Picture 8" descr="Graphical user interface, website&#10;&#10;Description automatically generated">
            <a:extLst>
              <a:ext uri="{FF2B5EF4-FFF2-40B4-BE49-F238E27FC236}">
                <a16:creationId xmlns:a16="http://schemas.microsoft.com/office/drawing/2014/main" id="{AB8B28C9-3971-B249-A3B4-B7CE762BDBD1}"/>
              </a:ext>
            </a:extLst>
          </p:cNvPr>
          <p:cNvPicPr>
            <a:picLocks noChangeAspect="1"/>
          </p:cNvPicPr>
          <p:nvPr/>
        </p:nvPicPr>
        <p:blipFill rotWithShape="1">
          <a:blip r:embed="rId6"/>
          <a:srcRect t="10090"/>
          <a:stretch/>
        </p:blipFill>
        <p:spPr>
          <a:xfrm>
            <a:off x="6702130" y="1643082"/>
            <a:ext cx="4475007" cy="2212908"/>
          </a:xfrm>
          <a:prstGeom prst="rect">
            <a:avLst/>
          </a:prstGeom>
        </p:spPr>
      </p:pic>
      <p:sp>
        <p:nvSpPr>
          <p:cNvPr id="10" name="TextBox 9">
            <a:extLst>
              <a:ext uri="{FF2B5EF4-FFF2-40B4-BE49-F238E27FC236}">
                <a16:creationId xmlns:a16="http://schemas.microsoft.com/office/drawing/2014/main" id="{9C34BCD8-B3B7-FB42-A660-76F0BE7E2C63}"/>
              </a:ext>
            </a:extLst>
          </p:cNvPr>
          <p:cNvSpPr txBox="1"/>
          <p:nvPr/>
        </p:nvSpPr>
        <p:spPr>
          <a:xfrm>
            <a:off x="457200" y="1900166"/>
            <a:ext cx="457200" cy="369332"/>
          </a:xfrm>
          <a:prstGeom prst="rect">
            <a:avLst/>
          </a:prstGeom>
          <a:noFill/>
        </p:spPr>
        <p:txBody>
          <a:bodyPr wrap="square" rtlCol="0">
            <a:spAutoFit/>
          </a:bodyPr>
          <a:lstStyle/>
          <a:p>
            <a:r>
              <a:rPr lang="en-US" dirty="0"/>
              <a:t>1</a:t>
            </a:r>
          </a:p>
        </p:txBody>
      </p:sp>
      <p:sp>
        <p:nvSpPr>
          <p:cNvPr id="14" name="TextBox 13">
            <a:extLst>
              <a:ext uri="{FF2B5EF4-FFF2-40B4-BE49-F238E27FC236}">
                <a16:creationId xmlns:a16="http://schemas.microsoft.com/office/drawing/2014/main" id="{3360A412-DE21-E544-BB1F-04E762423971}"/>
              </a:ext>
            </a:extLst>
          </p:cNvPr>
          <p:cNvSpPr txBox="1"/>
          <p:nvPr/>
        </p:nvSpPr>
        <p:spPr>
          <a:xfrm>
            <a:off x="6096000" y="4622984"/>
            <a:ext cx="457200" cy="369332"/>
          </a:xfrm>
          <a:prstGeom prst="rect">
            <a:avLst/>
          </a:prstGeom>
          <a:noFill/>
        </p:spPr>
        <p:txBody>
          <a:bodyPr wrap="square" rtlCol="0">
            <a:spAutoFit/>
          </a:bodyPr>
          <a:lstStyle/>
          <a:p>
            <a:r>
              <a:rPr lang="en-US" dirty="0"/>
              <a:t>4</a:t>
            </a:r>
          </a:p>
        </p:txBody>
      </p:sp>
      <p:sp>
        <p:nvSpPr>
          <p:cNvPr id="15" name="TextBox 14">
            <a:extLst>
              <a:ext uri="{FF2B5EF4-FFF2-40B4-BE49-F238E27FC236}">
                <a16:creationId xmlns:a16="http://schemas.microsoft.com/office/drawing/2014/main" id="{DBAE53DA-EEA6-DB4C-9633-BD68EDC49F5B}"/>
              </a:ext>
            </a:extLst>
          </p:cNvPr>
          <p:cNvSpPr txBox="1"/>
          <p:nvPr/>
        </p:nvSpPr>
        <p:spPr>
          <a:xfrm>
            <a:off x="6096000" y="1900166"/>
            <a:ext cx="457200" cy="369332"/>
          </a:xfrm>
          <a:prstGeom prst="rect">
            <a:avLst/>
          </a:prstGeom>
          <a:noFill/>
        </p:spPr>
        <p:txBody>
          <a:bodyPr wrap="square" rtlCol="0">
            <a:spAutoFit/>
          </a:bodyPr>
          <a:lstStyle/>
          <a:p>
            <a:r>
              <a:rPr lang="en-US" dirty="0"/>
              <a:t>2</a:t>
            </a:r>
          </a:p>
        </p:txBody>
      </p:sp>
      <p:sp>
        <p:nvSpPr>
          <p:cNvPr id="16" name="TextBox 15">
            <a:extLst>
              <a:ext uri="{FF2B5EF4-FFF2-40B4-BE49-F238E27FC236}">
                <a16:creationId xmlns:a16="http://schemas.microsoft.com/office/drawing/2014/main" id="{75AD0521-06CB-B746-A142-B55017E8FE76}"/>
              </a:ext>
            </a:extLst>
          </p:cNvPr>
          <p:cNvSpPr txBox="1"/>
          <p:nvPr/>
        </p:nvSpPr>
        <p:spPr>
          <a:xfrm>
            <a:off x="457200" y="4622984"/>
            <a:ext cx="457200" cy="369332"/>
          </a:xfrm>
          <a:prstGeom prst="rect">
            <a:avLst/>
          </a:prstGeom>
          <a:noFill/>
        </p:spPr>
        <p:txBody>
          <a:bodyPr wrap="square" rtlCol="0">
            <a:spAutoFit/>
          </a:bodyPr>
          <a:lstStyle/>
          <a:p>
            <a:r>
              <a:rPr lang="en-US" dirty="0"/>
              <a:t>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dirty="0"/>
              <a:t>FEEDBACK ON FONTS</a:t>
            </a:r>
            <a:endParaRPr b="1" dirty="0"/>
          </a:p>
        </p:txBody>
      </p:sp>
      <p:sp>
        <p:nvSpPr>
          <p:cNvPr id="2" name="TextBox 1">
            <a:extLst>
              <a:ext uri="{FF2B5EF4-FFF2-40B4-BE49-F238E27FC236}">
                <a16:creationId xmlns:a16="http://schemas.microsoft.com/office/drawing/2014/main" id="{7CA970C3-95EC-8A49-ABB9-8AAC4A2279D0}"/>
              </a:ext>
            </a:extLst>
          </p:cNvPr>
          <p:cNvSpPr txBox="1"/>
          <p:nvPr/>
        </p:nvSpPr>
        <p:spPr>
          <a:xfrm>
            <a:off x="1024128" y="2084832"/>
            <a:ext cx="3048142" cy="369332"/>
          </a:xfrm>
          <a:prstGeom prst="rect">
            <a:avLst/>
          </a:prstGeom>
          <a:noFill/>
          <a:ln>
            <a:solidFill>
              <a:schemeClr val="tx1"/>
            </a:solidFill>
          </a:ln>
        </p:spPr>
        <p:txBody>
          <a:bodyPr wrap="square" rtlCol="0">
            <a:spAutoFit/>
          </a:bodyPr>
          <a:lstStyle/>
          <a:p>
            <a:r>
              <a:rPr lang="en-US" dirty="0"/>
              <a:t>1) </a:t>
            </a:r>
          </a:p>
        </p:txBody>
      </p:sp>
      <p:sp>
        <p:nvSpPr>
          <p:cNvPr id="5" name="TextBox 4">
            <a:extLst>
              <a:ext uri="{FF2B5EF4-FFF2-40B4-BE49-F238E27FC236}">
                <a16:creationId xmlns:a16="http://schemas.microsoft.com/office/drawing/2014/main" id="{BFFCFF56-89E0-814C-ACF1-FFE6C5364230}"/>
              </a:ext>
            </a:extLst>
          </p:cNvPr>
          <p:cNvSpPr txBox="1"/>
          <p:nvPr/>
        </p:nvSpPr>
        <p:spPr>
          <a:xfrm>
            <a:off x="1024128" y="2929312"/>
            <a:ext cx="3048142" cy="369332"/>
          </a:xfrm>
          <a:prstGeom prst="rect">
            <a:avLst/>
          </a:prstGeom>
          <a:noFill/>
          <a:ln>
            <a:solidFill>
              <a:schemeClr val="tx1"/>
            </a:solidFill>
          </a:ln>
        </p:spPr>
        <p:txBody>
          <a:bodyPr wrap="square" rtlCol="0">
            <a:spAutoFit/>
          </a:bodyPr>
          <a:lstStyle/>
          <a:p>
            <a:r>
              <a:rPr lang="en-US" dirty="0"/>
              <a:t>2) </a:t>
            </a:r>
          </a:p>
        </p:txBody>
      </p:sp>
      <p:sp>
        <p:nvSpPr>
          <p:cNvPr id="6" name="TextBox 5">
            <a:extLst>
              <a:ext uri="{FF2B5EF4-FFF2-40B4-BE49-F238E27FC236}">
                <a16:creationId xmlns:a16="http://schemas.microsoft.com/office/drawing/2014/main" id="{F5100044-3724-BA48-AFB9-D8E584D9162F}"/>
              </a:ext>
            </a:extLst>
          </p:cNvPr>
          <p:cNvSpPr txBox="1"/>
          <p:nvPr/>
        </p:nvSpPr>
        <p:spPr>
          <a:xfrm>
            <a:off x="1024128" y="3769114"/>
            <a:ext cx="3048142" cy="369332"/>
          </a:xfrm>
          <a:prstGeom prst="rect">
            <a:avLst/>
          </a:prstGeom>
          <a:noFill/>
          <a:ln>
            <a:solidFill>
              <a:schemeClr val="tx1"/>
            </a:solidFill>
          </a:ln>
        </p:spPr>
        <p:txBody>
          <a:bodyPr wrap="square" rtlCol="0">
            <a:spAutoFit/>
          </a:bodyPr>
          <a:lstStyle/>
          <a:p>
            <a:r>
              <a:rPr lang="en-US" dirty="0"/>
              <a:t>3) </a:t>
            </a:r>
          </a:p>
        </p:txBody>
      </p:sp>
      <p:sp>
        <p:nvSpPr>
          <p:cNvPr id="7" name="TextBox 6">
            <a:extLst>
              <a:ext uri="{FF2B5EF4-FFF2-40B4-BE49-F238E27FC236}">
                <a16:creationId xmlns:a16="http://schemas.microsoft.com/office/drawing/2014/main" id="{4248E1B1-E486-954D-B89C-7FA4928BF2F4}"/>
              </a:ext>
            </a:extLst>
          </p:cNvPr>
          <p:cNvSpPr txBox="1"/>
          <p:nvPr/>
        </p:nvSpPr>
        <p:spPr>
          <a:xfrm>
            <a:off x="1024128" y="4608916"/>
            <a:ext cx="3048142" cy="369332"/>
          </a:xfrm>
          <a:prstGeom prst="rect">
            <a:avLst/>
          </a:prstGeom>
          <a:noFill/>
          <a:ln>
            <a:solidFill>
              <a:schemeClr val="tx1"/>
            </a:solidFill>
          </a:ln>
        </p:spPr>
        <p:txBody>
          <a:bodyPr wrap="square" rtlCol="0">
            <a:spAutoFit/>
          </a:bodyPr>
          <a:lstStyle/>
          <a:p>
            <a:r>
              <a:rPr lang="en-US" dirty="0"/>
              <a:t>4)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3"/>
        <p:cNvGrpSpPr/>
        <p:nvPr/>
      </p:nvGrpSpPr>
      <p:grpSpPr>
        <a:xfrm>
          <a:off x="0" y="0"/>
          <a:ext cx="0" cy="0"/>
          <a:chOff x="0" y="0"/>
          <a:chExt cx="0" cy="0"/>
        </a:xfrm>
      </p:grpSpPr>
      <p:sp>
        <p:nvSpPr>
          <p:cNvPr id="105" name="Rectangle 104">
            <a:extLst>
              <a:ext uri="{FF2B5EF4-FFF2-40B4-BE49-F238E27FC236}">
                <a16:creationId xmlns:a16="http://schemas.microsoft.com/office/drawing/2014/main" id="{A62D483D-09D7-48C0-A931-9A81BE028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07" name="Straight Connector 106">
            <a:extLst>
              <a:ext uri="{FF2B5EF4-FFF2-40B4-BE49-F238E27FC236}">
                <a16:creationId xmlns:a16="http://schemas.microsoft.com/office/drawing/2014/main" id="{E929CC9D-81AB-4810-A406-71A29FDF07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B4C49092-7E69-4D1D-9684-8A8C8E18D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59968"/>
            <a:ext cx="12192000" cy="22980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164" name="Google Shape;164;p24"/>
          <p:cNvSpPr txBox="1">
            <a:spLocks noGrp="1"/>
          </p:cNvSpPr>
          <p:nvPr>
            <p:ph type="title"/>
          </p:nvPr>
        </p:nvSpPr>
        <p:spPr>
          <a:xfrm>
            <a:off x="457200" y="4960137"/>
            <a:ext cx="7772400" cy="1463040"/>
          </a:xfrm>
          <a:prstGeom prst="rect">
            <a:avLst/>
          </a:prstGeom>
        </p:spPr>
        <p:txBody>
          <a:bodyPr spcFirstLastPara="1" vert="horz" lIns="91440" tIns="45720" rIns="91440" bIns="45720" rtlCol="0" anchor="ctr" anchorCtr="0">
            <a:normAutofit/>
          </a:bodyPr>
          <a:lstStyle/>
          <a:p>
            <a:pPr marL="0" lvl="0" indent="0" algn="r">
              <a:spcAft>
                <a:spcPts val="0"/>
              </a:spcAft>
              <a:buClr>
                <a:srgbClr val="0C0C0C"/>
              </a:buClr>
              <a:buSzPts val="5000"/>
            </a:pPr>
            <a:r>
              <a:rPr lang="en-US" b="1" spc="200">
                <a:solidFill>
                  <a:srgbClr val="FFFFFF"/>
                </a:solidFill>
              </a:rPr>
              <a:t>COLOUR PALETTES</a:t>
            </a:r>
          </a:p>
        </p:txBody>
      </p:sp>
      <p:sp useBgFill="1">
        <p:nvSpPr>
          <p:cNvPr id="111" name="Rectangle 110">
            <a:extLst>
              <a:ext uri="{FF2B5EF4-FFF2-40B4-BE49-F238E27FC236}">
                <a16:creationId xmlns:a16="http://schemas.microsoft.com/office/drawing/2014/main" id="{F310048A-DABF-4984-BF4A-3E953FB42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Chart, treemap chart&#10;&#10;Description automatically generated">
            <a:extLst>
              <a:ext uri="{FF2B5EF4-FFF2-40B4-BE49-F238E27FC236}">
                <a16:creationId xmlns:a16="http://schemas.microsoft.com/office/drawing/2014/main" id="{065C37E5-A923-8E40-8C0E-F13A13BA81EE}"/>
              </a:ext>
            </a:extLst>
          </p:cNvPr>
          <p:cNvPicPr>
            <a:picLocks noChangeAspect="1"/>
          </p:cNvPicPr>
          <p:nvPr/>
        </p:nvPicPr>
        <p:blipFill>
          <a:blip r:embed="rId3"/>
          <a:stretch>
            <a:fillRect/>
          </a:stretch>
        </p:blipFill>
        <p:spPr>
          <a:xfrm>
            <a:off x="484632" y="1295717"/>
            <a:ext cx="3517119" cy="2349982"/>
          </a:xfrm>
          <a:prstGeom prst="rect">
            <a:avLst/>
          </a:prstGeom>
        </p:spPr>
      </p:pic>
      <p:cxnSp>
        <p:nvCxnSpPr>
          <p:cNvPr id="113" name="Straight Connector 112">
            <a:extLst>
              <a:ext uri="{FF2B5EF4-FFF2-40B4-BE49-F238E27FC236}">
                <a16:creationId xmlns:a16="http://schemas.microsoft.com/office/drawing/2014/main" id="{9D77DE97-52FA-4310-AF1F-AD6EEACC61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2617" y="822682"/>
            <a:ext cx="0" cy="292608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descr="Chart, treemap chart&#10;&#10;Description automatically generated">
            <a:extLst>
              <a:ext uri="{FF2B5EF4-FFF2-40B4-BE49-F238E27FC236}">
                <a16:creationId xmlns:a16="http://schemas.microsoft.com/office/drawing/2014/main" id="{82858CD7-E7AD-1744-AC5C-5802E3FBD68D}"/>
              </a:ext>
            </a:extLst>
          </p:cNvPr>
          <p:cNvPicPr>
            <a:picLocks noChangeAspect="1"/>
          </p:cNvPicPr>
          <p:nvPr/>
        </p:nvPicPr>
        <p:blipFill>
          <a:blip r:embed="rId4"/>
          <a:stretch>
            <a:fillRect/>
          </a:stretch>
        </p:blipFill>
        <p:spPr>
          <a:xfrm>
            <a:off x="4327327" y="1295717"/>
            <a:ext cx="3537345" cy="2349982"/>
          </a:xfrm>
          <a:prstGeom prst="rect">
            <a:avLst/>
          </a:prstGeom>
        </p:spPr>
      </p:pic>
      <p:cxnSp>
        <p:nvCxnSpPr>
          <p:cNvPr id="115" name="Straight Connector 114">
            <a:extLst>
              <a:ext uri="{FF2B5EF4-FFF2-40B4-BE49-F238E27FC236}">
                <a16:creationId xmlns:a16="http://schemas.microsoft.com/office/drawing/2014/main" id="{AAF6691A-3D85-4BAE-8FDB-04DAA46EE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469" y="822682"/>
            <a:ext cx="0" cy="292608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7" name="Picture 6" descr="Graphical user interface, chart, treemap chart&#10;&#10;Description automatically generated">
            <a:extLst>
              <a:ext uri="{FF2B5EF4-FFF2-40B4-BE49-F238E27FC236}">
                <a16:creationId xmlns:a16="http://schemas.microsoft.com/office/drawing/2014/main" id="{3486D0B1-4934-A540-BA85-28485A1F9A1C}"/>
              </a:ext>
            </a:extLst>
          </p:cNvPr>
          <p:cNvPicPr>
            <a:picLocks noChangeAspect="1"/>
          </p:cNvPicPr>
          <p:nvPr/>
        </p:nvPicPr>
        <p:blipFill>
          <a:blip r:embed="rId5"/>
          <a:stretch>
            <a:fillRect/>
          </a:stretch>
        </p:blipFill>
        <p:spPr>
          <a:xfrm>
            <a:off x="8164368" y="1295717"/>
            <a:ext cx="3517120" cy="2349982"/>
          </a:xfrm>
          <a:prstGeom prst="rect">
            <a:avLst/>
          </a:prstGeom>
        </p:spPr>
      </p:pic>
      <p:cxnSp>
        <p:nvCxnSpPr>
          <p:cNvPr id="117" name="Straight Connector 116">
            <a:extLst>
              <a:ext uri="{FF2B5EF4-FFF2-40B4-BE49-F238E27FC236}">
                <a16:creationId xmlns:a16="http://schemas.microsoft.com/office/drawing/2014/main" id="{A345CD8C-64B9-499A-B350-7001FBF49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BB29D0F-877B-2040-840F-B9EFE6AA8151}"/>
              </a:ext>
            </a:extLst>
          </p:cNvPr>
          <p:cNvSpPr txBox="1"/>
          <p:nvPr/>
        </p:nvSpPr>
        <p:spPr>
          <a:xfrm>
            <a:off x="484632" y="3886200"/>
            <a:ext cx="3517119" cy="369332"/>
          </a:xfrm>
          <a:prstGeom prst="rect">
            <a:avLst/>
          </a:prstGeom>
          <a:noFill/>
          <a:ln>
            <a:solidFill>
              <a:schemeClr val="tx1"/>
            </a:solidFill>
          </a:ln>
        </p:spPr>
        <p:txBody>
          <a:bodyPr wrap="square" rtlCol="0">
            <a:spAutoFit/>
          </a:bodyPr>
          <a:lstStyle/>
          <a:p>
            <a:pPr algn="ctr"/>
            <a:endParaRPr lang="en-US" dirty="0"/>
          </a:p>
        </p:txBody>
      </p:sp>
      <p:sp>
        <p:nvSpPr>
          <p:cNvPr id="18" name="TextBox 17">
            <a:extLst>
              <a:ext uri="{FF2B5EF4-FFF2-40B4-BE49-F238E27FC236}">
                <a16:creationId xmlns:a16="http://schemas.microsoft.com/office/drawing/2014/main" id="{72223355-9C87-CD43-8E95-818C6E40EA64}"/>
              </a:ext>
            </a:extLst>
          </p:cNvPr>
          <p:cNvSpPr txBox="1"/>
          <p:nvPr/>
        </p:nvSpPr>
        <p:spPr>
          <a:xfrm>
            <a:off x="4337441" y="3886200"/>
            <a:ext cx="3517119" cy="369332"/>
          </a:xfrm>
          <a:prstGeom prst="rect">
            <a:avLst/>
          </a:prstGeom>
          <a:noFill/>
          <a:ln>
            <a:solidFill>
              <a:schemeClr val="tx1"/>
            </a:solidFill>
          </a:ln>
        </p:spPr>
        <p:txBody>
          <a:bodyPr wrap="square" rtlCol="0">
            <a:spAutoFit/>
          </a:bodyPr>
          <a:lstStyle/>
          <a:p>
            <a:pPr algn="ctr"/>
            <a:endParaRPr lang="en-US" dirty="0"/>
          </a:p>
        </p:txBody>
      </p:sp>
      <p:sp>
        <p:nvSpPr>
          <p:cNvPr id="19" name="TextBox 18">
            <a:extLst>
              <a:ext uri="{FF2B5EF4-FFF2-40B4-BE49-F238E27FC236}">
                <a16:creationId xmlns:a16="http://schemas.microsoft.com/office/drawing/2014/main" id="{2BDB9A6B-F401-B148-8AE1-E22A25B38117}"/>
              </a:ext>
            </a:extLst>
          </p:cNvPr>
          <p:cNvSpPr txBox="1"/>
          <p:nvPr/>
        </p:nvSpPr>
        <p:spPr>
          <a:xfrm>
            <a:off x="8190251" y="3889754"/>
            <a:ext cx="3517119" cy="369332"/>
          </a:xfrm>
          <a:prstGeom prst="rect">
            <a:avLst/>
          </a:prstGeom>
          <a:noFill/>
          <a:ln>
            <a:solidFill>
              <a:schemeClr val="tx1"/>
            </a:solidFill>
          </a:ln>
        </p:spPr>
        <p:txBody>
          <a:bodyPr wrap="square" rtlCol="0">
            <a:spAutoFit/>
          </a:bodyP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SITE SET UP</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SET UP THE GUI</a:t>
            </a:r>
            <a:endParaRPr b="1"/>
          </a:p>
        </p:txBody>
      </p:sp>
      <p:sp>
        <p:nvSpPr>
          <p:cNvPr id="183" name="Google Shape;183;p27"/>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TRIALING INPUTS</a:t>
            </a:r>
            <a:endParaRPr b="1"/>
          </a:p>
        </p:txBody>
      </p:sp>
      <p:sp>
        <p:nvSpPr>
          <p:cNvPr id="189" name="Google Shape;189;p28"/>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idx="1"/>
          </p:nvPr>
        </p:nvSpPr>
        <p:spPr>
          <a:xfrm>
            <a:off x="1024128" y="527901"/>
            <a:ext cx="9720073" cy="5781459"/>
          </a:xfrm>
          <a:prstGeom prst="rect">
            <a:avLst/>
          </a:prstGeom>
          <a:noFill/>
          <a:ln>
            <a:noFill/>
          </a:ln>
        </p:spPr>
        <p:txBody>
          <a:bodyPr spcFirstLastPara="1" wrap="square" lIns="45700" tIns="45700" rIns="45700" bIns="45700" anchor="t" anchorCtr="0">
            <a:normAutofit/>
          </a:bodyPr>
          <a:lstStyle/>
          <a:p>
            <a:pPr marL="91440" lvl="0" indent="-342900" algn="ctr" rtl="0">
              <a:lnSpc>
                <a:spcPct val="90000"/>
              </a:lnSpc>
              <a:spcBef>
                <a:spcPts val="0"/>
              </a:spcBef>
              <a:spcAft>
                <a:spcPts val="0"/>
              </a:spcAft>
              <a:buSzPts val="5400"/>
              <a:buChar char=" "/>
            </a:pPr>
            <a:r>
              <a:rPr lang="en-US" sz="5400"/>
              <a:t>Every LESSON – TAKE A SCREENSHOT OF YOU USING YOUR TRELLO BOARD – ADDING NOTES TO YOUR CARDS ETC AND A SCREENSHOT OF YOUR CODE AND GUI</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TRIALING INPUTS</a:t>
            </a:r>
            <a:endParaRPr b="1"/>
          </a:p>
        </p:txBody>
      </p:sp>
      <p:sp>
        <p:nvSpPr>
          <p:cNvPr id="200" name="Google Shape;200;p30"/>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FEEBACK ON THE FUNCTIONALITY</a:t>
            </a:r>
            <a:endParaRPr/>
          </a:p>
        </p:txBody>
      </p:sp>
      <p:sp>
        <p:nvSpPr>
          <p:cNvPr id="206" name="Google Shape;206;p31"/>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CREATE PROJECT MANAGEMENT TOOLS</a:t>
            </a:r>
            <a:endParaRPr b="1"/>
          </a:p>
        </p:txBody>
      </p:sp>
      <p:pic>
        <p:nvPicPr>
          <p:cNvPr id="5" name="Picture 4" descr="Graphical user interface, application&#10;&#10;Description automatically generated">
            <a:extLst>
              <a:ext uri="{FF2B5EF4-FFF2-40B4-BE49-F238E27FC236}">
                <a16:creationId xmlns:a16="http://schemas.microsoft.com/office/drawing/2014/main" id="{32EA4BA5-D86A-F14F-964C-845FB7F648F7}"/>
              </a:ext>
            </a:extLst>
          </p:cNvPr>
          <p:cNvPicPr>
            <a:picLocks noChangeAspect="1"/>
          </p:cNvPicPr>
          <p:nvPr/>
        </p:nvPicPr>
        <p:blipFill>
          <a:blip r:embed="rId3"/>
          <a:stretch>
            <a:fillRect/>
          </a:stretch>
        </p:blipFill>
        <p:spPr>
          <a:xfrm>
            <a:off x="1972031" y="1712618"/>
            <a:ext cx="8247937" cy="47024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FEEBACK ON THE ASETHETHICS</a:t>
            </a:r>
            <a:endParaRPr/>
          </a:p>
        </p:txBody>
      </p:sp>
      <p:sp>
        <p:nvSpPr>
          <p:cNvPr id="212" name="Google Shape;212;p32"/>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FEEBACK ON THE USABILILTY</a:t>
            </a:r>
            <a:endParaRPr/>
          </a:p>
        </p:txBody>
      </p:sp>
      <p:sp>
        <p:nvSpPr>
          <p:cNvPr id="218" name="Google Shape;218;p33"/>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TRIALING LAYOUTS</a:t>
            </a:r>
            <a:endParaRPr b="1"/>
          </a:p>
        </p:txBody>
      </p:sp>
      <p:sp>
        <p:nvSpPr>
          <p:cNvPr id="224" name="Google Shape;224;p34"/>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TRIALING OUTPUTS / ERROR MESSAGES</a:t>
            </a:r>
            <a:endParaRPr b="1"/>
          </a:p>
        </p:txBody>
      </p:sp>
      <p:sp>
        <p:nvSpPr>
          <p:cNvPr id="230" name="Google Shape;230;p35"/>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TRIALING OUTPUTS / ERROR MESSAGES</a:t>
            </a:r>
            <a:endParaRPr b="1"/>
          </a:p>
        </p:txBody>
      </p:sp>
      <p:sp>
        <p:nvSpPr>
          <p:cNvPr id="236" name="Google Shape;236;p36"/>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IMPROVING THE FUNCTIONALITY</a:t>
            </a:r>
            <a:endParaRPr b="1"/>
          </a:p>
        </p:txBody>
      </p:sp>
      <p:sp>
        <p:nvSpPr>
          <p:cNvPr id="242" name="Google Shape;242;p37"/>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TRIALING OUTPUTS / ERROR MESSAGES</a:t>
            </a:r>
            <a:endParaRPr b="1"/>
          </a:p>
        </p:txBody>
      </p:sp>
      <p:sp>
        <p:nvSpPr>
          <p:cNvPr id="248" name="Google Shape;248;p38"/>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DEBUGGING : WORKS ON EXPECTED DATA</a:t>
            </a:r>
            <a:endParaRPr b="1"/>
          </a:p>
        </p:txBody>
      </p:sp>
      <p:sp>
        <p:nvSpPr>
          <p:cNvPr id="254" name="Google Shape;254;p39"/>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DEBUGGING : WORKS ON EXPECTED DATA</a:t>
            </a:r>
            <a:endParaRPr b="1"/>
          </a:p>
        </p:txBody>
      </p:sp>
      <p:sp>
        <p:nvSpPr>
          <p:cNvPr id="260" name="Google Shape;260;p40"/>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DEBUGGING : WORKS ON EXPECTED DATA</a:t>
            </a:r>
            <a:endParaRPr b="1"/>
          </a:p>
        </p:txBody>
      </p:sp>
      <p:sp>
        <p:nvSpPr>
          <p:cNvPr id="266" name="Google Shape;266;p41"/>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STEP 1 : DEFINE YOUR RELEVANT IMPLICATIONS</a:t>
            </a:r>
            <a:endParaRPr b="1"/>
          </a:p>
        </p:txBody>
      </p:sp>
      <p:sp>
        <p:nvSpPr>
          <p:cNvPr id="111" name="Google Shape;111;p15"/>
          <p:cNvSpPr txBox="1">
            <a:spLocks noGrp="1"/>
          </p:cNvSpPr>
          <p:nvPr>
            <p:ph idx="1"/>
          </p:nvPr>
        </p:nvSpPr>
        <p:spPr>
          <a:prstGeom prst="rect">
            <a:avLst/>
          </a:prstGeom>
          <a:noFill/>
          <a:ln>
            <a:noFill/>
          </a:ln>
        </p:spPr>
        <p:txBody>
          <a:bodyPr spcFirstLastPara="1" wrap="square" lIns="45700" tIns="45700" rIns="45700" bIns="45700" anchor="t" anchorCtr="0">
            <a:normAutofit fontScale="92500" lnSpcReduction="10000"/>
          </a:bodyPr>
          <a:lstStyle/>
          <a:p>
            <a:pPr marL="0" lvl="0" indent="0" algn="l" rtl="0">
              <a:lnSpc>
                <a:spcPct val="90000"/>
              </a:lnSpc>
              <a:spcBef>
                <a:spcPts val="0"/>
              </a:spcBef>
              <a:spcAft>
                <a:spcPts val="0"/>
              </a:spcAft>
              <a:buSzPts val="2200"/>
              <a:buNone/>
            </a:pPr>
            <a:r>
              <a:rPr lang="en-US" dirty="0"/>
              <a:t>What are 3 relevant implications you will be focusing on?</a:t>
            </a:r>
            <a:endParaRPr dirty="0"/>
          </a:p>
          <a:p>
            <a:pPr lvl="0">
              <a:spcBef>
                <a:spcPts val="1400"/>
              </a:spcBef>
              <a:spcAft>
                <a:spcPts val="0"/>
              </a:spcAft>
              <a:buSzPts val="2200"/>
              <a:buFontTx/>
              <a:buChar char="-"/>
            </a:pPr>
            <a:r>
              <a:rPr lang="en-US" dirty="0"/>
              <a:t>Aesthetics: </a:t>
            </a:r>
            <a:r>
              <a:rPr lang="en-NZ" dirty="0"/>
              <a:t>Aesthetics is a core design principle that defines a design's pleasing qualities. In visual terms, aesthetics includes factors such as balance, colour, movement, pattern, scale, shape and visual weight. Designers use aesthetics to complement their designs' usability, and so enhance functionality with attractive layouts.</a:t>
            </a:r>
            <a:endParaRPr lang="en-US" dirty="0"/>
          </a:p>
          <a:p>
            <a:pPr lvl="0">
              <a:spcBef>
                <a:spcPts val="1400"/>
              </a:spcBef>
              <a:spcAft>
                <a:spcPts val="0"/>
              </a:spcAft>
              <a:buSzPts val="2200"/>
              <a:buFontTx/>
              <a:buChar char="-"/>
            </a:pPr>
            <a:r>
              <a:rPr lang="en-US" dirty="0"/>
              <a:t>Functionality: </a:t>
            </a:r>
            <a:r>
              <a:rPr lang="en-NZ" dirty="0"/>
              <a:t>Website functionality is defined by the ease of how a user can navigate your site, get the information they are seeking, and/or purchase the product they want. A few ways to improve your website functionality include Simple, well-defined navigation. Easy-to-understand web design and clear user experience.</a:t>
            </a:r>
            <a:endParaRPr lang="en-US" dirty="0"/>
          </a:p>
          <a:p>
            <a:pPr lvl="0">
              <a:spcBef>
                <a:spcPts val="1400"/>
              </a:spcBef>
              <a:spcAft>
                <a:spcPts val="0"/>
              </a:spcAft>
              <a:buSzPts val="2200"/>
              <a:buFontTx/>
              <a:buChar char="-"/>
            </a:pPr>
            <a:r>
              <a:rPr lang="en-US" dirty="0"/>
              <a:t>Usability: </a:t>
            </a:r>
            <a:r>
              <a:rPr lang="en-NZ" dirty="0"/>
              <a:t>In web design, usability refers to how easy a website is for visitors to interact with. For example, some sites are visually stunning but difficult to navigate, which makes it hard for users to find what they need. Usability is about functionality, while UX is (as the name suggests) about experience.</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DEBUGGING : WORKS ON EXPECTED DATA</a:t>
            </a:r>
            <a:endParaRPr b="1"/>
          </a:p>
        </p:txBody>
      </p:sp>
      <p:sp>
        <p:nvSpPr>
          <p:cNvPr id="272" name="Google Shape;272;p42"/>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DEBUGGING : WORKS ON EXPECTED DATA</a:t>
            </a:r>
            <a:endParaRPr b="1"/>
          </a:p>
        </p:txBody>
      </p:sp>
      <p:sp>
        <p:nvSpPr>
          <p:cNvPr id="278" name="Google Shape;278;p43"/>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DEBUGGING : WORKS ON BOUNDARY DATA</a:t>
            </a:r>
            <a:endParaRPr b="1"/>
          </a:p>
        </p:txBody>
      </p:sp>
      <p:sp>
        <p:nvSpPr>
          <p:cNvPr id="284" name="Google Shape;284;p44"/>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DEBUGGING : WORKS ON BOUNDARY DATA</a:t>
            </a:r>
            <a:endParaRPr b="1"/>
          </a:p>
        </p:txBody>
      </p:sp>
      <p:sp>
        <p:nvSpPr>
          <p:cNvPr id="290" name="Google Shape;290;p45"/>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4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DEBUGGING : WORKS ON INVALID DATA</a:t>
            </a:r>
            <a:endParaRPr b="1"/>
          </a:p>
        </p:txBody>
      </p:sp>
      <p:sp>
        <p:nvSpPr>
          <p:cNvPr id="296" name="Google Shape;296;p46"/>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DEBUGGING : WORKS ON INVALID DATA</a:t>
            </a:r>
            <a:endParaRPr b="1"/>
          </a:p>
        </p:txBody>
      </p:sp>
      <p:sp>
        <p:nvSpPr>
          <p:cNvPr id="302" name="Google Shape;302;p47"/>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FEEDBACK ON GUI</a:t>
            </a:r>
            <a:endParaRPr/>
          </a:p>
        </p:txBody>
      </p:sp>
      <p:sp>
        <p:nvSpPr>
          <p:cNvPr id="308" name="Google Shape;308;p48"/>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REFINEMENTS</a:t>
            </a:r>
            <a:endParaRPr/>
          </a:p>
        </p:txBody>
      </p:sp>
      <p:sp>
        <p:nvSpPr>
          <p:cNvPr id="314" name="Google Shape;314;p49"/>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REFINEMENTS</a:t>
            </a:r>
            <a:endParaRPr/>
          </a:p>
        </p:txBody>
      </p:sp>
      <p:sp>
        <p:nvSpPr>
          <p:cNvPr id="320" name="Google Shape;320;p50"/>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PHONE VS TABLES VS DESKTOP SCALING</a:t>
            </a:r>
            <a:endParaRPr/>
          </a:p>
        </p:txBody>
      </p:sp>
      <p:sp>
        <p:nvSpPr>
          <p:cNvPr id="326" name="Google Shape;326;p51"/>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STEP 1 : DEFINE YOUR AUDIENCE</a:t>
            </a:r>
            <a:endParaRPr b="1"/>
          </a:p>
        </p:txBody>
      </p:sp>
      <p:sp>
        <p:nvSpPr>
          <p:cNvPr id="117" name="Google Shape;117;p16"/>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dirty="0"/>
              <a:t>Who is your target audience?</a:t>
            </a:r>
            <a:endParaRPr dirty="0"/>
          </a:p>
          <a:p>
            <a:pPr marL="91440" lvl="0" indent="0" algn="l" rtl="0">
              <a:lnSpc>
                <a:spcPct val="90000"/>
              </a:lnSpc>
              <a:spcBef>
                <a:spcPts val="1400"/>
              </a:spcBef>
              <a:spcAft>
                <a:spcPts val="0"/>
              </a:spcAft>
              <a:buSzPts val="2200"/>
              <a:buNone/>
            </a:pPr>
            <a:r>
              <a:rPr lang="en-US" dirty="0"/>
              <a:t>My target audience for this website is users interested in renting vehicles form Ricky’s Rides. Anyone can acquire the rentals; however, the client wants to reservations with people flying into Dunedin Airport. </a:t>
            </a:r>
            <a:endParaRPr dirty="0"/>
          </a:p>
          <a:p>
            <a:pPr marL="91440" lvl="0" indent="0" algn="l" rtl="0">
              <a:lnSpc>
                <a:spcPct val="90000"/>
              </a:lnSpc>
              <a:spcBef>
                <a:spcPts val="1400"/>
              </a:spcBef>
              <a:spcAft>
                <a:spcPts val="0"/>
              </a:spcAft>
              <a:buSzPts val="2200"/>
              <a:buNone/>
            </a:pPr>
            <a:endParaRPr dirty="0"/>
          </a:p>
          <a:p>
            <a:pPr marL="91440" lvl="0" indent="-139700" algn="l" rtl="0">
              <a:lnSpc>
                <a:spcPct val="90000"/>
              </a:lnSpc>
              <a:spcBef>
                <a:spcPts val="1400"/>
              </a:spcBef>
              <a:spcAft>
                <a:spcPts val="0"/>
              </a:spcAft>
              <a:buSzPts val="2200"/>
              <a:buChar char=" "/>
            </a:pPr>
            <a:r>
              <a:rPr lang="en-US" dirty="0"/>
              <a:t>How are they most likely going to be viewing your GUI?</a:t>
            </a:r>
            <a:endParaRPr dirty="0"/>
          </a:p>
          <a:p>
            <a:pPr marL="91440" lvl="0" indent="0" algn="l" rtl="0">
              <a:lnSpc>
                <a:spcPct val="90000"/>
              </a:lnSpc>
              <a:spcBef>
                <a:spcPts val="1400"/>
              </a:spcBef>
              <a:spcAft>
                <a:spcPts val="0"/>
              </a:spcAft>
              <a:buSzPts val="2200"/>
              <a:buNone/>
            </a:pPr>
            <a:r>
              <a:rPr lang="en-US" dirty="0"/>
              <a:t>The most common screen resolution across all devices is 1920x1080, meaning that most users will be on desktop, while the most common browsers are Chrome and Safari. Although this is the case my website needs to be fully scalable on all devices and be accessible on all browsers.</a:t>
            </a:r>
            <a:endParaRPr dirty="0"/>
          </a:p>
          <a:p>
            <a:pPr marL="91440" lvl="0" indent="0" algn="l" rtl="0">
              <a:lnSpc>
                <a:spcPct val="90000"/>
              </a:lnSpc>
              <a:spcBef>
                <a:spcPts val="1400"/>
              </a:spcBef>
              <a:spcAft>
                <a:spcPts val="0"/>
              </a:spcAft>
              <a:buSzPts val="2200"/>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REFINEMENTS</a:t>
            </a:r>
            <a:endParaRPr/>
          </a:p>
        </p:txBody>
      </p:sp>
      <p:sp>
        <p:nvSpPr>
          <p:cNvPr id="332" name="Google Shape;332;p52"/>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EVIDENCE OF CODE VALIDATION (HTML)</a:t>
            </a:r>
            <a:endParaRPr b="1"/>
          </a:p>
        </p:txBody>
      </p:sp>
      <p:sp>
        <p:nvSpPr>
          <p:cNvPr id="338" name="Google Shape;338;p53"/>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EVIDENCE OF CODE VALIDATION (CSS)</a:t>
            </a:r>
            <a:endParaRPr b="1"/>
          </a:p>
        </p:txBody>
      </p:sp>
      <p:sp>
        <p:nvSpPr>
          <p:cNvPr id="344" name="Google Shape;344;p54"/>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EVIDENCE OF CODE VALIDATION (JS)</a:t>
            </a:r>
            <a:endParaRPr b="1"/>
          </a:p>
        </p:txBody>
      </p:sp>
      <p:sp>
        <p:nvSpPr>
          <p:cNvPr id="350" name="Google Shape;350;p55"/>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EVIDENCE OF CODE COMMENTS (HTML/CSS/JS)</a:t>
            </a:r>
            <a:endParaRPr b="1"/>
          </a:p>
        </p:txBody>
      </p:sp>
      <p:sp>
        <p:nvSpPr>
          <p:cNvPr id="356" name="Google Shape;356;p56"/>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0"/>
        <p:cNvGrpSpPr/>
        <p:nvPr/>
      </p:nvGrpSpPr>
      <p:grpSpPr>
        <a:xfrm>
          <a:off x="0" y="0"/>
          <a:ext cx="0" cy="0"/>
          <a:chOff x="0" y="0"/>
          <a:chExt cx="0" cy="0"/>
        </a:xfrm>
      </p:grpSpPr>
      <p:sp>
        <p:nvSpPr>
          <p:cNvPr id="361" name="Google Shape;361;p5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62" name="Google Shape;362;p57"/>
          <p:cNvSpPr/>
          <p:nvPr/>
        </p:nvSpPr>
        <p:spPr>
          <a:xfrm>
            <a:off x="0" y="0"/>
            <a:ext cx="4654296"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63" name="Google Shape;363;p57"/>
          <p:cNvSpPr txBox="1">
            <a:spLocks noGrp="1"/>
          </p:cNvSpPr>
          <p:nvPr>
            <p:ph type="title"/>
          </p:nvPr>
        </p:nvSpPr>
        <p:spPr>
          <a:xfrm>
            <a:off x="964788" y="804333"/>
            <a:ext cx="3391900" cy="5249334"/>
          </a:xfrm>
          <a:prstGeom prst="rect">
            <a:avLst/>
          </a:prstGeom>
          <a:noFill/>
          <a:ln>
            <a:noFill/>
          </a:ln>
        </p:spPr>
        <p:txBody>
          <a:bodyPr spcFirstLastPara="1" wrap="square" lIns="91425" tIns="45700" rIns="91425" bIns="45700" anchor="ctr" anchorCtr="0">
            <a:normAutofit/>
          </a:bodyPr>
          <a:lstStyle/>
          <a:p>
            <a:pPr marL="0" lvl="0" indent="0" algn="r" rtl="0">
              <a:lnSpc>
                <a:spcPct val="80000"/>
              </a:lnSpc>
              <a:spcBef>
                <a:spcPts val="0"/>
              </a:spcBef>
              <a:spcAft>
                <a:spcPts val="0"/>
              </a:spcAft>
              <a:buClr>
                <a:srgbClr val="FFFFFF"/>
              </a:buClr>
              <a:buSzPts val="5000"/>
              <a:buFont typeface="Twentieth Century"/>
              <a:buNone/>
            </a:pPr>
            <a:r>
              <a:rPr lang="en-US" b="1">
                <a:solidFill>
                  <a:srgbClr val="FFFFFF"/>
                </a:solidFill>
              </a:rPr>
              <a:t>PERSISTENT STORAGE (FIREBASE DATABASE)</a:t>
            </a:r>
            <a:br>
              <a:rPr lang="en-US" b="1">
                <a:solidFill>
                  <a:srgbClr val="FFFFFF"/>
                </a:solidFill>
              </a:rPr>
            </a:br>
            <a:r>
              <a:rPr lang="en-US" b="1">
                <a:solidFill>
                  <a:srgbClr val="FFFFFF"/>
                </a:solidFill>
              </a:rPr>
              <a:t>SETUP</a:t>
            </a:r>
            <a:endParaRPr b="1">
              <a:solidFill>
                <a:srgbClr val="FFFFFF"/>
              </a:solidFill>
            </a:endParaRPr>
          </a:p>
        </p:txBody>
      </p:sp>
      <p:sp>
        <p:nvSpPr>
          <p:cNvPr id="364" name="Google Shape;364;p57"/>
          <p:cNvSpPr txBox="1">
            <a:spLocks noGrp="1"/>
          </p:cNvSpPr>
          <p:nvPr>
            <p:ph idx="1"/>
          </p:nvPr>
        </p:nvSpPr>
        <p:spPr>
          <a:xfrm>
            <a:off x="4951048" y="804333"/>
            <a:ext cx="6306003" cy="5249334"/>
          </a:xfrm>
          <a:prstGeom prst="rect">
            <a:avLst/>
          </a:prstGeom>
          <a:noFill/>
          <a:ln>
            <a:noFill/>
          </a:ln>
        </p:spPr>
        <p:txBody>
          <a:bodyPr spcFirstLastPara="1" wrap="square" lIns="45700" tIns="45700" rIns="45700" bIns="45700" anchor="ctr"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8"/>
          <p:cNvSpPr txBox="1">
            <a:spLocks noGrp="1"/>
          </p:cNvSpPr>
          <p:nvPr>
            <p:ph type="title"/>
          </p:nvPr>
        </p:nvSpPr>
        <p:spPr>
          <a:xfrm>
            <a:off x="964788" y="804333"/>
            <a:ext cx="3391900" cy="5249334"/>
          </a:xfrm>
          <a:prstGeom prst="rect">
            <a:avLst/>
          </a:prstGeom>
          <a:noFill/>
          <a:ln>
            <a:noFill/>
          </a:ln>
        </p:spPr>
        <p:txBody>
          <a:bodyPr spcFirstLastPara="1" wrap="square" lIns="91425" tIns="45700" rIns="91425" bIns="45700" anchor="ctr" anchorCtr="0">
            <a:normAutofit/>
          </a:bodyPr>
          <a:lstStyle/>
          <a:p>
            <a:pPr marL="0" lvl="0" indent="0" algn="r" rtl="0">
              <a:lnSpc>
                <a:spcPct val="80000"/>
              </a:lnSpc>
              <a:spcBef>
                <a:spcPts val="0"/>
              </a:spcBef>
              <a:spcAft>
                <a:spcPts val="0"/>
              </a:spcAft>
              <a:buClr>
                <a:srgbClr val="FFFFFF"/>
              </a:buClr>
              <a:buSzPts val="5000"/>
              <a:buFont typeface="Twentieth Century"/>
              <a:buNone/>
            </a:pPr>
            <a:r>
              <a:rPr lang="en-US" b="1">
                <a:solidFill>
                  <a:srgbClr val="FFFFFF"/>
                </a:solidFill>
              </a:rPr>
              <a:t>PERSISTENT STORAGE (FIREBASE DATABASE)</a:t>
            </a:r>
            <a:endParaRPr b="1">
              <a:solidFill>
                <a:srgbClr val="FFFFFF"/>
              </a:solidFill>
            </a:endParaRPr>
          </a:p>
        </p:txBody>
      </p:sp>
      <p:sp>
        <p:nvSpPr>
          <p:cNvPr id="370" name="Google Shape;370;p58"/>
          <p:cNvSpPr txBox="1">
            <a:spLocks noGrp="1"/>
          </p:cNvSpPr>
          <p:nvPr>
            <p:ph idx="1"/>
          </p:nvPr>
        </p:nvSpPr>
        <p:spPr>
          <a:xfrm>
            <a:off x="4951048" y="804333"/>
            <a:ext cx="6306003" cy="5249334"/>
          </a:xfrm>
          <a:prstGeom prst="rect">
            <a:avLst/>
          </a:prstGeom>
          <a:noFill/>
          <a:ln>
            <a:noFill/>
          </a:ln>
        </p:spPr>
        <p:txBody>
          <a:bodyPr spcFirstLastPara="1" wrap="square" lIns="45700" tIns="45700" rIns="45700" bIns="45700" anchor="ctr" anchorCtr="0">
            <a:normAutofit/>
          </a:bodyPr>
          <a:lstStyle/>
          <a:p>
            <a:pPr marL="91440" lvl="0" indent="-139700" algn="l" rtl="0">
              <a:lnSpc>
                <a:spcPct val="90000"/>
              </a:lnSpc>
              <a:spcBef>
                <a:spcPts val="0"/>
              </a:spcBef>
              <a:spcAft>
                <a:spcPts val="0"/>
              </a:spcAft>
              <a:buSzPts val="2200"/>
              <a:buChar char=" "/>
            </a:pPr>
            <a:r>
              <a:rPr lang="en-US" b="1"/>
              <a:t>Firebase database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80000"/>
              </a:lnSpc>
              <a:spcBef>
                <a:spcPts val="0"/>
              </a:spcBef>
              <a:spcAft>
                <a:spcPts val="0"/>
              </a:spcAft>
              <a:buClr>
                <a:srgbClr val="FFFFFF"/>
              </a:buClr>
              <a:buSzPts val="5000"/>
              <a:buFont typeface="Twentieth Century"/>
              <a:buNone/>
            </a:pPr>
            <a:r>
              <a:rPr lang="en-US" b="1">
                <a:solidFill>
                  <a:srgbClr val="FFFFFF"/>
                </a:solidFill>
              </a:rPr>
              <a:t>PERSISTENT STORAGE (FIREBASE DATABASE)</a:t>
            </a:r>
            <a:endParaRPr b="1">
              <a:solidFill>
                <a:srgbClr val="FFFFFF"/>
              </a:solidFill>
            </a:endParaRPr>
          </a:p>
        </p:txBody>
      </p:sp>
      <p:sp>
        <p:nvSpPr>
          <p:cNvPr id="376" name="Google Shape;376;p59"/>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139700" algn="l" rtl="0">
              <a:lnSpc>
                <a:spcPct val="90000"/>
              </a:lnSpc>
              <a:spcBef>
                <a:spcPts val="0"/>
              </a:spcBef>
              <a:spcAft>
                <a:spcPts val="0"/>
              </a:spcAft>
              <a:buSzPts val="2200"/>
              <a:buChar char=" "/>
            </a:pPr>
            <a:r>
              <a:rPr lang="en-US"/>
              <a:t>Final video of testing evidence / split screened GUI with Firebase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DEFINE THE KEY STEPS OF THIS PROJECT</a:t>
            </a:r>
            <a:endParaRPr b="1"/>
          </a:p>
        </p:txBody>
      </p:sp>
      <p:sp>
        <p:nvSpPr>
          <p:cNvPr id="123" name="Google Shape;123;p17"/>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514350" lvl="0" indent="-514350" algn="l" rtl="0">
              <a:lnSpc>
                <a:spcPct val="90000"/>
              </a:lnSpc>
              <a:spcBef>
                <a:spcPts val="0"/>
              </a:spcBef>
              <a:spcAft>
                <a:spcPts val="0"/>
              </a:spcAft>
              <a:buSzPts val="2200"/>
              <a:buFont typeface="Twentieth Century"/>
              <a:buAutoNum type="arabicPeriod"/>
            </a:pPr>
            <a:r>
              <a:rPr lang="en-US"/>
              <a:t>Record the client specifications</a:t>
            </a:r>
            <a:endParaRPr/>
          </a:p>
          <a:p>
            <a:pPr marL="514350" lvl="0" indent="-514350" algn="l" rtl="0">
              <a:lnSpc>
                <a:spcPct val="90000"/>
              </a:lnSpc>
              <a:spcBef>
                <a:spcPts val="1400"/>
              </a:spcBef>
              <a:spcAft>
                <a:spcPts val="0"/>
              </a:spcAft>
              <a:buSzPts val="2200"/>
              <a:buFont typeface="Twentieth Century"/>
              <a:buAutoNum type="arabicPeriod"/>
            </a:pPr>
            <a:r>
              <a:rPr lang="en-US"/>
              <a:t>Create Trello board to manage tasks</a:t>
            </a:r>
            <a:endParaRPr/>
          </a:p>
          <a:p>
            <a:pPr marL="514350" lvl="0" indent="-374650" algn="l" rtl="0">
              <a:lnSpc>
                <a:spcPct val="90000"/>
              </a:lnSpc>
              <a:spcBef>
                <a:spcPts val="1400"/>
              </a:spcBef>
              <a:spcAft>
                <a:spcPts val="0"/>
              </a:spcAft>
              <a:buSzPts val="2200"/>
              <a:buFont typeface="Twentieth Century"/>
              <a:buNone/>
            </a:pPr>
            <a:endParaRPr/>
          </a:p>
          <a:p>
            <a:pPr marL="514350" lvl="0" indent="-514350" algn="l" rtl="0">
              <a:lnSpc>
                <a:spcPct val="90000"/>
              </a:lnSpc>
              <a:spcBef>
                <a:spcPts val="1400"/>
              </a:spcBef>
              <a:spcAft>
                <a:spcPts val="0"/>
              </a:spcAft>
              <a:buSzPts val="2200"/>
              <a:buFont typeface="Twentieth Century"/>
              <a:buAutoNum type="arabicPeriod"/>
            </a:pPr>
            <a:r>
              <a:rPr lang="en-US" b="1"/>
              <a:t>Ideate </a:t>
            </a:r>
            <a:r>
              <a:rPr lang="en-US"/>
              <a:t>(wireframe (GUI), Google fonts / colours)</a:t>
            </a:r>
            <a:endParaRPr/>
          </a:p>
          <a:p>
            <a:pPr marL="514350" lvl="0" indent="-514350" algn="l" rtl="0">
              <a:lnSpc>
                <a:spcPct val="90000"/>
              </a:lnSpc>
              <a:spcBef>
                <a:spcPts val="1400"/>
              </a:spcBef>
              <a:spcAft>
                <a:spcPts val="0"/>
              </a:spcAft>
              <a:buSzPts val="2200"/>
              <a:buFont typeface="Twentieth Century"/>
              <a:buAutoNum type="arabicPeriod"/>
            </a:pPr>
            <a:r>
              <a:rPr lang="en-US" b="1"/>
              <a:t>Prototype: </a:t>
            </a:r>
            <a:r>
              <a:rPr lang="en-US"/>
              <a:t>Create the GUI, test inputs work, perform calculations, test outputs, form validation and error messages, create firebase project, connect to firebase and push data</a:t>
            </a:r>
            <a:endParaRPr/>
          </a:p>
          <a:p>
            <a:pPr marL="514350" lvl="0" indent="-514350" algn="l" rtl="0">
              <a:lnSpc>
                <a:spcPct val="90000"/>
              </a:lnSpc>
              <a:spcBef>
                <a:spcPts val="1400"/>
              </a:spcBef>
              <a:spcAft>
                <a:spcPts val="0"/>
              </a:spcAft>
              <a:buSzPts val="2200"/>
              <a:buFont typeface="Twentieth Century"/>
              <a:buAutoNum type="arabicPeriod"/>
            </a:pPr>
            <a:r>
              <a:rPr lang="en-US" b="1"/>
              <a:t>Testing : </a:t>
            </a:r>
            <a:r>
              <a:rPr lang="en-US"/>
              <a:t>ongoing and should involve A vs B testing with end users</a:t>
            </a:r>
            <a:endParaRPr/>
          </a:p>
          <a:p>
            <a:pPr marL="448056" lvl="2" indent="-48259" algn="l" rtl="0">
              <a:lnSpc>
                <a:spcPct val="90000"/>
              </a:lnSpc>
              <a:spcBef>
                <a:spcPts val="400"/>
              </a:spcBef>
              <a:spcAft>
                <a:spcPts val="0"/>
              </a:spcAft>
              <a:buSzPts val="14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PROJECT MANAGEMENT TOOL: TRELLO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PROJECT MANAGEMENT TOOL: TRELLO</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1034761" y="383198"/>
            <a:ext cx="972007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dirty="0"/>
              <a:t>CLIENTS SPECIFICATIONS</a:t>
            </a:r>
            <a:endParaRPr b="1" dirty="0"/>
          </a:p>
        </p:txBody>
      </p:sp>
      <p:sp>
        <p:nvSpPr>
          <p:cNvPr id="141" name="Google Shape;141;p20"/>
          <p:cNvSpPr txBox="1">
            <a:spLocks noGrp="1"/>
          </p:cNvSpPr>
          <p:nvPr>
            <p:ph idx="1"/>
          </p:nvPr>
        </p:nvSpPr>
        <p:spPr>
          <a:xfrm>
            <a:off x="715785" y="1403499"/>
            <a:ext cx="10948131" cy="5252483"/>
          </a:xfrm>
          <a:prstGeom prst="rect">
            <a:avLst/>
          </a:prstGeom>
          <a:noFill/>
          <a:ln>
            <a:noFill/>
          </a:ln>
        </p:spPr>
        <p:txBody>
          <a:bodyPr spcFirstLastPara="1" wrap="square" lIns="45700" tIns="45700" rIns="45700" bIns="45700" anchor="t" anchorCtr="0">
            <a:noAutofit/>
          </a:bodyPr>
          <a:lstStyle/>
          <a:p>
            <a:pPr lvl="0" indent="0">
              <a:spcBef>
                <a:spcPts val="0"/>
              </a:spcBef>
              <a:spcAft>
                <a:spcPts val="0"/>
              </a:spcAft>
              <a:buSzPts val="2200"/>
              <a:buNone/>
            </a:pPr>
            <a:r>
              <a:rPr lang="en-NZ" sz="1100" dirty="0"/>
              <a:t>You have been hired to create an online reservation form for a local Car Rental Business in Dunedin called Ricky’s Rides. The owner (Ricky) is hoping to expand his business and by creating an online reservation system he will gain more reservations, particularly with people flying into Dunedin Airport. The reservation form will allow users to reserve a vehicle, Ricky has supplied a car list and some images of the cars. Extra items a user can add to their reservation includes:</a:t>
            </a:r>
          </a:p>
          <a:p>
            <a:pPr lvl="0" indent="0">
              <a:spcBef>
                <a:spcPts val="0"/>
              </a:spcBef>
              <a:spcAft>
                <a:spcPts val="0"/>
              </a:spcAft>
              <a:buSzPts val="2200"/>
              <a:buNone/>
            </a:pPr>
            <a:r>
              <a:rPr lang="en-NZ" sz="1100" dirty="0"/>
              <a:t>- Snow chains - $60</a:t>
            </a:r>
          </a:p>
          <a:p>
            <a:pPr lvl="0" indent="0">
              <a:spcBef>
                <a:spcPts val="0"/>
              </a:spcBef>
              <a:spcAft>
                <a:spcPts val="0"/>
              </a:spcAft>
              <a:buSzPts val="2200"/>
              <a:buNone/>
            </a:pPr>
            <a:r>
              <a:rPr lang="en-NZ" sz="1100" dirty="0"/>
              <a:t>- Roof racks - $90</a:t>
            </a:r>
          </a:p>
          <a:p>
            <a:pPr lvl="0" indent="0">
              <a:spcBef>
                <a:spcPts val="0"/>
              </a:spcBef>
              <a:spcAft>
                <a:spcPts val="0"/>
              </a:spcAft>
              <a:buSzPts val="2200"/>
              <a:buNone/>
            </a:pPr>
            <a:r>
              <a:rPr lang="en-NZ" sz="1100" dirty="0"/>
              <a:t>- Bike rack (fits max 3 bikes) - $120</a:t>
            </a:r>
          </a:p>
          <a:p>
            <a:pPr lvl="0" indent="0">
              <a:spcBef>
                <a:spcPts val="0"/>
              </a:spcBef>
              <a:spcAft>
                <a:spcPts val="0"/>
              </a:spcAft>
              <a:buSzPts val="2200"/>
              <a:buNone/>
            </a:pPr>
            <a:r>
              <a:rPr lang="en-NZ" sz="1100" dirty="0"/>
              <a:t>- GPS - $35</a:t>
            </a:r>
          </a:p>
          <a:p>
            <a:pPr lvl="0" indent="0">
              <a:spcBef>
                <a:spcPts val="0"/>
              </a:spcBef>
              <a:spcAft>
                <a:spcPts val="0"/>
              </a:spcAft>
              <a:buSzPts val="2200"/>
              <a:buNone/>
            </a:pPr>
            <a:r>
              <a:rPr lang="en-NZ" sz="1100" dirty="0"/>
              <a:t>- Child Booster Seat (9kg -36kg) - $50</a:t>
            </a:r>
          </a:p>
          <a:p>
            <a:pPr lvl="0" indent="0">
              <a:spcBef>
                <a:spcPts val="0"/>
              </a:spcBef>
              <a:spcAft>
                <a:spcPts val="0"/>
              </a:spcAft>
              <a:buSzPts val="2200"/>
              <a:buNone/>
            </a:pPr>
            <a:r>
              <a:rPr lang="en-NZ" sz="1100" dirty="0"/>
              <a:t>The total hire price is calculated by the vehicles price per day by the number of days the vehicle is hired for. You will need to add on a mandatory $20 per day insurance fee plus a one-off standard booking fee of $50. The reservations need to be stored in a real time database so that the manager can then approve bookings as they are created. The GUI must allow the program to book number of days (max 21 days) and their pick up date. The user must select where they want to pick up their car from: Ricky’s Rides Depot at 2 Arthur Street or Dunedin Airport. Create a text area for the users to add any additional comments. The location of this new business is going to be 2 Arthur Street Dunedin and their contact phone number is: 034775277 and email: </a:t>
            </a:r>
            <a:r>
              <a:rPr lang="en-NZ" sz="1100" dirty="0">
                <a:hlinkClick r:id="rId3">
                  <a:extLst>
                    <a:ext uri="{A12FA001-AC4F-418D-AE19-62706E023703}">
                      <ahyp:hlinkClr xmlns:ahyp="http://schemas.microsoft.com/office/drawing/2018/hyperlinkcolor" val="tx"/>
                    </a:ext>
                  </a:extLst>
                </a:hlinkClick>
              </a:rPr>
              <a:t>rickeysrides@gmail.com</a:t>
            </a:r>
            <a:r>
              <a:rPr lang="en-NZ" sz="1100" dirty="0"/>
              <a:t>. They want their colour palette to be white, orange, grey (as per their logo) and wish for it to be modern and sleek. The GUI should include a header with their logo and contact details in a footer. Ensure the reservation form is mobile / tablet friendly. The GUI should present a summary of their reservation and output a text confirmation once the reservation has submitted, it should saying reservation confirmed and has been sent to their email address. Error messages should be user friendly and allow users to recover from their error messages. </a:t>
            </a:r>
          </a:p>
          <a:p>
            <a:pPr lvl="0" indent="0">
              <a:spcBef>
                <a:spcPts val="0"/>
              </a:spcBef>
              <a:spcAft>
                <a:spcPts val="0"/>
              </a:spcAft>
              <a:buSzPts val="2200"/>
              <a:buNone/>
            </a:pPr>
            <a:r>
              <a:rPr lang="en-NZ" sz="1100" dirty="0"/>
              <a:t>The Programs Specifications</a:t>
            </a:r>
          </a:p>
          <a:p>
            <a:pPr lvl="0" indent="0">
              <a:spcBef>
                <a:spcPts val="0"/>
              </a:spcBef>
              <a:spcAft>
                <a:spcPts val="0"/>
              </a:spcAft>
              <a:buSzPts val="2200"/>
              <a:buNone/>
            </a:pPr>
            <a:r>
              <a:rPr lang="en-NZ" sz="1100" dirty="0"/>
              <a:t>- The top of the page must contain their Company name and logo heading</a:t>
            </a:r>
          </a:p>
          <a:p>
            <a:pPr lvl="0" indent="0">
              <a:spcBef>
                <a:spcPts val="0"/>
              </a:spcBef>
              <a:spcAft>
                <a:spcPts val="0"/>
              </a:spcAft>
              <a:buSzPts val="2200"/>
              <a:buNone/>
            </a:pPr>
            <a:r>
              <a:rPr lang="en-NZ" sz="1100" dirty="0"/>
              <a:t>- A footer containing their contact details</a:t>
            </a:r>
          </a:p>
          <a:p>
            <a:pPr lvl="0" indent="0">
              <a:spcBef>
                <a:spcPts val="0"/>
              </a:spcBef>
              <a:spcAft>
                <a:spcPts val="0"/>
              </a:spcAft>
              <a:buSzPts val="2200"/>
              <a:buNone/>
            </a:pPr>
            <a:r>
              <a:rPr lang="en-NZ" sz="1100" dirty="0"/>
              <a:t>- The GUI should clearly display each of the vehicles with a photo, daily hire price and their corresponding description</a:t>
            </a:r>
          </a:p>
          <a:p>
            <a:pPr lvl="0" indent="0">
              <a:spcBef>
                <a:spcPts val="0"/>
              </a:spcBef>
              <a:spcAft>
                <a:spcPts val="0"/>
              </a:spcAft>
              <a:buSzPts val="2200"/>
              <a:buNone/>
            </a:pPr>
            <a:r>
              <a:rPr lang="en-NZ" sz="1100" dirty="0"/>
              <a:t>- The user should then be allowed to select a vehicle</a:t>
            </a:r>
          </a:p>
          <a:p>
            <a:pPr lvl="0" indent="0">
              <a:spcBef>
                <a:spcPts val="0"/>
              </a:spcBef>
              <a:spcAft>
                <a:spcPts val="0"/>
              </a:spcAft>
              <a:buSzPts val="2200"/>
              <a:buNone/>
            </a:pPr>
            <a:r>
              <a:rPr lang="en-NZ" sz="1100" dirty="0"/>
              <a:t>- Allow users to select from extra options (listed above)</a:t>
            </a:r>
          </a:p>
          <a:p>
            <a:pPr lvl="0" indent="0">
              <a:spcBef>
                <a:spcPts val="0"/>
              </a:spcBef>
              <a:spcAft>
                <a:spcPts val="0"/>
              </a:spcAft>
              <a:buSzPts val="2200"/>
              <a:buNone/>
            </a:pPr>
            <a:r>
              <a:rPr lang="en-NZ" sz="1100" dirty="0"/>
              <a:t>- Select their number of days – number input (max 21)</a:t>
            </a:r>
          </a:p>
          <a:p>
            <a:pPr lvl="0" indent="0">
              <a:spcBef>
                <a:spcPts val="0"/>
              </a:spcBef>
              <a:spcAft>
                <a:spcPts val="0"/>
              </a:spcAft>
              <a:buSzPts val="2200"/>
              <a:buNone/>
            </a:pPr>
            <a:r>
              <a:rPr lang="en-NZ" sz="1100" dirty="0"/>
              <a:t>- Pick up date – date input</a:t>
            </a:r>
          </a:p>
          <a:p>
            <a:pPr lvl="0" indent="0">
              <a:spcBef>
                <a:spcPts val="0"/>
              </a:spcBef>
              <a:spcAft>
                <a:spcPts val="0"/>
              </a:spcAft>
              <a:buSzPts val="2200"/>
              <a:buNone/>
            </a:pPr>
            <a:r>
              <a:rPr lang="en-NZ" sz="1100" dirty="0"/>
              <a:t>- Pickup location – Dunedin Airport or Ricky’s Rides Depot (radio buttons)</a:t>
            </a:r>
          </a:p>
          <a:p>
            <a:pPr lvl="0" indent="0">
              <a:spcBef>
                <a:spcPts val="0"/>
              </a:spcBef>
              <a:spcAft>
                <a:spcPts val="0"/>
              </a:spcAft>
              <a:buSzPts val="2200"/>
              <a:buNone/>
            </a:pPr>
            <a:r>
              <a:rPr lang="en-NZ" sz="1100" dirty="0"/>
              <a:t>- A reservation summary which outputs the detail of their reservation with an itemised breakdown of the total cost (</a:t>
            </a:r>
            <a:r>
              <a:rPr lang="en-NZ" sz="1100" dirty="0" err="1"/>
              <a:t>e.g</a:t>
            </a:r>
            <a:r>
              <a:rPr lang="en-NZ" sz="1100" dirty="0"/>
              <a:t> price of vehicle, insurance, booking fee etc)</a:t>
            </a:r>
          </a:p>
          <a:p>
            <a:pPr lvl="0" indent="0">
              <a:spcBef>
                <a:spcPts val="0"/>
              </a:spcBef>
              <a:spcAft>
                <a:spcPts val="0"/>
              </a:spcAft>
              <a:buSzPts val="2200"/>
              <a:buNone/>
            </a:pPr>
            <a:r>
              <a:rPr lang="en-NZ" sz="1100" dirty="0"/>
              <a:t>- A button to confirm their reservation</a:t>
            </a:r>
          </a:p>
          <a:p>
            <a:pPr lvl="0" indent="0">
              <a:spcBef>
                <a:spcPts val="0"/>
              </a:spcBef>
              <a:spcAft>
                <a:spcPts val="0"/>
              </a:spcAft>
              <a:buSzPts val="2200"/>
              <a:buNone/>
            </a:pPr>
            <a:r>
              <a:rPr lang="en-NZ" sz="1100" dirty="0"/>
              <a:t>- A checkbox that the user must tick to ensure they agree to our Terms and Conditions before proceeding to a confirmed reservation message</a:t>
            </a:r>
          </a:p>
          <a:p>
            <a:pPr lvl="0" indent="0">
              <a:spcBef>
                <a:spcPts val="0"/>
              </a:spcBef>
              <a:spcAft>
                <a:spcPts val="0"/>
              </a:spcAft>
              <a:buSzPts val="2200"/>
              <a:buNone/>
            </a:pPr>
            <a:r>
              <a:rPr lang="en-NZ" sz="1100" dirty="0"/>
              <a:t>- The program must store all of the booking details to a real time firebase database</a:t>
            </a:r>
          </a:p>
          <a:p>
            <a:pPr lvl="0" indent="0">
              <a:spcBef>
                <a:spcPts val="0"/>
              </a:spcBef>
              <a:spcAft>
                <a:spcPts val="0"/>
              </a:spcAft>
              <a:buSzPts val="2200"/>
              <a:buNone/>
            </a:pPr>
            <a:r>
              <a:rPr lang="en-NZ" sz="1100" dirty="0"/>
              <a:t>- The page should refresh after the reservation has been completed Once the user has selected their vehicle, allow them to add in their details</a:t>
            </a:r>
          </a:p>
          <a:p>
            <a:pPr lvl="0" indent="0">
              <a:spcBef>
                <a:spcPts val="0"/>
              </a:spcBef>
              <a:spcAft>
                <a:spcPts val="0"/>
              </a:spcAft>
              <a:buSzPts val="2200"/>
              <a:buNone/>
            </a:pPr>
            <a:r>
              <a:rPr lang="en-NZ" sz="1100" dirty="0"/>
              <a:t>- First name</a:t>
            </a:r>
          </a:p>
          <a:p>
            <a:pPr lvl="0" indent="0">
              <a:spcBef>
                <a:spcPts val="0"/>
              </a:spcBef>
              <a:spcAft>
                <a:spcPts val="0"/>
              </a:spcAft>
              <a:buSzPts val="2200"/>
              <a:buNone/>
            </a:pPr>
            <a:r>
              <a:rPr lang="en-NZ" sz="1100" dirty="0"/>
              <a:t>- Last name</a:t>
            </a:r>
          </a:p>
          <a:p>
            <a:pPr lvl="0" indent="0">
              <a:spcBef>
                <a:spcPts val="0"/>
              </a:spcBef>
              <a:spcAft>
                <a:spcPts val="0"/>
              </a:spcAft>
              <a:buSzPts val="2200"/>
              <a:buNone/>
            </a:pPr>
            <a:r>
              <a:rPr lang="en-NZ" sz="1100" dirty="0"/>
              <a:t>- NZ Drivers License Number (2 letters follower by 6 numbers) </a:t>
            </a:r>
            <a:r>
              <a:rPr lang="en-NZ" sz="1100" dirty="0" err="1"/>
              <a:t>e.g</a:t>
            </a:r>
            <a:r>
              <a:rPr lang="en-NZ" sz="1100" dirty="0"/>
              <a:t> AB123456</a:t>
            </a:r>
          </a:p>
          <a:p>
            <a:pPr lvl="0" indent="0">
              <a:spcBef>
                <a:spcPts val="0"/>
              </a:spcBef>
              <a:spcAft>
                <a:spcPts val="0"/>
              </a:spcAft>
              <a:buSzPts val="2200"/>
              <a:buNone/>
            </a:pPr>
            <a:r>
              <a:rPr lang="en-NZ" sz="1100" dirty="0"/>
              <a:t>- Age(you must be older than 25 to rent a car and less than 80 years old)</a:t>
            </a:r>
          </a:p>
          <a:p>
            <a:pPr lvl="0" indent="0">
              <a:spcBef>
                <a:spcPts val="0"/>
              </a:spcBef>
              <a:spcAft>
                <a:spcPts val="0"/>
              </a:spcAft>
              <a:buSzPts val="2200"/>
              <a:buNone/>
            </a:pPr>
            <a:r>
              <a:rPr lang="en-NZ" sz="1100" dirty="0"/>
              <a:t>- Cell phone number</a:t>
            </a:r>
          </a:p>
          <a:p>
            <a:pPr lvl="0" indent="0">
              <a:spcBef>
                <a:spcPts val="0"/>
              </a:spcBef>
              <a:spcAft>
                <a:spcPts val="0"/>
              </a:spcAft>
              <a:buSzPts val="2200"/>
              <a:buNone/>
            </a:pPr>
            <a:r>
              <a:rPr lang="en-NZ" sz="1100" dirty="0"/>
              <a:t>- Email address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title"/>
          </p:nvPr>
        </p:nvSpPr>
        <p:spPr>
          <a:xfrm>
            <a:off x="1024128" y="585216"/>
            <a:ext cx="10184342" cy="1499616"/>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5000"/>
              <a:buFont typeface="Twentieth Century"/>
              <a:buNone/>
            </a:pPr>
            <a:r>
              <a:rPr lang="en-US" b="1"/>
              <a:t>STEP 2:IDEATE (LOW FIDELITY WIREFRAME)</a:t>
            </a:r>
            <a:endParaRPr b="1"/>
          </a:p>
        </p:txBody>
      </p:sp>
      <p:sp>
        <p:nvSpPr>
          <p:cNvPr id="147" name="Google Shape;147;p21"/>
          <p:cNvSpPr txBox="1">
            <a:spLocks noGrp="1"/>
          </p:cNvSpPr>
          <p:nvPr>
            <p:ph idx="1"/>
          </p:nvPr>
        </p:nvSpPr>
        <p:spPr>
          <a:prstGeom prst="rect">
            <a:avLst/>
          </a:prstGeom>
          <a:noFill/>
          <a:ln>
            <a:noFill/>
          </a:ln>
        </p:spPr>
        <p:txBody>
          <a:bodyPr spcFirstLastPara="1" wrap="square" lIns="45700" tIns="45700" rIns="45700" bIns="45700" anchor="t" anchorCtr="0">
            <a:normAutofit/>
          </a:bodyPr>
          <a:lstStyle/>
          <a:p>
            <a:pPr marL="91440" lvl="0" indent="0" algn="l" rtl="0">
              <a:lnSpc>
                <a:spcPct val="90000"/>
              </a:lnSpc>
              <a:spcBef>
                <a:spcPts val="0"/>
              </a:spcBef>
              <a:spcAft>
                <a:spcPts val="0"/>
              </a:spcAft>
              <a:buSzPts val="2200"/>
              <a:buNone/>
            </a:pPr>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Gre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{3D8FCA4E-970F-1E42-BC27-839592D2FBBC}tf10001061</Template>
  <TotalTime>39</TotalTime>
  <Words>1296</Words>
  <Application>Microsoft Macintosh PowerPoint</Application>
  <PresentationFormat>Widescreen</PresentationFormat>
  <Paragraphs>105</Paragraphs>
  <Slides>47</Slides>
  <Notes>47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Tw Cen MT</vt:lpstr>
      <vt:lpstr>Tw Cen MT Condensed</vt:lpstr>
      <vt:lpstr>Twentieth Century</vt:lpstr>
      <vt:lpstr>Wingdings 3</vt:lpstr>
      <vt:lpstr>Integral</vt:lpstr>
      <vt:lpstr>ASSESSMENT:  RICKY’S RIDES</vt:lpstr>
      <vt:lpstr>CREATE PROJECT MANAGEMENT TOOLS</vt:lpstr>
      <vt:lpstr>STEP 1 : DEFINE YOUR RELEVANT IMPLICATIONS</vt:lpstr>
      <vt:lpstr>STEP 1 : DEFINE YOUR AUDIENCE</vt:lpstr>
      <vt:lpstr>DEFINE THE KEY STEPS OF THIS PROJECT</vt:lpstr>
      <vt:lpstr>PROJECT MANAGEMENT TOOL: TRELLO</vt:lpstr>
      <vt:lpstr>PROJECT MANAGEMENT TOOL: TRELLO</vt:lpstr>
      <vt:lpstr>CLIENTS SPECIFICATIONS</vt:lpstr>
      <vt:lpstr>STEP 2:IDEATE (LOW FIDELITY WIREFRAME)</vt:lpstr>
      <vt:lpstr>WIREFRAME FEEDBACK</vt:lpstr>
      <vt:lpstr>FONT COMBINATIONS</vt:lpstr>
      <vt:lpstr>FEEDBACK ON FONTS</vt:lpstr>
      <vt:lpstr>COLOUR PALETTES</vt:lpstr>
      <vt:lpstr>SITE SET UP</vt:lpstr>
      <vt:lpstr>SET UP THE GUI</vt:lpstr>
      <vt:lpstr>TRIALING INPUTS</vt:lpstr>
      <vt:lpstr>PowerPoint Presentation</vt:lpstr>
      <vt:lpstr>TRIALING INPUTS</vt:lpstr>
      <vt:lpstr>FEEBACK ON THE FUNCTIONALITY</vt:lpstr>
      <vt:lpstr>FEEBACK ON THE ASETHETHICS</vt:lpstr>
      <vt:lpstr>FEEBACK ON THE USABILILTY</vt:lpstr>
      <vt:lpstr>TRIALING LAYOUTS</vt:lpstr>
      <vt:lpstr>TRIALING OUTPUTS / ERROR MESSAGES</vt:lpstr>
      <vt:lpstr>TRIALING OUTPUTS / ERROR MESSAGES</vt:lpstr>
      <vt:lpstr>IMPROVING THE FUNCTIONALITY</vt:lpstr>
      <vt:lpstr>TRIALING OUTPUTS / ERROR MESSAGES</vt:lpstr>
      <vt:lpstr>DEBUGGING : WORKS ON EXPECTED DATA</vt:lpstr>
      <vt:lpstr>DEBUGGING : WORKS ON EXPECTED DATA</vt:lpstr>
      <vt:lpstr>DEBUGGING : WORKS ON EXPECTED DATA</vt:lpstr>
      <vt:lpstr>DEBUGGING : WORKS ON EXPECTED DATA</vt:lpstr>
      <vt:lpstr>DEBUGGING : WORKS ON EXPECTED DATA</vt:lpstr>
      <vt:lpstr>DEBUGGING : WORKS ON BOUNDARY DATA</vt:lpstr>
      <vt:lpstr>DEBUGGING : WORKS ON BOUNDARY DATA</vt:lpstr>
      <vt:lpstr>DEBUGGING : WORKS ON INVALID DATA</vt:lpstr>
      <vt:lpstr>DEBUGGING : WORKS ON INVALID DATA</vt:lpstr>
      <vt:lpstr>FEEDBACK ON GUI</vt:lpstr>
      <vt:lpstr>REFINEMENTS</vt:lpstr>
      <vt:lpstr>REFINEMENTS</vt:lpstr>
      <vt:lpstr>PHONE VS TABLES VS DESKTOP SCALING</vt:lpstr>
      <vt:lpstr>REFINEMENTS</vt:lpstr>
      <vt:lpstr>EVIDENCE OF CODE VALIDATION (HTML)</vt:lpstr>
      <vt:lpstr>EVIDENCE OF CODE VALIDATION (CSS)</vt:lpstr>
      <vt:lpstr>EVIDENCE OF CODE VALIDATION (JS)</vt:lpstr>
      <vt:lpstr>EVIDENCE OF CODE COMMENTS (HTML/CSS/JS)</vt:lpstr>
      <vt:lpstr>PERSISTENT STORAGE (FIREBASE DATABASE) SETUP</vt:lpstr>
      <vt:lpstr>PERSISTENT STORAGE (FIREBASE DATABASE)</vt:lpstr>
      <vt:lpstr>PERSISTENT STORAGE (FIREBASE DATABASE)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RICKY’S RIDES</dc:title>
  <cp:lastModifiedBy>Tame Perenara</cp:lastModifiedBy>
  <cp:revision>2</cp:revision>
  <dcterms:modified xsi:type="dcterms:W3CDTF">2021-09-15T00:50:29Z</dcterms:modified>
</cp:coreProperties>
</file>