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66" r:id="rId14"/>
    <p:sldId id="263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64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8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8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76B0-921B-9848-90F6-CD25C1E0877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D64257-35CF-F240-A5FA-25DEBA48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7974B-535B-454A-900D-694084FD8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Profiling in Banking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E94F9F-0850-3D4C-84A9-C23BAAF45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Salma </a:t>
            </a:r>
            <a:r>
              <a:rPr lang="en-US" dirty="0" err="1"/>
              <a:t>Moustafa</a:t>
            </a:r>
            <a:endParaRPr lang="en-US" dirty="0"/>
          </a:p>
          <a:p>
            <a:r>
              <a:rPr lang="en-US" dirty="0"/>
              <a:t>Sarmad Shaikh</a:t>
            </a:r>
          </a:p>
          <a:p>
            <a:r>
              <a:rPr lang="en-US" dirty="0" err="1"/>
              <a:t>Tameem</a:t>
            </a:r>
            <a:r>
              <a:rPr lang="en-US" dirty="0"/>
              <a:t> </a:t>
            </a:r>
            <a:r>
              <a:rPr lang="en-US" dirty="0" err="1"/>
              <a:t>Alshomari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en-US"/>
              <a:t>Tableau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/>
              <a:t>connect Cassandra to </a:t>
            </a:r>
            <a:r>
              <a:rPr lang="en-US" dirty="0" smtClean="0"/>
              <a:t>Tableau</a:t>
            </a:r>
          </a:p>
          <a:p>
            <a:r>
              <a:rPr lang="en-US" dirty="0" smtClean="0"/>
              <a:t> </a:t>
            </a:r>
            <a:r>
              <a:rPr lang="en-US" dirty="0"/>
              <a:t>Connect to Cassandra as an ODBC Data </a:t>
            </a:r>
            <a:r>
              <a:rPr lang="en-US" dirty="0" smtClean="0"/>
              <a:t>Source</a:t>
            </a:r>
          </a:p>
          <a:p>
            <a:pPr marL="0" indent="0">
              <a:buNone/>
            </a:pPr>
            <a:endParaRPr lang="en-US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35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en-US" dirty="0"/>
              <a:t>Tableau Visualization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11" y="597878"/>
            <a:ext cx="6098977" cy="62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3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en-US" dirty="0"/>
              <a:t>Tableau Visualization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27" y="633046"/>
            <a:ext cx="6377146" cy="62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7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trib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Contributions</a:t>
            </a:r>
          </a:p>
        </p:txBody>
      </p:sp>
      <p:sp>
        <p:nvSpPr>
          <p:cNvPr id="189" name="Rakhimov Gayrat - IGMQ0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0" dirty="0" err="1"/>
              <a:t>Sarmad</a:t>
            </a:r>
            <a:r>
              <a:rPr lang="en-US" b="0" dirty="0"/>
              <a:t> Shaikh:</a:t>
            </a:r>
            <a:r>
              <a:rPr dirty="0" smtClean="0"/>
              <a:t> </a:t>
            </a:r>
            <a:r>
              <a:rPr dirty="0"/>
              <a:t>- </a:t>
            </a:r>
            <a:r>
              <a:rPr lang="en-US" b="0" dirty="0" smtClean="0"/>
              <a:t>I1I8G4</a:t>
            </a:r>
            <a:endParaRPr dirty="0"/>
          </a:p>
        </p:txBody>
      </p:sp>
      <p:sp>
        <p:nvSpPr>
          <p:cNvPr id="190" name="Data preprocessing on Jupyter Notebook: modifying balance and exchange rates data…"/>
          <p:cNvSpPr txBox="1">
            <a:spLocks noGrp="1"/>
          </p:cNvSpPr>
          <p:nvPr>
            <p:ph type="body" idx="21"/>
          </p:nvPr>
        </p:nvSpPr>
        <p:spPr>
          <a:xfrm>
            <a:off x="603250" y="1737799"/>
            <a:ext cx="10985500" cy="49009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865610">
              <a:spcBef>
                <a:spcPts val="1550"/>
              </a:spcBef>
              <a:buFont typeface="Wingdings" panose="05000000000000000000" pitchFamily="2" charset="2"/>
              <a:buChar char="Ø"/>
              <a:defRPr sz="3400"/>
            </a:pPr>
            <a:r>
              <a:rPr lang="en-US" sz="1600" dirty="0" smtClean="0"/>
              <a:t>Contributed to the design of the architecture of the system</a:t>
            </a:r>
            <a:endParaRPr sz="1600" dirty="0" smtClean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Contributed to the streaming pipeline and the model training pipeline of the project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Contributed to the Kafka producer and the consumer part in the streaming part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Connected </a:t>
            </a:r>
            <a:r>
              <a:rPr lang="en-US" sz="1600" dirty="0" err="1"/>
              <a:t>PySpark</a:t>
            </a:r>
            <a:r>
              <a:rPr lang="en-US" sz="1600" dirty="0"/>
              <a:t> pipelines to Cassandra tables for storage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Generated CQL script for replication of Cassandra database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Contribution to the setup of Tableau with Cassandra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Contribution to creation of the report and presentation with the other members of the team.</a:t>
            </a:r>
            <a:endParaRPr sz="1600" dirty="0"/>
          </a:p>
          <a:p>
            <a:pPr marL="216408" indent="-216408" defTabSz="865610">
              <a:spcBef>
                <a:spcPts val="1550"/>
              </a:spcBef>
              <a:defRPr sz="3400"/>
            </a:pPr>
            <a:r>
              <a:rPr sz="1600" dirty="0"/>
              <a:t>    </a:t>
            </a:r>
            <a:r>
              <a:rPr lang="en-US" sz="1600" dirty="0"/>
              <a:t>Participated in all team meetings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46395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rib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Contributions</a:t>
            </a:r>
          </a:p>
        </p:txBody>
      </p:sp>
      <p:sp>
        <p:nvSpPr>
          <p:cNvPr id="193" name="Daniel Grimm - BU44BJ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Salma </a:t>
            </a:r>
            <a:r>
              <a:rPr lang="en-US" b="0" dirty="0" err="1" smtClean="0"/>
              <a:t>Moustafa</a:t>
            </a:r>
            <a:r>
              <a:rPr dirty="0" smtClean="0"/>
              <a:t> </a:t>
            </a:r>
            <a:r>
              <a:rPr dirty="0"/>
              <a:t>- </a:t>
            </a:r>
            <a:r>
              <a:rPr lang="en-US" b="0" dirty="0" smtClean="0"/>
              <a:t>G09BEI</a:t>
            </a:r>
            <a:endParaRPr dirty="0"/>
          </a:p>
        </p:txBody>
      </p:sp>
      <p:sp>
        <p:nvSpPr>
          <p:cNvPr id="194" name="Configuring and setting up Docker containers for Elasticsearch and Kibana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/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</a:t>
            </a:r>
            <a:r>
              <a:rPr lang="en-US" sz="2300" dirty="0" smtClean="0"/>
              <a:t>Contributed </a:t>
            </a:r>
            <a:r>
              <a:rPr lang="en-US" sz="2300" dirty="0"/>
              <a:t>to setting up Apache Kafka and working on Kafka producer.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 </a:t>
            </a:r>
            <a:r>
              <a:rPr lang="en-US" sz="2300" dirty="0"/>
              <a:t>Setting up </a:t>
            </a:r>
            <a:r>
              <a:rPr lang="en-US" sz="2300" dirty="0" err="1"/>
              <a:t>Pyspark</a:t>
            </a:r>
            <a:r>
              <a:rPr lang="en-US" sz="2300" dirty="0"/>
              <a:t> on </a:t>
            </a:r>
            <a:r>
              <a:rPr lang="en-US" sz="2300" dirty="0" err="1"/>
              <a:t>Docker</a:t>
            </a:r>
            <a:r>
              <a:rPr lang="en-US" sz="2300" dirty="0"/>
              <a:t>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 </a:t>
            </a:r>
            <a:r>
              <a:rPr lang="en-US" sz="2300" dirty="0"/>
              <a:t>Worked on invoices and transfers in </a:t>
            </a:r>
            <a:r>
              <a:rPr lang="en-US" sz="2300" dirty="0" err="1"/>
              <a:t>Pyspark</a:t>
            </a:r>
            <a:r>
              <a:rPr lang="en-US" sz="2300" dirty="0"/>
              <a:t> pipeline for preprocessing and    training.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 </a:t>
            </a:r>
            <a:r>
              <a:rPr lang="en-US" sz="2300" dirty="0"/>
              <a:t>Contributed to designing System Architecture.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 </a:t>
            </a:r>
            <a:r>
              <a:rPr lang="en-US" sz="2300" dirty="0"/>
              <a:t>Worked on setting up Cassandra and connecting Cassandra to </a:t>
            </a:r>
            <a:r>
              <a:rPr lang="en-US" sz="2300" dirty="0" err="1"/>
              <a:t>Pyspark</a:t>
            </a:r>
            <a:r>
              <a:rPr lang="en-US" sz="2300" dirty="0"/>
              <a:t> as part  of the pipeline.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</a:t>
            </a:r>
            <a:r>
              <a:rPr lang="en-US" sz="2300" dirty="0"/>
              <a:t>Contribution to </a:t>
            </a:r>
            <a:r>
              <a:rPr lang="en-US" sz="2300" dirty="0" err="1"/>
              <a:t>conguration</a:t>
            </a:r>
            <a:r>
              <a:rPr lang="en-US" sz="2300" dirty="0"/>
              <a:t> and setting up Tableau.</a:t>
            </a:r>
            <a:endParaRPr sz="2300" dirty="0"/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sz="2300" dirty="0"/>
              <a:t>    </a:t>
            </a:r>
            <a:r>
              <a:rPr lang="en-US" sz="2300" dirty="0"/>
              <a:t>Collaborated on writing report and making presentation with the rest of the team members.</a:t>
            </a:r>
          </a:p>
          <a:p>
            <a:pPr marL="286512" indent="-286512" defTabSz="1146019">
              <a:spcBef>
                <a:spcPts val="2100"/>
              </a:spcBef>
              <a:defRPr sz="4500"/>
            </a:pPr>
            <a:r>
              <a:rPr lang="en-US" sz="2300" dirty="0"/>
              <a:t>Participated in all team meetings.</a:t>
            </a:r>
          </a:p>
          <a:p>
            <a:pPr marL="286512" indent="-286512" defTabSz="1146019">
              <a:spcBef>
                <a:spcPts val="2100"/>
              </a:spcBef>
              <a:defRPr sz="45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73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dirty="0"/>
              <a:t>Contributions</a:t>
            </a:r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Tameem </a:t>
            </a:r>
            <a:r>
              <a:rPr lang="en-US" dirty="0" err="1" smtClean="0"/>
              <a:t>Alshomari</a:t>
            </a:r>
            <a:r>
              <a:rPr dirty="0" smtClean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H9WHAV</a:t>
            </a:r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1024102">
              <a:spcBef>
                <a:spcPts val="1850"/>
              </a:spcBef>
              <a:buFont typeface="Wingdings" panose="05000000000000000000" pitchFamily="2" charset="2"/>
              <a:buChar char="Ø"/>
              <a:defRPr sz="4000"/>
            </a:pPr>
            <a:r>
              <a:rPr lang="en-US" sz="1600" dirty="0" smtClean="0"/>
              <a:t>Data </a:t>
            </a:r>
            <a:r>
              <a:rPr lang="en-US" sz="1600" dirty="0"/>
              <a:t>preprocessing on </a:t>
            </a:r>
            <a:r>
              <a:rPr lang="en-US" sz="1600" dirty="0" err="1"/>
              <a:t>Jupyter</a:t>
            </a:r>
            <a:r>
              <a:rPr lang="en-US" sz="1600" dirty="0"/>
              <a:t> Notebook: For static data and customer login history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Setting up </a:t>
            </a:r>
            <a:r>
              <a:rPr lang="en-US" sz="1600" dirty="0" err="1"/>
              <a:t>Pyspark</a:t>
            </a:r>
            <a:r>
              <a:rPr lang="en-US" sz="1600" dirty="0"/>
              <a:t> on </a:t>
            </a:r>
            <a:r>
              <a:rPr lang="en-US" sz="1600" dirty="0" err="1"/>
              <a:t>Docker</a:t>
            </a:r>
            <a:r>
              <a:rPr lang="en-US" sz="1600" dirty="0"/>
              <a:t>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Worked on Static Data and customer login history in </a:t>
            </a:r>
            <a:r>
              <a:rPr lang="en-US" sz="1600" dirty="0" err="1"/>
              <a:t>Pyspark</a:t>
            </a:r>
            <a:r>
              <a:rPr lang="en-US" sz="1600" dirty="0"/>
              <a:t> pipeline for preprocessing and training.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Contributed to designing System Architecture</a:t>
            </a:r>
            <a:r>
              <a:rPr lang="en-US" sz="1600" dirty="0" smtClean="0"/>
              <a:t>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700" dirty="0"/>
              <a:t>Contributed to setting up Apache Kafka and Contributed to the Kafka producer and the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consumer part </a:t>
            </a:r>
            <a:r>
              <a:rPr lang="en-US" sz="1700" dirty="0"/>
              <a:t>in the streaming </a:t>
            </a:r>
            <a:r>
              <a:rPr lang="en-US" sz="1700" dirty="0" smtClean="0"/>
              <a:t> part</a:t>
            </a:r>
            <a:endParaRPr lang="en-US" sz="1700" dirty="0"/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Worked on setting up Cassandra and connecting Cassandra to </a:t>
            </a:r>
            <a:r>
              <a:rPr lang="en-US" sz="1600" dirty="0" err="1"/>
              <a:t>Pyspark</a:t>
            </a:r>
            <a:r>
              <a:rPr lang="en-US" sz="1600" dirty="0"/>
              <a:t> as part of the pipeline.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Contribution to </a:t>
            </a:r>
            <a:r>
              <a:rPr lang="en-US" sz="1600" dirty="0" err="1"/>
              <a:t>conguration</a:t>
            </a:r>
            <a:r>
              <a:rPr lang="en-US" sz="1600" dirty="0"/>
              <a:t> and setting up Tableau.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Contribution to the </a:t>
            </a:r>
            <a:r>
              <a:rPr lang="en-US" sz="1600" dirty="0" err="1"/>
              <a:t>visulization</a:t>
            </a:r>
            <a:r>
              <a:rPr lang="en-US" sz="1600" dirty="0"/>
              <a:t> part on Tableau for the visualizing of tables data and model results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Collaborated on writing report and making presentation with the rest of the team members.</a:t>
            </a:r>
          </a:p>
          <a:p>
            <a:pPr marL="256031" indent="-256031" defTabSz="1024102">
              <a:spcBef>
                <a:spcPts val="1850"/>
              </a:spcBef>
              <a:defRPr sz="4000"/>
            </a:pPr>
            <a:r>
              <a:rPr lang="en-US" sz="1600" dirty="0"/>
              <a:t>Participated in all team meetings.</a:t>
            </a:r>
          </a:p>
          <a:p>
            <a:r>
              <a:rPr lang="en-US" sz="1600" dirty="0"/>
              <a:t>Code repository management on </a:t>
            </a:r>
            <a:r>
              <a:rPr lang="en-US" sz="1600" dirty="0" err="1"/>
              <a:t>Github</a:t>
            </a:r>
            <a:r>
              <a:rPr lang="en-US" sz="1600" dirty="0"/>
              <a:t>: creating repository, reviewing pull requests and access </a:t>
            </a:r>
            <a:r>
              <a:rPr lang="en-US" sz="1600" dirty="0" smtClean="0"/>
              <a:t>management</a:t>
            </a:r>
            <a:r>
              <a:rPr lang="ar-SY" sz="1600" dirty="0" smtClean="0"/>
              <a:t>  </a:t>
            </a:r>
            <a:r>
              <a:rPr lang="en-US" sz="1600" dirty="0" smtClean="0"/>
              <a:t>And Participated </a:t>
            </a:r>
            <a:r>
              <a:rPr lang="en-US" sz="1600" dirty="0"/>
              <a:t>in preparing presentation material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03779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https://github.com/TameemElshoumari/explainable-customer-profiling-in-financial-systems</a:t>
            </a:r>
          </a:p>
        </p:txBody>
      </p:sp>
    </p:spTree>
    <p:extLst>
      <p:ext uri="{BB962C8B-B14F-4D97-AF65-F5344CB8AC3E}">
        <p14:creationId xmlns:p14="http://schemas.microsoft.com/office/powerpoint/2010/main" val="2852702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539749"/>
            <a:ext cx="10985500" cy="5365291"/>
          </a:xfrm>
        </p:spPr>
        <p:txBody>
          <a:bodyPr/>
          <a:lstStyle/>
          <a:p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603250" y="1186481"/>
            <a:ext cx="45719" cy="6985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1"/>
          </p:nvPr>
        </p:nvSpPr>
        <p:spPr>
          <a:xfrm>
            <a:off x="838200" y="1825625"/>
            <a:ext cx="45719" cy="7743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5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C8442-A162-FB48-A63A-C517F9D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834C7C-CE58-4945-81E5-78B05E8E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our project was to implement a baseline and/or novel algorithm for customer profiling(i.e. Clustering) based on customer behavior in financial systems. </a:t>
            </a:r>
          </a:p>
          <a:p>
            <a:r>
              <a:rPr lang="en-US" dirty="0"/>
              <a:t>Customers are small and medium enterprises with behavior descriptors (i.e. logins in certain banking systems, transfers to partners, invoices issued). </a:t>
            </a:r>
          </a:p>
        </p:txBody>
      </p:sp>
    </p:spTree>
    <p:extLst>
      <p:ext uri="{BB962C8B-B14F-4D97-AF65-F5344CB8AC3E}">
        <p14:creationId xmlns:p14="http://schemas.microsoft.com/office/powerpoint/2010/main" val="12335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691966-A6A3-A64C-B96B-C09A92B0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8D351F1-65A6-6744-AF34-6FC1DC1C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83548"/>
              </p:ext>
            </p:extLst>
          </p:nvPr>
        </p:nvGraphicFramePr>
        <p:xfrm>
          <a:off x="1121465" y="1773215"/>
          <a:ext cx="994907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92">
                  <a:extLst>
                    <a:ext uri="{9D8B030D-6E8A-4147-A177-3AD203B41FA5}">
                      <a16:colId xmlns="" xmlns:a16="http://schemas.microsoft.com/office/drawing/2014/main" val="3973838497"/>
                    </a:ext>
                  </a:extLst>
                </a:gridCol>
                <a:gridCol w="2158167">
                  <a:extLst>
                    <a:ext uri="{9D8B030D-6E8A-4147-A177-3AD203B41FA5}">
                      <a16:colId xmlns="" xmlns:a16="http://schemas.microsoft.com/office/drawing/2014/main" val="3286470751"/>
                    </a:ext>
                  </a:extLst>
                </a:gridCol>
                <a:gridCol w="1849230">
                  <a:extLst>
                    <a:ext uri="{9D8B030D-6E8A-4147-A177-3AD203B41FA5}">
                      <a16:colId xmlns="" xmlns:a16="http://schemas.microsoft.com/office/drawing/2014/main" val="2649480452"/>
                    </a:ext>
                  </a:extLst>
                </a:gridCol>
                <a:gridCol w="3030681">
                  <a:extLst>
                    <a:ext uri="{9D8B030D-6E8A-4147-A177-3AD203B41FA5}">
                      <a16:colId xmlns="" xmlns:a16="http://schemas.microsoft.com/office/drawing/2014/main" val="3256244589"/>
                    </a:ext>
                  </a:extLst>
                </a:gridCol>
              </a:tblGrid>
              <a:tr h="75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Invoice_history.csv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Transfer_history.csv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Customer_login_history.csv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Static_data.csv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5305857"/>
                  </a:ext>
                </a:extLst>
              </a:tr>
              <a:tr h="11415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PARTY-ID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INVOICE-ID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TAXINCLUSIVEAMOUNT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TAXEXCLUSIVEAMOUNT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PAYABLEAMOUNT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TAXPOINTDATE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PARTY_ID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TRANSFER-ID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LAST_LOGIN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PARTY-ID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CREATED-ON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LOB-CODE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93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78F23-D8C3-C549-971A-D345785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A985F6-8102-3A47-A128-34996B23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separate data transformation pipeline for every dataset.</a:t>
            </a:r>
          </a:p>
          <a:p>
            <a:r>
              <a:rPr lang="en-US" dirty="0"/>
              <a:t>Aggregated features from original tables are created to describe customer behavior in each dataset.</a:t>
            </a:r>
          </a:p>
          <a:p>
            <a:r>
              <a:rPr lang="en-US" dirty="0"/>
              <a:t>The new aggregated tables are used for training the clustering model (K-Means) in the upcoming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5AC9D-9468-A44E-9638-1783375D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1C2D65B-FD6D-8A43-BD45-7867E4BDB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16530"/>
              </p:ext>
            </p:extLst>
          </p:nvPr>
        </p:nvGraphicFramePr>
        <p:xfrm>
          <a:off x="347870" y="1497633"/>
          <a:ext cx="11748052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13">
                  <a:extLst>
                    <a:ext uri="{9D8B030D-6E8A-4147-A177-3AD203B41FA5}">
                      <a16:colId xmlns="" xmlns:a16="http://schemas.microsoft.com/office/drawing/2014/main" val="3400193580"/>
                    </a:ext>
                  </a:extLst>
                </a:gridCol>
                <a:gridCol w="2937013">
                  <a:extLst>
                    <a:ext uri="{9D8B030D-6E8A-4147-A177-3AD203B41FA5}">
                      <a16:colId xmlns="" xmlns:a16="http://schemas.microsoft.com/office/drawing/2014/main" val="4294601712"/>
                    </a:ext>
                  </a:extLst>
                </a:gridCol>
                <a:gridCol w="2937013">
                  <a:extLst>
                    <a:ext uri="{9D8B030D-6E8A-4147-A177-3AD203B41FA5}">
                      <a16:colId xmlns="" xmlns:a16="http://schemas.microsoft.com/office/drawing/2014/main" val="2403108853"/>
                    </a:ext>
                  </a:extLst>
                </a:gridCol>
                <a:gridCol w="2937013">
                  <a:extLst>
                    <a:ext uri="{9D8B030D-6E8A-4147-A177-3AD203B41FA5}">
                      <a16:colId xmlns="" xmlns:a16="http://schemas.microsoft.com/office/drawing/2014/main" val="429850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Static_Data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888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PARTY-ID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min(INV-PERIOD)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max(INV-PERIOD)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avg(INV-PERIOD)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sum(TAXINCLUSIVEAMOUNT)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max(TAXINCLUSIVEAMOUNT)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min(TAXINCLUSIVEAMOUNT)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avg(TAXINCLUSIVEAMOUNT)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sum(TAXEXCLUSIVEAMOUNT)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max(TAXEXCLUSIVEAMOUNT)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min(TAXEXCLUSIVEAMOUNT)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avg(TAXEXCLUSIVEAMOUNT)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invoice-count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PARTY-ID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unique-transfers-count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transfers-count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currency-vector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sum(AMOUNT)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max(AMOUNT)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min(AMOUNT)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avg(AMOUNT)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PARTY-ID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LAST-LOGIN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PARTY-ID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CREATED-ON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LAST-LOGIN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LOB-CODE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SIZE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PACKAGE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REGION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COUNTY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588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tributions"/>
          <p:cNvSpPr txBox="1">
            <a:spLocks noGrp="1"/>
          </p:cNvSpPr>
          <p:nvPr>
            <p:ph type="title"/>
          </p:nvPr>
        </p:nvSpPr>
        <p:spPr>
          <a:xfrm>
            <a:off x="603250" y="-1"/>
            <a:ext cx="10985500" cy="68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/>
            </a:lvl1pPr>
          </a:lstStyle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dirty="0"/>
          </a:p>
        </p:txBody>
      </p:sp>
      <p:sp>
        <p:nvSpPr>
          <p:cNvPr id="189" name="Rakhimov Gayrat - IGMQ0T"/>
          <p:cNvSpPr txBox="1">
            <a:spLocks noGrp="1"/>
          </p:cNvSpPr>
          <p:nvPr>
            <p:ph type="body" sz="quarter" idx="1"/>
          </p:nvPr>
        </p:nvSpPr>
        <p:spPr>
          <a:xfrm>
            <a:off x="603250" y="683047"/>
            <a:ext cx="10985500" cy="11016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  <p:sp>
        <p:nvSpPr>
          <p:cNvPr id="190" name="Data preprocessing on Jupyter Notebook: modifying balance and exchange rates data…"/>
          <p:cNvSpPr txBox="1">
            <a:spLocks noGrp="1"/>
          </p:cNvSpPr>
          <p:nvPr>
            <p:ph type="body" idx="21"/>
          </p:nvPr>
        </p:nvSpPr>
        <p:spPr>
          <a:xfrm>
            <a:off x="603249" y="898924"/>
            <a:ext cx="45719" cy="4571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25000" lnSpcReduction="20000"/>
          </a:bodyPr>
          <a:lstStyle/>
          <a:p>
            <a:pPr marL="0" indent="0" defTabSz="865610">
              <a:spcBef>
                <a:spcPts val="1550"/>
              </a:spcBef>
              <a:buNone/>
              <a:defRPr sz="34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99" y="683046"/>
            <a:ext cx="5917001" cy="59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4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x-none" dirty="0"/>
              <a:t>Apache Cassandra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x-none" dirty="0"/>
              <a:t>The storage solution used for this project is Apache Cassandra as it is a popular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x-none" dirty="0" smtClean="0"/>
              <a:t>choice </a:t>
            </a:r>
            <a:r>
              <a:rPr lang="x-none" dirty="0"/>
              <a:t>with Spark and because of its scalability on distributed systems</a:t>
            </a:r>
          </a:p>
          <a:p>
            <a:r>
              <a:rPr lang="x-none" dirty="0"/>
              <a:t>We store data after they are processed into the Cassandra tables</a:t>
            </a:r>
          </a:p>
          <a:p>
            <a:r>
              <a:rPr lang="x-none" dirty="0"/>
              <a:t>It’s then read by the pipeline that is used for training the model</a:t>
            </a:r>
          </a:p>
          <a:p>
            <a:r>
              <a:rPr lang="x-none" dirty="0"/>
              <a:t>The output of that pipeline, which are the predictions of the clustering, is also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x-none" dirty="0" smtClean="0"/>
              <a:t>stored </a:t>
            </a:r>
            <a:r>
              <a:rPr lang="x-none" dirty="0"/>
              <a:t>in Cassandra</a:t>
            </a:r>
          </a:p>
          <a:p>
            <a:r>
              <a:rPr lang="x-none" dirty="0"/>
              <a:t>We connect these tables to Tableau for 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450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x-none" dirty="0"/>
              <a:t>Apache Kafka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x-none" dirty="0"/>
              <a:t>Kafka is our event streaming system that streams the customer data for prediction</a:t>
            </a:r>
          </a:p>
          <a:p>
            <a:r>
              <a:rPr lang="x-none" dirty="0"/>
              <a:t>It can be seen as a source of our test data</a:t>
            </a:r>
          </a:p>
          <a:p>
            <a:r>
              <a:rPr lang="x-none" dirty="0"/>
              <a:t>Using this, we can try to simulate a real-time analysis of customer profiling</a:t>
            </a:r>
          </a:p>
        </p:txBody>
      </p:sp>
    </p:spTree>
    <p:extLst>
      <p:ext uri="{BB962C8B-B14F-4D97-AF65-F5344CB8AC3E}">
        <p14:creationId xmlns:p14="http://schemas.microsoft.com/office/powerpoint/2010/main" val="3552922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ributions"/>
          <p:cNvSpPr txBox="1">
            <a:spLocks noGrp="1"/>
          </p:cNvSpPr>
          <p:nvPr>
            <p:ph type="title"/>
          </p:nvPr>
        </p:nvSpPr>
        <p:spPr>
          <a:xfrm>
            <a:off x="603250" y="105508"/>
            <a:ext cx="10985500" cy="4923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/>
            </a:lvl1pPr>
          </a:lstStyle>
          <a:p>
            <a:r>
              <a:rPr lang="en-US" dirty="0"/>
              <a:t>Cassandra</a:t>
            </a:r>
            <a:endParaRPr dirty="0"/>
          </a:p>
        </p:txBody>
      </p:sp>
      <p:sp>
        <p:nvSpPr>
          <p:cNvPr id="197" name="Suchith Shetty - HIUH69"/>
          <p:cNvSpPr txBox="1">
            <a:spLocks noGrp="1"/>
          </p:cNvSpPr>
          <p:nvPr>
            <p:ph type="body" sz="quarter" idx="1"/>
          </p:nvPr>
        </p:nvSpPr>
        <p:spPr>
          <a:xfrm>
            <a:off x="603250" y="597877"/>
            <a:ext cx="10985500" cy="4220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dirty="0"/>
          </a:p>
        </p:txBody>
      </p:sp>
      <p:sp>
        <p:nvSpPr>
          <p:cNvPr id="198" name="Initial exploration of shared data to understand the fields and get some summary statistics…"/>
          <p:cNvSpPr txBox="1">
            <a:spLocks noGrp="1"/>
          </p:cNvSpPr>
          <p:nvPr>
            <p:ph type="body" idx="21"/>
          </p:nvPr>
        </p:nvSpPr>
        <p:spPr>
          <a:xfrm>
            <a:off x="603250" y="1055077"/>
            <a:ext cx="10985500" cy="58029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/>
              <a:t>We use Cassandra in this project to store the processed data from their </a:t>
            </a:r>
            <a:r>
              <a:rPr lang="en-US" dirty="0" smtClean="0"/>
              <a:t>respective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smtClean="0"/>
              <a:t>processing pipelines</a:t>
            </a:r>
            <a:r>
              <a:rPr lang="en-US" dirty="0"/>
              <a:t>. From Cassandra, we ingest them into our model training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pipeline</a:t>
            </a:r>
            <a:r>
              <a:rPr lang="en-US" dirty="0"/>
              <a:t>, combine all the datasets </a:t>
            </a:r>
            <a:r>
              <a:rPr lang="en-US" dirty="0" smtClean="0"/>
              <a:t>into a </a:t>
            </a:r>
            <a:r>
              <a:rPr lang="en-US" dirty="0"/>
              <a:t>single dataset, convert it into features </a:t>
            </a:r>
            <a:r>
              <a:rPr lang="en-US" dirty="0" smtClean="0"/>
              <a:t>and </a:t>
            </a:r>
            <a:r>
              <a:rPr lang="en-US" dirty="0"/>
              <a:t>feed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into our model for training. We also store the </a:t>
            </a:r>
            <a:r>
              <a:rPr lang="en-US" dirty="0" smtClean="0"/>
              <a:t>output predictions </a:t>
            </a:r>
            <a:r>
              <a:rPr lang="en-US" dirty="0"/>
              <a:t>from the model into our database. These tables are used for visualization purpose later.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532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545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Tahoma</vt:lpstr>
      <vt:lpstr>Trebuchet MS</vt:lpstr>
      <vt:lpstr>Wingdings</vt:lpstr>
      <vt:lpstr>Wingdings 3</vt:lpstr>
      <vt:lpstr>Facet</vt:lpstr>
      <vt:lpstr>Customer Profiling in Banking Data</vt:lpstr>
      <vt:lpstr>Intro</vt:lpstr>
      <vt:lpstr>Data</vt:lpstr>
      <vt:lpstr>Pyspark</vt:lpstr>
      <vt:lpstr>Transformed Data</vt:lpstr>
      <vt:lpstr>System architecture</vt:lpstr>
      <vt:lpstr>Apache Cassandra</vt:lpstr>
      <vt:lpstr>Apache Kafka</vt:lpstr>
      <vt:lpstr>Cassandra</vt:lpstr>
      <vt:lpstr>Tableau</vt:lpstr>
      <vt:lpstr>Tableau Visualization</vt:lpstr>
      <vt:lpstr>Tableau Visualization</vt:lpstr>
      <vt:lpstr>Contributions</vt:lpstr>
      <vt:lpstr>Contributions</vt:lpstr>
      <vt:lpstr>Contributions</vt:lpstr>
      <vt:lpstr>Github Repository 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Profiling in Banking Data</dc:title>
  <dc:creator>Microsoft Office User</dc:creator>
  <cp:lastModifiedBy>Tameem</cp:lastModifiedBy>
  <cp:revision>28</cp:revision>
  <dcterms:created xsi:type="dcterms:W3CDTF">2021-01-04T07:44:19Z</dcterms:created>
  <dcterms:modified xsi:type="dcterms:W3CDTF">2021-01-04T09:20:48Z</dcterms:modified>
</cp:coreProperties>
</file>