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7" r:id="rId8"/>
    <p:sldId id="264" r:id="rId10"/>
    <p:sldId id="277" r:id="rId11"/>
    <p:sldId id="269" r:id="rId12"/>
    <p:sldId id="284" r:id="rId13"/>
    <p:sldId id="278" r:id="rId14"/>
    <p:sldId id="273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58"/>
        <p:guide pos="2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915" y="1158240"/>
            <a:ext cx="4133215" cy="2442210"/>
          </a:xfrm>
        </p:spPr>
        <p:txBody>
          <a:bodyPr/>
          <a:lstStyle/>
          <a:p>
            <a:r>
              <a:rPr lang="en-US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Recipe </a:t>
            </a:r>
            <a:br>
              <a:rPr lang="en-US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Site Traffic</a:t>
            </a:r>
            <a:endParaRPr lang="en-US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2820" y="3291205"/>
            <a:ext cx="4360545" cy="3368675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0000"/>
              </a:solidFill>
            </a:endParaRPr>
          </a:p>
          <a:p>
            <a:pPr algn="l"/>
            <a:endParaRPr lang="en-US">
              <a:solidFill>
                <a:srgbClr val="FF0000"/>
              </a:solidFill>
            </a:endParaRPr>
          </a:p>
          <a:p>
            <a:pPr algn="l"/>
            <a:r>
              <a:rPr 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Tamer Ahmed</a:t>
            </a:r>
            <a:endParaRPr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Data Scientist Professional Practical</a:t>
            </a:r>
            <a:r>
              <a:rPr 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Exam</a:t>
            </a:r>
            <a:endParaRPr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 descr="image-1408143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7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3354070"/>
            <a:ext cx="8571865" cy="1119505"/>
          </a:xfrm>
        </p:spPr>
        <p:txBody>
          <a:bodyPr>
            <a:normAutofit fontScale="90000"/>
          </a:bodyPr>
          <a:p>
            <a:pPr marL="0" indent="0" algn="l"/>
            <a:r>
              <a:rPr lang="en-US" altLang="en-US" sz="2220" b="1">
                <a:latin typeface="Calibri" panose="020F0502020204030204" charset="0"/>
                <a:cs typeface="Calibri" panose="020F0502020204030204" charset="0"/>
              </a:rPr>
              <a:t>This count plot explores how the distribution of high-traffic recipes varies across different recipe categories. By analyzing the bars, we can understand:</a:t>
            </a:r>
            <a:br>
              <a:rPr lang="en-US" altLang="en-US" sz="2220" b="1">
                <a:latin typeface="Calibri" panose="020F0502020204030204" charset="0"/>
                <a:cs typeface="Calibri" panose="020F0502020204030204" charset="0"/>
              </a:rPr>
            </a:br>
            <a:br>
              <a:rPr lang="en-US" altLang="en-US" sz="2220" b="1">
                <a:latin typeface="Calibri" panose="020F0502020204030204" charset="0"/>
                <a:cs typeface="Calibri" panose="020F0502020204030204" charset="0"/>
              </a:rPr>
            </a:br>
            <a:endParaRPr lang="en-US" altLang="en-US" sz="222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Picture 5" descr="Screenshot 2024-12-25 0258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" y="156845"/>
            <a:ext cx="8597265" cy="3158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8465" y="4082415"/>
            <a:ext cx="8089900" cy="3533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Popular Categories: Which recipe categories have the highest number of high-traffic recipes? Are there any categories with surprisingly low or high traffic?</a:t>
            </a:r>
            <a:endParaRPr lang="en-US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Traffic Distribution: Does high traffic seem evenly distributed across all categories, or are there some categories attracting more high-traffic recipes?</a:t>
            </a:r>
            <a:endParaRPr lang="en-US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sz="4000"/>
              <a:t>Step 4: Model Evaluation&amp; Comparison</a:t>
            </a: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Logistic Regression: Shows consistent performance between training and test sets (accuracy around 75-76%, F1-score around 80%). This indicates good generalization and no significant overfitting.</a:t>
            </a:r>
            <a:endParaRPr lang="en-US" altLang="en-US"/>
          </a:p>
          <a:p>
            <a:r>
              <a:rPr lang="en-US" altLang="en-US"/>
              <a:t>Decision Tree: Exhibits severe overfitting (100% accuracy on training, ~64% on test). This means the model has memorized the training data and performs poorly on unseen data.</a:t>
            </a:r>
            <a:endParaRPr lang="en-US" altLang="en-US"/>
          </a:p>
          <a:p>
            <a:r>
              <a:rPr lang="en-US" altLang="en-US"/>
              <a:t>Random Forest: Also shows overfitting, though slightly less severe than the Decision Tree (100% training accuracy, ~73% test accuracy).</a:t>
            </a:r>
            <a:endParaRPr lang="en-US" altLang="en-US"/>
          </a:p>
          <a:p>
            <a:r>
              <a:rPr lang="en-US" altLang="en-US"/>
              <a:t>SVM: The SVM model consistently predicts all instances as the positive class (all True for high traffic). This results in perfect recall (1.0) but low precision and moderate F1-score. This behavior suggests a potential issue with the model's configuration or the data not being suitable for a linear SVM.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454900" y="8959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5379"/>
          <a:stretch>
            <a:fillRect/>
          </a:stretch>
        </p:blipFill>
        <p:spPr>
          <a:xfrm>
            <a:off x="0" y="635"/>
            <a:ext cx="9144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Traffic linked to specific food categories and higher calorie content.</a:t>
            </a:r>
          </a:p>
          <a:p>
            <a:r>
              <a:t>Logistic Regression outperformed other models.</a:t>
            </a:r>
          </a:p>
          <a:p>
            <a:r>
              <a:t>Subscribers favored recipes balancing nutritional value and calorie content.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/>
              <a:t>4. Recommendations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 recipes with higher carbohydrate and protein content.</a:t>
            </a:r>
          </a:p>
          <a:p>
            <a:r>
              <a:t>Display cost per serving for user guidance.</a:t>
            </a:r>
          </a:p>
          <a:p>
            <a:r>
              <a:t>Collect additional features (e.g., preparation time, cost per serving).</a:t>
            </a:r>
          </a:p>
          <a:p>
            <a:r>
              <a:t>Continuously refine models with updated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/>
              <a:t>5. Conclusion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055"/>
            <a:ext cx="8229600" cy="4670425"/>
          </a:xfrm>
        </p:spPr>
        <p:txBody>
          <a:bodyPr/>
          <a:lstStyle/>
          <a:p>
            <a:r>
              <a:rPr sz="2800"/>
              <a:t>This project successfully:</a:t>
            </a:r>
            <a:endParaRPr sz="2800"/>
          </a:p>
          <a:p>
            <a:pPr marL="0" indent="0">
              <a:buNone/>
            </a:pPr>
            <a:r>
              <a:rPr sz="2800"/>
              <a:t>- Demonstrated effective data cleaning and validation.</a:t>
            </a:r>
            <a:endParaRPr sz="2800"/>
          </a:p>
          <a:p>
            <a:pPr marL="0" indent="0">
              <a:buNone/>
            </a:pPr>
            <a:r>
              <a:rPr sz="2800"/>
              <a:t>- Provided insights into factors driving website traffic.</a:t>
            </a:r>
            <a:endParaRPr sz="2800"/>
          </a:p>
          <a:p>
            <a:pPr marL="0" indent="0">
              <a:buNone/>
            </a:pPr>
            <a:r>
              <a:rPr sz="2800"/>
              <a:t>- Deployed a robust predictive model with actionable findings.</a:t>
            </a:r>
            <a:endParaRPr sz="2800"/>
          </a:p>
          <a:p>
            <a:endParaRPr sz="2800"/>
          </a:p>
          <a:p>
            <a:pPr marL="0" indent="0" algn="ctr">
              <a:buNone/>
            </a:pPr>
            <a:r>
              <a:rPr sz="4400" b="1"/>
              <a:t>Thank you!</a:t>
            </a:r>
            <a:endParaRPr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/>
              <a:t>1. Project Overview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1680210"/>
            <a:ext cx="8229600" cy="4525963"/>
          </a:xfrm>
        </p:spPr>
        <p:txBody>
          <a:bodyPr>
            <a:noAutofit/>
          </a:bodyPr>
          <a:lstStyle/>
          <a:p>
            <a:r>
              <a:rPr sz="2400"/>
              <a:t>Background:</a:t>
            </a:r>
            <a:endParaRPr sz="2400"/>
          </a:p>
          <a:p>
            <a:pPr marL="0" indent="0">
              <a:buNone/>
            </a:pPr>
            <a:r>
              <a:rPr lang="en-US" altLang="en-US" sz="2400"/>
              <a:t>The project is for Tasty Bytes, a company providing meal plans and recipe discovery services. The product manager wants to improve the selection of recipes displayed on the homepage, as selecting a popular recipe can increase traffic to the website by up to 40%, boosting subscriptions.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r>
              <a:rPr sz="2400"/>
              <a:t>Goal:</a:t>
            </a:r>
            <a:endParaRPr sz="2400"/>
          </a:p>
          <a:p>
            <a:pPr marL="0" indent="0">
              <a:buNone/>
            </a:pPr>
            <a:r>
              <a:rPr sz="2400"/>
              <a:t>To clean and validate data, perform exploratory analysis, develop predictive models, and evaluate their performance while ensuring alignment with business metrics.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/>
              <a:t>2. Methodology - Data Collection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585"/>
            <a:ext cx="8229600" cy="4874895"/>
          </a:xfrm>
        </p:spPr>
        <p:txBody>
          <a:bodyPr>
            <a:noAutofit/>
          </a:bodyPr>
          <a:lstStyle/>
          <a:p>
            <a:r>
              <a:rPr sz="2400"/>
              <a:t>Source of the dataset:</a:t>
            </a:r>
            <a:endParaRPr sz="2400"/>
          </a:p>
          <a:p>
            <a:r>
              <a:rPr sz="2400"/>
              <a:t>Relevant and well-curated.</a:t>
            </a:r>
            <a:endParaRPr sz="2400"/>
          </a:p>
          <a:p>
            <a:endParaRPr sz="2400"/>
          </a:p>
          <a:p>
            <a:r>
              <a:rPr sz="2400"/>
              <a:t>Key features:</a:t>
            </a:r>
            <a:endParaRPr sz="2400"/>
          </a:p>
          <a:p>
            <a:pPr marL="0" indent="0">
              <a:buNone/>
            </a:pPr>
            <a:r>
              <a:rPr sz="2400"/>
              <a:t>- Recipe</a:t>
            </a:r>
            <a:endParaRPr sz="2400"/>
          </a:p>
          <a:p>
            <a:pPr marL="0" indent="0">
              <a:buNone/>
            </a:pPr>
            <a:r>
              <a:rPr sz="2400"/>
              <a:t>- Calories</a:t>
            </a:r>
            <a:endParaRPr sz="2400"/>
          </a:p>
          <a:p>
            <a:pPr marL="0" indent="0">
              <a:buNone/>
            </a:pPr>
            <a:r>
              <a:rPr sz="2400"/>
              <a:t>- Carbohydrate</a:t>
            </a:r>
            <a:endParaRPr sz="2400"/>
          </a:p>
          <a:p>
            <a:pPr marL="0" indent="0">
              <a:buNone/>
            </a:pPr>
            <a:r>
              <a:rPr sz="2400"/>
              <a:t>- Sugar</a:t>
            </a:r>
            <a:endParaRPr sz="2400"/>
          </a:p>
          <a:p>
            <a:pPr marL="0" indent="0">
              <a:buNone/>
            </a:pPr>
            <a:r>
              <a:rPr sz="2400"/>
              <a:t>- Protein</a:t>
            </a:r>
            <a:endParaRPr sz="2400"/>
          </a:p>
          <a:p>
            <a:pPr marL="0" indent="0">
              <a:buNone/>
            </a:pPr>
            <a:r>
              <a:rPr sz="2400"/>
              <a:t>- Category</a:t>
            </a:r>
            <a:endParaRPr sz="2400"/>
          </a:p>
          <a:p>
            <a:pPr marL="0" indent="0">
              <a:buNone/>
            </a:pPr>
            <a:r>
              <a:rPr sz="2400"/>
              <a:t>- Servings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/>
              <a:t>2. Methodology - Data Cleaning and Validation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Handling Missing Values:</a:t>
            </a:r>
            <a:endParaRPr sz="2800"/>
          </a:p>
          <a:p>
            <a:pPr marL="0" indent="0">
              <a:buNone/>
            </a:pPr>
            <a:r>
              <a:rPr sz="2800"/>
              <a:t>- Replaced missing values with mean values.</a:t>
            </a:r>
            <a:endParaRPr sz="2800"/>
          </a:p>
          <a:p>
            <a:endParaRPr sz="2800"/>
          </a:p>
          <a:p>
            <a:r>
              <a:rPr sz="2800"/>
              <a:t>Reformatting:</a:t>
            </a:r>
            <a:endParaRPr sz="2800"/>
          </a:p>
          <a:p>
            <a:pPr marL="0" indent="0">
              <a:buNone/>
            </a:pPr>
            <a:r>
              <a:rPr sz="2800"/>
              <a:t>- Ensured features aligned with the data dictionary.</a:t>
            </a:r>
            <a:endParaRPr sz="2800"/>
          </a:p>
          <a:p>
            <a:endParaRPr sz="2800"/>
          </a:p>
          <a:p>
            <a:r>
              <a:rPr sz="2800"/>
              <a:t>Transformations:</a:t>
            </a:r>
            <a:endParaRPr sz="2800"/>
          </a:p>
          <a:p>
            <a:pPr marL="0" indent="0">
              <a:buNone/>
            </a:pPr>
            <a:r>
              <a:rPr sz="2800"/>
              <a:t>- Renamed and remapped fields for consistency.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/>
              <a:t>2. Methodology - Exploratory Analysis and Model Development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Exploratory Analysis:</a:t>
            </a:r>
            <a:endParaRPr sz="2800"/>
          </a:p>
          <a:p>
            <a:pPr marL="0" indent="0">
              <a:buNone/>
            </a:pPr>
            <a:r>
              <a:rPr sz="2800"/>
              <a:t>Single-variable and multi-variable analysis conducted.</a:t>
            </a:r>
            <a:endParaRPr sz="2800"/>
          </a:p>
          <a:p>
            <a:endParaRPr sz="2800"/>
          </a:p>
          <a:p>
            <a:r>
              <a:rPr sz="2800"/>
              <a:t>Model Development:</a:t>
            </a:r>
            <a:endParaRPr sz="2800"/>
          </a:p>
          <a:p>
            <a:pPr marL="0" indent="0">
              <a:buNone/>
            </a:pPr>
            <a:r>
              <a:rPr sz="2800"/>
              <a:t>- Logistic Regression as the primary model.</a:t>
            </a:r>
            <a:endParaRPr sz="2800"/>
          </a:p>
          <a:p>
            <a:pPr marL="0" indent="0">
              <a:buNone/>
            </a:pPr>
            <a:r>
              <a:rPr sz="2800"/>
              <a:t>- Performance metrics: F1 Score and Accuracy.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4-12-25 0258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6390" y="0"/>
            <a:ext cx="5007610" cy="6858000"/>
          </a:xfrm>
          <a:prstGeom prst="rect">
            <a:avLst/>
          </a:prstGeom>
        </p:spPr>
      </p:pic>
      <p:pic>
        <p:nvPicPr>
          <p:cNvPr id="2" name="Picture 1" descr="Screenshot 2024-12-25 025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635"/>
            <a:ext cx="455612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4-12-25 025746"/>
          <p:cNvPicPr>
            <a:picLocks noChangeAspect="1"/>
          </p:cNvPicPr>
          <p:nvPr/>
        </p:nvPicPr>
        <p:blipFill>
          <a:blip r:embed="rId1"/>
          <a:srcRect l="6529" t="1672" r="134" b="48667"/>
          <a:stretch>
            <a:fillRect/>
          </a:stretch>
        </p:blipFill>
        <p:spPr>
          <a:xfrm>
            <a:off x="302895" y="174625"/>
            <a:ext cx="8558530" cy="34817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83210" y="3656330"/>
            <a:ext cx="8578215" cy="2981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rgbClr val="05192D"/>
                </a:solidFill>
                <a:latin typeface="+mj-lt"/>
                <a:ea typeface="Studio-Feixen-Sans"/>
                <a:cs typeface="+mj-lt"/>
                <a:sym typeface="+mn-ea"/>
              </a:rPr>
              <a:t>The bar charts reveal distinct variations in median nutritional content (calories, carbohydrates, sugar, and protein) across recipe categories. "One Dish Meal," "Meat," and "Pork" exhibit higher median calories and protein.</a:t>
            </a:r>
            <a:endParaRPr sz="2000" i="0">
              <a:solidFill>
                <a:srgbClr val="05192D"/>
              </a:solidFill>
              <a:latin typeface="+mj-lt"/>
              <a:ea typeface="Studio-Feixen-Sans"/>
              <a:cs typeface="+mj-lt"/>
            </a:endParaRPr>
          </a:p>
          <a:p>
            <a:pPr marL="342900" indent="-34290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>
                <a:solidFill>
                  <a:srgbClr val="05192D"/>
                </a:solidFill>
                <a:latin typeface="+mj-lt"/>
                <a:ea typeface="Studio-Feixen-Sans"/>
                <a:cs typeface="+mj-lt"/>
                <a:sym typeface="+mn-ea"/>
              </a:rPr>
              <a:t>"Breakfast" and "Lunch/Snacks" show higher median carbohydrates. As expected, "Dessert" has the highest median sugar. Conversely, "Beverages" and "Vegetable" categories generally have lower medians for most nutrients.</a:t>
            </a:r>
            <a:endParaRPr lang="en-US" sz="2000">
              <a:solidFill>
                <a:srgbClr val="05192D"/>
              </a:solidFill>
              <a:latin typeface="+mj-lt"/>
              <a:ea typeface="Studio-Feixen-Sans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2-25 025814"/>
          <p:cNvPicPr>
            <a:picLocks noChangeAspect="1"/>
          </p:cNvPicPr>
          <p:nvPr/>
        </p:nvPicPr>
        <p:blipFill>
          <a:blip r:embed="rId1"/>
          <a:srcRect l="3195" t="51069" r="83" b="519"/>
          <a:stretch>
            <a:fillRect/>
          </a:stretch>
        </p:blipFill>
        <p:spPr>
          <a:xfrm>
            <a:off x="120015" y="1527175"/>
            <a:ext cx="8849360" cy="52743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29870" y="175895"/>
            <a:ext cx="8573770" cy="270764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800"/>
              </a:spcBef>
              <a:spcAft>
                <a:spcPct val="0"/>
              </a:spcAft>
            </a:pPr>
            <a:r>
              <a:rPr sz="2000" i="0">
                <a:solidFill>
                  <a:srgbClr val="05192D"/>
                </a:solidFill>
                <a:latin typeface="+mj-lt"/>
                <a:ea typeface="Studio-Feixen-Sans"/>
                <a:cs typeface="+mj-lt"/>
              </a:rPr>
              <a:t>These findings are relevant for dietary planning (e.g., choosing lower-calorie recipes from "Vegetable" or higher-protein from "Meat"), recipe development (e.g., creating high-protein breakfasts or low-sugar desserts), and health research (investigating nutritional impacts of dietary patterns).</a:t>
            </a:r>
            <a:endParaRPr sz="2000" i="0">
              <a:solidFill>
                <a:srgbClr val="05192D"/>
              </a:solidFill>
              <a:latin typeface="+mj-lt"/>
              <a:ea typeface="Studio-Feixen-Sans"/>
              <a:cs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4-12-25 0258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268541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6915" y="2903220"/>
            <a:ext cx="8162290" cy="30219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2000" b="1" i="0">
                <a:solidFill>
                  <a:srgbClr val="05192D"/>
                </a:solidFill>
                <a:latin typeface="Calibri" panose="020F0502020204030204" charset="0"/>
                <a:ea typeface="Studio-Feixen-Sans"/>
                <a:cs typeface="Calibri" panose="020F0502020204030204" charset="0"/>
              </a:rPr>
              <a:t>This count plot explores the relationship between the number of servings in a recipe and whether it receives high traffic. By analyzing the bars, we can see</a:t>
            </a:r>
            <a:r>
              <a:rPr sz="2000" i="0">
                <a:solidFill>
                  <a:srgbClr val="05192D"/>
                </a:solidFill>
                <a:latin typeface="Calibri" panose="020F0502020204030204" charset="0"/>
                <a:ea typeface="Studio-Feixen-Sans"/>
                <a:cs typeface="Calibri" panose="020F0502020204030204" charset="0"/>
              </a:rPr>
              <a:t>:</a:t>
            </a:r>
            <a:endParaRPr sz="2000" i="0">
              <a:solidFill>
                <a:srgbClr val="05192D"/>
              </a:solidFill>
              <a:latin typeface="Calibri" panose="020F0502020204030204" charset="0"/>
              <a:ea typeface="Studio-Feixen-Sans"/>
              <a:cs typeface="Calibri" panose="020F0502020204030204" charset="0"/>
            </a:endParaRPr>
          </a:p>
          <a:p>
            <a:pPr marL="285750" indent="-28575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 i="0">
                <a:solidFill>
                  <a:srgbClr val="05192D"/>
                </a:solidFill>
                <a:latin typeface="Calibri" panose="020F0502020204030204" charset="0"/>
                <a:ea typeface="Studio-Feixen-Sans"/>
                <a:cs typeface="Calibri" panose="020F0502020204030204" charset="0"/>
              </a:rPr>
              <a:t>Distribution of Servings: The overall distribution of servings can be observed, with some serving sizes appearing more frequently than others.</a:t>
            </a:r>
            <a:endParaRPr sz="2000" i="0">
              <a:solidFill>
                <a:srgbClr val="05192D"/>
              </a:solidFill>
              <a:latin typeface="Calibri" panose="020F0502020204030204" charset="0"/>
              <a:ea typeface="Studio-Feixen-Sans"/>
              <a:cs typeface="Calibri" panose="020F0502020204030204" charset="0"/>
            </a:endParaRPr>
          </a:p>
          <a:p>
            <a:pPr marL="285750" indent="-28575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 i="0">
                <a:solidFill>
                  <a:srgbClr val="05192D"/>
                </a:solidFill>
                <a:latin typeface="Calibri" panose="020F0502020204030204" charset="0"/>
                <a:ea typeface="Studio-Feixen-Sans"/>
                <a:cs typeface="Calibri" panose="020F0502020204030204" charset="0"/>
              </a:rPr>
              <a:t>High-Traffic Recipes: The coloring by "high_traffic" indicates whether high-traffic recipes tend to have a specific serving size range. Are there more or fewer high-traffic recipes in certain serving size categories?</a:t>
            </a:r>
            <a:endParaRPr sz="2000" i="0">
              <a:solidFill>
                <a:srgbClr val="05192D"/>
              </a:solidFill>
              <a:latin typeface="Calibri" panose="020F0502020204030204" charset="0"/>
              <a:ea typeface="Studio-Feixen-Sans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4425</Words>
  <Application>WPS Presentation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</vt:lpstr>
      <vt:lpstr>Studio-Feixen-Sans</vt:lpstr>
      <vt:lpstr>Segoe Print</vt:lpstr>
      <vt:lpstr>Calibri</vt:lpstr>
      <vt:lpstr>Microsoft YaHei</vt:lpstr>
      <vt:lpstr>Arial Unicode MS</vt:lpstr>
      <vt:lpstr>Agency FB</vt:lpstr>
      <vt:lpstr>Aldhabi</vt:lpstr>
      <vt:lpstr>Algerian</vt:lpstr>
      <vt:lpstr>Arial Black</vt:lpstr>
      <vt:lpstr>Arabic Typesetting</vt:lpstr>
      <vt:lpstr>Andalus</vt:lpstr>
      <vt:lpstr>Office Theme</vt:lpstr>
      <vt:lpstr>Recipe  Site Traffic</vt:lpstr>
      <vt:lpstr>1. Project Overview</vt:lpstr>
      <vt:lpstr>2. Methodology - Data Collection</vt:lpstr>
      <vt:lpstr>2. Methodology - Data Cleaning and Validation</vt:lpstr>
      <vt:lpstr>2. Methodology - Exploratory Analysis and Model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4: Model Evaluation&amp; Comparison</vt:lpstr>
      <vt:lpstr>PowerPoint 演示文稿</vt:lpstr>
      <vt:lpstr>3. Key Findings</vt:lpstr>
      <vt:lpstr>4. Recommendations</vt:lpstr>
      <vt:lpstr>5.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WPS_1629723773</cp:lastModifiedBy>
  <cp:revision>7</cp:revision>
  <dcterms:created xsi:type="dcterms:W3CDTF">2013-01-27T09:14:00Z</dcterms:created>
  <dcterms:modified xsi:type="dcterms:W3CDTF">2025-01-16T03:16:56Z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AB090081BB0B407393532E421716534A_12</vt:lpwstr>
  </property>
  <property fmtid="{D5CDD505-2E9C-101B-9397-08002B2CF9AE}" pid="3" name="KSOProductBuildVer">
    <vt:lpwstr>1033-12.2.0.19805</vt:lpwstr>
  </property>
</Properties>
</file>