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italic r:id="rId27"/>
    </p:embeddedFont>
    <p:embeddedFont>
      <p:font typeface="Roboto Medium" panose="020000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82" d="100"/>
          <a:sy n="82" d="100"/>
        </p:scale>
        <p:origin x="1194" y="9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27/05/2023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13400" y="140677"/>
            <a:ext cx="10479600" cy="2965937"/>
          </a:xfrm>
        </p:spPr>
        <p:txBody>
          <a:bodyPr/>
          <a:lstStyle/>
          <a:p>
            <a:r>
              <a:rPr lang="en-US" sz="2000" b="1" i="0" dirty="0">
                <a:solidFill>
                  <a:srgbClr val="000005"/>
                </a:solidFill>
                <a:effectLst/>
                <a:latin typeface="45"/>
              </a:rPr>
              <a:t>1. Trial store 77: Control store 233</a:t>
            </a:r>
          </a:p>
          <a:p>
            <a:r>
              <a:rPr lang="en-US" sz="2000" b="1" i="0" dirty="0">
                <a:solidFill>
                  <a:srgbClr val="000005"/>
                </a:solidFill>
                <a:effectLst/>
                <a:latin typeface="45"/>
              </a:rPr>
              <a:t>2. Trial store 86: Control store 155</a:t>
            </a:r>
          </a:p>
          <a:p>
            <a:r>
              <a:rPr lang="en-US" sz="2000" b="1" i="0" dirty="0">
                <a:solidFill>
                  <a:srgbClr val="000005"/>
                </a:solidFill>
                <a:effectLst/>
                <a:latin typeface="45"/>
              </a:rPr>
              <a:t>3. Trial store 88: Control store 40</a:t>
            </a:r>
          </a:p>
          <a:p>
            <a:r>
              <a:rPr lang="en-US" sz="2000" b="1" i="0" dirty="0">
                <a:solidFill>
                  <a:srgbClr val="000005"/>
                </a:solidFill>
                <a:effectLst/>
                <a:latin typeface="45"/>
              </a:rPr>
              <a:t>4. Both trial store 77 and 86 showed significant increase in Total Sales and Number of Customers during trial period. But not for trial store 88. Perhaps the client knows if there's anything about trial 88 that differs it from the other two trial.</a:t>
            </a:r>
          </a:p>
          <a:p>
            <a:r>
              <a:rPr lang="en-US" sz="2000" b="1" i="0" dirty="0">
                <a:solidFill>
                  <a:srgbClr val="000005"/>
                </a:solidFill>
                <a:effectLst/>
                <a:latin typeface="45"/>
              </a:rPr>
              <a:t>5. Overall the trial showed positive significant result.</a:t>
            </a:r>
            <a:r>
              <a:rPr lang="en-US" sz="2000" b="1" dirty="0"/>
              <a:t> </a:t>
            </a:r>
            <a:br>
              <a:rPr lang="en-US" dirty="0"/>
            </a:b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60EEEE4D-95A2-62BC-0F74-845CAC705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401" y="2911493"/>
            <a:ext cx="10269000" cy="3278292"/>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71157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389206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805352"/>
            <a:ext cx="1896185" cy="1881275"/>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985847"/>
            <a:ext cx="1896185" cy="1891360"/>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411415" y="1805354"/>
            <a:ext cx="8265159" cy="1881275"/>
          </a:xfrm>
          <a:prstGeom prst="rect">
            <a:avLst/>
          </a:prstGeom>
          <a:noFill/>
        </p:spPr>
        <p:txBody>
          <a:bodyPr wrap="square" lIns="0" tIns="0" rIns="0" bIns="0" rtlCol="0" anchor="t">
            <a:noAutofit/>
          </a:bodyPr>
          <a:lstStyle/>
          <a:p>
            <a:r>
              <a:rPr lang="en-US" sz="1200" b="0" dirty="0">
                <a:effectLst/>
                <a:latin typeface="Consolas" panose="020B0609020204030204" pitchFamily="49" charset="0"/>
              </a:rPr>
              <a:t>- Mainstream young singles/couples are the largest customer segment in terms of total sales.</a:t>
            </a:r>
          </a:p>
          <a:p>
            <a:r>
              <a:rPr lang="en-US" sz="1200" b="0" dirty="0">
                <a:effectLst/>
                <a:latin typeface="Consolas" panose="020B0609020204030204" pitchFamily="49" charset="0"/>
              </a:rPr>
              <a:t>- Mainstream, young singles/couples are also the largest customer segment in terms of population.</a:t>
            </a:r>
          </a:p>
          <a:p>
            <a:r>
              <a:rPr lang="en-US" sz="1200" b="0" dirty="0">
                <a:effectLst/>
                <a:latin typeface="Consolas" panose="020B0609020204030204" pitchFamily="49" charset="0"/>
              </a:rPr>
              <a:t>- Budget - older families have the highest average price per packet of chips and spend more on chips than their premium counterparts.</a:t>
            </a:r>
          </a:p>
          <a:p>
            <a:r>
              <a:rPr lang="en-US" sz="1200" b="0" dirty="0">
                <a:effectLst/>
                <a:latin typeface="Consolas" panose="020B0609020204030204" pitchFamily="49" charset="0"/>
              </a:rPr>
              <a:t>- Mainstream - young singles/couples have the highest average number of chips bought per customer.</a:t>
            </a:r>
          </a:p>
          <a:p>
            <a:r>
              <a:rPr lang="en-US" sz="1200" b="0" dirty="0">
                <a:effectLst/>
                <a:latin typeface="Consolas" panose="020B0609020204030204" pitchFamily="49" charset="0"/>
              </a:rPr>
              <a:t>- Mainstream - retirees have the lowest average number of chips bought per customer and also spend the least on chips.</a:t>
            </a:r>
          </a:p>
          <a:p>
            <a:r>
              <a:rPr lang="en-US" sz="1200" b="0" dirty="0">
                <a:effectLst/>
                <a:latin typeface="Consolas" panose="020B0609020204030204" pitchFamily="49" charset="0"/>
              </a:rPr>
              <a:t>- Chips with a price point of 2.6 dollars have the highest sales across all customer segments.</a:t>
            </a:r>
          </a:p>
        </p:txBody>
      </p:sp>
      <p:sp>
        <p:nvSpPr>
          <p:cNvPr id="9" name="TextBox 8">
            <a:extLst>
              <a:ext uri="{FF2B5EF4-FFF2-40B4-BE49-F238E27FC236}">
                <a16:creationId xmlns:a16="http://schemas.microsoft.com/office/drawing/2014/main" id="{FF9D96EA-4B80-4F92-A071-B09915E427CE}"/>
              </a:ext>
            </a:extLst>
          </p:cNvPr>
          <p:cNvSpPr txBox="1"/>
          <p:nvPr/>
        </p:nvSpPr>
        <p:spPr>
          <a:xfrm>
            <a:off x="3411415" y="3985846"/>
            <a:ext cx="8265159" cy="2418782"/>
          </a:xfrm>
          <a:prstGeom prst="rect">
            <a:avLst/>
          </a:prstGeom>
          <a:noFill/>
        </p:spPr>
        <p:txBody>
          <a:bodyPr wrap="square" lIns="0" tIns="0" rIns="0" bIns="0" rtlCol="0" anchor="t">
            <a:noAutofit/>
          </a:bodyPr>
          <a:lstStyle/>
          <a:p>
            <a:r>
              <a:rPr lang="en-US" sz="1200" b="0" dirty="0">
                <a:effectLst/>
                <a:latin typeface="Consolas" panose="020B0609020204030204" pitchFamily="49" charset="0"/>
              </a:rPr>
              <a:t>- After analyzing the data, we found that trial stores 77 and 86 had sales for February, March, and April that exceeded the 95% threshold of their respective control stores (store 233 for trial store 77 and store 155 for trial store 86). </a:t>
            </a:r>
          </a:p>
          <a:p>
            <a:br>
              <a:rPr lang="en-US" sz="1200" b="0" dirty="0">
                <a:effectLst/>
                <a:latin typeface="Consolas" panose="020B0609020204030204" pitchFamily="49" charset="0"/>
              </a:rPr>
            </a:br>
            <a:r>
              <a:rPr lang="en-US" sz="1200" b="0" dirty="0">
                <a:effectLst/>
                <a:latin typeface="Consolas" panose="020B0609020204030204" pitchFamily="49" charset="0"/>
              </a:rPr>
              <a:t>- However, trial store 88 did not show a significant increase in total sales or number of customers during the trial period compared to its control store (store 40). It is possible that there were factors specific to trial store 88 that affected its performance during the trial period.</a:t>
            </a:r>
          </a:p>
          <a:p>
            <a:br>
              <a:rPr lang="en-US" sz="1200" b="0" dirty="0">
                <a:effectLst/>
                <a:latin typeface="Consolas" panose="020B0609020204030204" pitchFamily="49" charset="0"/>
              </a:rPr>
            </a:br>
            <a:r>
              <a:rPr lang="en-US" sz="1200" b="0" dirty="0">
                <a:effectLst/>
                <a:latin typeface="Consolas" panose="020B0609020204030204" pitchFamily="49" charset="0"/>
              </a:rPr>
              <a:t>- Overall, the trial showed a positive and significant result, with trial stores 77 and 86 performing well during the trial period. These findings suggest that the trial was effective in increasing sales and attracting more customers to the trial stores.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sz="2000" b="0" i="0" dirty="0">
                <a:solidFill>
                  <a:srgbClr val="000005"/>
                </a:solidFill>
                <a:effectLst/>
                <a:latin typeface="45"/>
              </a:rPr>
              <a:t>The day with no transaction is a Christmas day that is when the store is closed hence there is a dip in sales on 25th December as shops were nonoperational.</a:t>
            </a:r>
          </a:p>
          <a:p>
            <a:pPr marL="342900" indent="-342900">
              <a:buFont typeface="Arial" panose="020B0604020202020204" pitchFamily="34" charset="0"/>
              <a:buChar char="•"/>
            </a:pPr>
            <a:r>
              <a:rPr lang="en-US" sz="2000" b="0" i="0" dirty="0">
                <a:solidFill>
                  <a:srgbClr val="000005"/>
                </a:solidFill>
                <a:effectLst/>
                <a:latin typeface="Arial" panose="020B0604020202020204" pitchFamily="34" charset="0"/>
              </a:rPr>
              <a:t> </a:t>
            </a:r>
            <a:r>
              <a:rPr lang="en-US" sz="2000" b="0" i="0" dirty="0">
                <a:solidFill>
                  <a:srgbClr val="000005"/>
                </a:solidFill>
                <a:effectLst/>
                <a:latin typeface="45"/>
              </a:rPr>
              <a:t>Sales increase steadily as the Christmas day approaches and return again to early December sales level during New Year Eve.</a:t>
            </a:r>
            <a:r>
              <a:rPr lang="en-US" sz="2000" dirty="0"/>
              <a:t> </a:t>
            </a:r>
            <a:br>
              <a:rPr lang="en-US" dirty="0"/>
            </a:b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5">
            <a:extLst>
              <a:ext uri="{FF2B5EF4-FFF2-40B4-BE49-F238E27FC236}">
                <a16:creationId xmlns:a16="http://schemas.microsoft.com/office/drawing/2014/main" id="{E028ABF2-6BA0-4C18-6A84-F33C021C3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136" y="1852246"/>
            <a:ext cx="10059111" cy="372559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129244"/>
          </a:xfrm>
        </p:spPr>
        <p:txBody>
          <a:bodyPr/>
          <a:lstStyle/>
          <a:p>
            <a:pPr marL="342900" indent="-342900">
              <a:buFont typeface="Arial" panose="020B0604020202020204" pitchFamily="34" charset="0"/>
              <a:buChar char="•"/>
            </a:pPr>
            <a:r>
              <a:rPr lang="en-US" sz="2000" b="0" i="0" dirty="0">
                <a:solidFill>
                  <a:srgbClr val="000005"/>
                </a:solidFill>
                <a:effectLst/>
                <a:latin typeface="45"/>
              </a:rPr>
              <a:t>Sales mainly came from Budget - older families, Mainstream – young singles/couples, and Mainstream - retirees. In total contributing 25% of sales revenue.</a:t>
            </a:r>
          </a:p>
          <a:p>
            <a:r>
              <a:rPr lang="en-US" sz="2000" b="0" i="0" dirty="0">
                <a:solidFill>
                  <a:srgbClr val="000005"/>
                </a:solidFill>
                <a:effectLst/>
                <a:latin typeface="Arial" panose="020B0604020202020204" pitchFamily="34" charset="0"/>
              </a:rPr>
              <a:t>• </a:t>
            </a:r>
            <a:r>
              <a:rPr lang="en-US" sz="2000" b="0" i="0" dirty="0">
                <a:solidFill>
                  <a:srgbClr val="000005"/>
                </a:solidFill>
                <a:effectLst/>
                <a:latin typeface="45"/>
              </a:rPr>
              <a:t>Older and Young Family segment have the highest average purchase units per unique customer</a:t>
            </a:r>
            <a:r>
              <a:rPr lang="en-US" sz="2000" dirty="0"/>
              <a:t> </a:t>
            </a:r>
            <a:br>
              <a:rPr lang="en-US" dirty="0"/>
            </a:b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9" name="Picture 8">
            <a:extLst>
              <a:ext uri="{FF2B5EF4-FFF2-40B4-BE49-F238E27FC236}">
                <a16:creationId xmlns:a16="http://schemas.microsoft.com/office/drawing/2014/main" id="{F68A5CDD-3324-707C-0493-257BDD612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033" y="1582615"/>
            <a:ext cx="9427483" cy="468923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175846"/>
            <a:ext cx="10479600" cy="1207478"/>
          </a:xfrm>
        </p:spPr>
        <p:txBody>
          <a:bodyPr/>
          <a:lstStyle/>
          <a:p>
            <a:r>
              <a:rPr lang="en-US" b="0" i="0" dirty="0">
                <a:solidFill>
                  <a:srgbClr val="0F172A"/>
                </a:solidFill>
                <a:effectLst/>
                <a:latin typeface="ui-sans-serif"/>
              </a:rPr>
              <a:t>Based on our analysis of customer data, we found that the highest proportion of mainstream customers is among retirees, young singles, and young couples. These customer segments have the largest share of customers who fall into the mainstream category based on their affluence and life stage.</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2B348FBA-5601-886F-4288-DEECA09FA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1745474"/>
            <a:ext cx="10479599" cy="4432588"/>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699846" y="453371"/>
            <a:ext cx="9976729" cy="1140967"/>
          </a:xfrm>
        </p:spPr>
        <p:txBody>
          <a:bodyPr/>
          <a:lstStyle/>
          <a:p>
            <a:pPr marL="285750" indent="-285750">
              <a:buFont typeface="Arial" panose="020B0604020202020204" pitchFamily="34" charset="0"/>
              <a:buChar char="•"/>
            </a:pPr>
            <a:r>
              <a:rPr lang="en-US" sz="2000" b="0" i="0" dirty="0">
                <a:solidFill>
                  <a:srgbClr val="000005"/>
                </a:solidFill>
                <a:effectLst/>
                <a:latin typeface="45"/>
              </a:rPr>
              <a:t>We can see that Trial store 77 sales for Feb, March, and April exceeds 95% threshold of control store. Same goes to store 86 sales for all 3 trial months.</a:t>
            </a:r>
          </a:p>
          <a:p>
            <a:pPr marL="285750" indent="-285750">
              <a:buFont typeface="Arial" panose="020B0604020202020204" pitchFamily="34" charset="0"/>
              <a:buChar char="•"/>
            </a:pPr>
            <a:r>
              <a:rPr lang="en-US" sz="2000" b="0" i="0" dirty="0">
                <a:solidFill>
                  <a:srgbClr val="000005"/>
                </a:solidFill>
                <a:effectLst/>
                <a:latin typeface="45"/>
              </a:rPr>
              <a:t>Whereas trial store 88 sales increase is insignificant</a:t>
            </a:r>
            <a:r>
              <a:rPr lang="en-US" sz="2000" dirty="0"/>
              <a:t> </a:t>
            </a:r>
            <a:br>
              <a:rPr lang="en-US" dirty="0"/>
            </a:b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567174DE-3A0B-F142-E6D4-A46DC4F86465}"/>
              </a:ext>
            </a:extLst>
          </p:cNvPr>
          <p:cNvPicPr>
            <a:picLocks noChangeAspect="1"/>
          </p:cNvPicPr>
          <p:nvPr/>
        </p:nvPicPr>
        <p:blipFill>
          <a:blip r:embed="rId3"/>
          <a:stretch>
            <a:fillRect/>
          </a:stretch>
        </p:blipFill>
        <p:spPr>
          <a:xfrm>
            <a:off x="1211699" y="1922585"/>
            <a:ext cx="4450548" cy="4067907"/>
          </a:xfrm>
          <a:prstGeom prst="rect">
            <a:avLst/>
          </a:prstGeom>
        </p:spPr>
      </p:pic>
      <p:pic>
        <p:nvPicPr>
          <p:cNvPr id="7" name="Picture 6">
            <a:extLst>
              <a:ext uri="{FF2B5EF4-FFF2-40B4-BE49-F238E27FC236}">
                <a16:creationId xmlns:a16="http://schemas.microsoft.com/office/drawing/2014/main" id="{D34AD96E-F205-9DE8-A1A9-33509295A552}"/>
              </a:ext>
            </a:extLst>
          </p:cNvPr>
          <p:cNvPicPr>
            <a:picLocks noChangeAspect="1"/>
          </p:cNvPicPr>
          <p:nvPr/>
        </p:nvPicPr>
        <p:blipFill>
          <a:blip r:embed="rId4"/>
          <a:stretch>
            <a:fillRect/>
          </a:stretch>
        </p:blipFill>
        <p:spPr>
          <a:xfrm>
            <a:off x="4466492" y="1922584"/>
            <a:ext cx="4450548" cy="4067906"/>
          </a:xfrm>
          <a:prstGeom prst="rect">
            <a:avLst/>
          </a:prstGeom>
        </p:spPr>
      </p:pic>
      <p:pic>
        <p:nvPicPr>
          <p:cNvPr id="9" name="Picture 8">
            <a:extLst>
              <a:ext uri="{FF2B5EF4-FFF2-40B4-BE49-F238E27FC236}">
                <a16:creationId xmlns:a16="http://schemas.microsoft.com/office/drawing/2014/main" id="{DD193315-3791-5121-7D90-DAF30C5AA848}"/>
              </a:ext>
            </a:extLst>
          </p:cNvPr>
          <p:cNvPicPr>
            <a:picLocks noChangeAspect="1"/>
          </p:cNvPicPr>
          <p:nvPr/>
        </p:nvPicPr>
        <p:blipFill>
          <a:blip r:embed="rId5"/>
          <a:stretch>
            <a:fillRect/>
          </a:stretch>
        </p:blipFill>
        <p:spPr>
          <a:xfrm>
            <a:off x="7784123" y="1922584"/>
            <a:ext cx="4231045" cy="4067907"/>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6366</TotalTime>
  <Words>822</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ui-sans-serif</vt:lpstr>
      <vt:lpstr>Roboto Light</vt:lpstr>
      <vt:lpstr>Roboto</vt:lpstr>
      <vt:lpstr>45</vt:lpstr>
      <vt:lpstr>Arial</vt:lpstr>
      <vt:lpstr>Roboto Medium</vt:lpstr>
      <vt:lpstr>Calibri</vt:lpstr>
      <vt:lpstr>Consolas</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Tamer Ahmed Ahmed Ahmed</cp:lastModifiedBy>
  <cp:revision>465</cp:revision>
  <dcterms:created xsi:type="dcterms:W3CDTF">2018-02-07T23:23:24Z</dcterms:created>
  <dcterms:modified xsi:type="dcterms:W3CDTF">2023-05-27T00:06:08Z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