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59" r:id="rId5"/>
    <p:sldId id="258" r:id="rId6"/>
    <p:sldId id="260" r:id="rId7"/>
    <p:sldId id="261" r:id="rId8"/>
    <p:sldId id="280" r:id="rId9"/>
    <p:sldId id="262" r:id="rId10"/>
    <p:sldId id="265" r:id="rId11"/>
    <p:sldId id="266" r:id="rId12"/>
    <p:sldId id="281" r:id="rId13"/>
    <p:sldId id="267" r:id="rId14"/>
    <p:sldId id="268" r:id="rId15"/>
    <p:sldId id="273" r:id="rId16"/>
    <p:sldId id="271" r:id="rId17"/>
    <p:sldId id="275" r:id="rId18"/>
    <p:sldId id="276" r:id="rId19"/>
    <p:sldId id="277" r:id="rId20"/>
    <p:sldId id="278" r:id="rId21"/>
    <p:sldId id="279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46D6E2-58CB-5828-19A7-F8C49C81F066}" v="23" dt="2024-10-24T15:40:16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363D35-3EB7-49DF-82DF-9A635C44D215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87C5061-E35F-48E3-BDB8-A8C2368AA03B}">
      <dgm:prSet/>
      <dgm:spPr/>
      <dgm:t>
        <a:bodyPr/>
        <a:lstStyle/>
        <a:p>
          <a:r>
            <a:rPr lang="en-US"/>
            <a:t>Create Jenkins Jobs: Configure Jenkins to build the Dockerized application.</a:t>
          </a:r>
        </a:p>
      </dgm:t>
    </dgm:pt>
    <dgm:pt modelId="{320221C9-C7FA-474F-9AFF-8CB8284D0C02}" type="parTrans" cxnId="{AB9BE5B1-6CF8-49CD-9857-7A8453B10ED0}">
      <dgm:prSet/>
      <dgm:spPr/>
      <dgm:t>
        <a:bodyPr/>
        <a:lstStyle/>
        <a:p>
          <a:endParaRPr lang="en-US"/>
        </a:p>
      </dgm:t>
    </dgm:pt>
    <dgm:pt modelId="{5141EF8C-4FD5-41B9-BC86-E7F311F631BA}" type="sibTrans" cxnId="{AB9BE5B1-6CF8-49CD-9857-7A8453B10ED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2A72245-DD1F-4AAB-85C6-4E76B9A1F9F8}">
      <dgm:prSet/>
      <dgm:spPr/>
      <dgm:t>
        <a:bodyPr/>
        <a:lstStyle/>
        <a:p>
          <a:r>
            <a:rPr lang="en-US"/>
            <a:t>Integrate Git: Set up GitHub or GitLab repository and integrate with Jenkins for continuous integration.</a:t>
          </a:r>
        </a:p>
      </dgm:t>
    </dgm:pt>
    <dgm:pt modelId="{366F1F1D-DD60-4602-A2E8-56C159EBAA5A}" type="parTrans" cxnId="{90981FAF-CEF3-447B-B8C9-FAB1D61D15A0}">
      <dgm:prSet/>
      <dgm:spPr/>
      <dgm:t>
        <a:bodyPr/>
        <a:lstStyle/>
        <a:p>
          <a:endParaRPr lang="en-US"/>
        </a:p>
      </dgm:t>
    </dgm:pt>
    <dgm:pt modelId="{A922A8FA-7837-4117-8760-94EA735F701B}" type="sibTrans" cxnId="{90981FAF-CEF3-447B-B8C9-FAB1D61D15A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1BE70CC-3E4E-46A8-B23A-AFA3CEE9DA7E}">
      <dgm:prSet/>
      <dgm:spPr/>
      <dgm:t>
        <a:bodyPr/>
        <a:lstStyle/>
        <a:p>
          <a:r>
            <a:rPr lang="en-US"/>
            <a:t>Automated Testing: Add basic testing (e.g., unit tests) into the Jenkins pipeline for automated builds.</a:t>
          </a:r>
        </a:p>
      </dgm:t>
    </dgm:pt>
    <dgm:pt modelId="{C5597C55-4CA5-4353-8C7A-A92E5F158E12}" type="parTrans" cxnId="{04CFFBD7-336C-4BC6-8943-01B9AE5EAD60}">
      <dgm:prSet/>
      <dgm:spPr/>
      <dgm:t>
        <a:bodyPr/>
        <a:lstStyle/>
        <a:p>
          <a:endParaRPr lang="en-US"/>
        </a:p>
      </dgm:t>
    </dgm:pt>
    <dgm:pt modelId="{34469E3D-0820-43A9-B9A3-CAA3B9386309}" type="sibTrans" cxnId="{04CFFBD7-336C-4BC6-8943-01B9AE5EAD6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349AB13-C333-4F41-8E63-96189114EFC9}">
      <dgm:prSet/>
      <dgm:spPr/>
      <dgm:t>
        <a:bodyPr/>
        <a:lstStyle/>
        <a:p>
          <a:r>
            <a:rPr lang="en-US"/>
            <a:t>Set Up Notifications: Configure email/Slack notifications for pipeline success or failure.</a:t>
          </a:r>
        </a:p>
      </dgm:t>
    </dgm:pt>
    <dgm:pt modelId="{911CE35C-C541-4B02-802B-D924FF6447C7}" type="parTrans" cxnId="{BFBC543A-C83F-4F83-A4FC-7D3348083E0A}">
      <dgm:prSet/>
      <dgm:spPr/>
      <dgm:t>
        <a:bodyPr/>
        <a:lstStyle/>
        <a:p>
          <a:endParaRPr lang="en-US"/>
        </a:p>
      </dgm:t>
    </dgm:pt>
    <dgm:pt modelId="{C339738F-7C10-473F-8BD4-846BDD2F4717}" type="sibTrans" cxnId="{BFBC543A-C83F-4F83-A4FC-7D3348083E0A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82AD5C02-85CA-4C5D-A250-89FE781451CC}" type="pres">
      <dgm:prSet presAssocID="{42363D35-3EB7-49DF-82DF-9A635C44D215}" presName="Name0" presStyleCnt="0">
        <dgm:presLayoutVars>
          <dgm:animLvl val="lvl"/>
          <dgm:resizeHandles val="exact"/>
        </dgm:presLayoutVars>
      </dgm:prSet>
      <dgm:spPr/>
    </dgm:pt>
    <dgm:pt modelId="{19B3580D-7C6D-4A66-87D7-0A9B0A9B12B9}" type="pres">
      <dgm:prSet presAssocID="{287C5061-E35F-48E3-BDB8-A8C2368AA03B}" presName="compositeNode" presStyleCnt="0">
        <dgm:presLayoutVars>
          <dgm:bulletEnabled val="1"/>
        </dgm:presLayoutVars>
      </dgm:prSet>
      <dgm:spPr/>
    </dgm:pt>
    <dgm:pt modelId="{F00012A4-EABB-4FEC-9447-028A6274E25E}" type="pres">
      <dgm:prSet presAssocID="{287C5061-E35F-48E3-BDB8-A8C2368AA03B}" presName="bgRect" presStyleLbl="bgAccFollowNode1" presStyleIdx="0" presStyleCnt="4"/>
      <dgm:spPr/>
    </dgm:pt>
    <dgm:pt modelId="{006F92B1-FCCC-4D59-97C3-E2F8D880E306}" type="pres">
      <dgm:prSet presAssocID="{5141EF8C-4FD5-41B9-BC86-E7F311F631BA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52207C26-045C-44CD-89DC-F124A75884CE}" type="pres">
      <dgm:prSet presAssocID="{287C5061-E35F-48E3-BDB8-A8C2368AA03B}" presName="bottomLine" presStyleLbl="alignNode1" presStyleIdx="1" presStyleCnt="8">
        <dgm:presLayoutVars/>
      </dgm:prSet>
      <dgm:spPr/>
    </dgm:pt>
    <dgm:pt modelId="{21004FBA-8B24-4820-9031-FEF493985428}" type="pres">
      <dgm:prSet presAssocID="{287C5061-E35F-48E3-BDB8-A8C2368AA03B}" presName="nodeText" presStyleLbl="bgAccFollowNode1" presStyleIdx="0" presStyleCnt="4">
        <dgm:presLayoutVars>
          <dgm:bulletEnabled val="1"/>
        </dgm:presLayoutVars>
      </dgm:prSet>
      <dgm:spPr/>
    </dgm:pt>
    <dgm:pt modelId="{0A1AAFFF-FD3E-42B4-AD12-274EC18EF97A}" type="pres">
      <dgm:prSet presAssocID="{5141EF8C-4FD5-41B9-BC86-E7F311F631BA}" presName="sibTrans" presStyleCnt="0"/>
      <dgm:spPr/>
    </dgm:pt>
    <dgm:pt modelId="{B7F673F9-F704-410A-A0F2-FA6A1F2BAA0C}" type="pres">
      <dgm:prSet presAssocID="{82A72245-DD1F-4AAB-85C6-4E76B9A1F9F8}" presName="compositeNode" presStyleCnt="0">
        <dgm:presLayoutVars>
          <dgm:bulletEnabled val="1"/>
        </dgm:presLayoutVars>
      </dgm:prSet>
      <dgm:spPr/>
    </dgm:pt>
    <dgm:pt modelId="{B6B93EFC-6499-4A59-9C7A-3AEFDDA06F76}" type="pres">
      <dgm:prSet presAssocID="{82A72245-DD1F-4AAB-85C6-4E76B9A1F9F8}" presName="bgRect" presStyleLbl="bgAccFollowNode1" presStyleIdx="1" presStyleCnt="4"/>
      <dgm:spPr/>
    </dgm:pt>
    <dgm:pt modelId="{2BB670AB-0B5F-4D53-B0F7-E0C684B2907F}" type="pres">
      <dgm:prSet presAssocID="{A922A8FA-7837-4117-8760-94EA735F701B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2C4EC9B2-336B-484E-A695-47D8515E4468}" type="pres">
      <dgm:prSet presAssocID="{82A72245-DD1F-4AAB-85C6-4E76B9A1F9F8}" presName="bottomLine" presStyleLbl="alignNode1" presStyleIdx="3" presStyleCnt="8">
        <dgm:presLayoutVars/>
      </dgm:prSet>
      <dgm:spPr/>
    </dgm:pt>
    <dgm:pt modelId="{EB3ADB7D-CD0A-4092-AA78-3ACE355E9C2C}" type="pres">
      <dgm:prSet presAssocID="{82A72245-DD1F-4AAB-85C6-4E76B9A1F9F8}" presName="nodeText" presStyleLbl="bgAccFollowNode1" presStyleIdx="1" presStyleCnt="4">
        <dgm:presLayoutVars>
          <dgm:bulletEnabled val="1"/>
        </dgm:presLayoutVars>
      </dgm:prSet>
      <dgm:spPr/>
    </dgm:pt>
    <dgm:pt modelId="{BB9E7F02-F97A-4001-929C-33BF7508B5B1}" type="pres">
      <dgm:prSet presAssocID="{A922A8FA-7837-4117-8760-94EA735F701B}" presName="sibTrans" presStyleCnt="0"/>
      <dgm:spPr/>
    </dgm:pt>
    <dgm:pt modelId="{1CCAD810-EA60-4C97-A00C-9118BED83818}" type="pres">
      <dgm:prSet presAssocID="{21BE70CC-3E4E-46A8-B23A-AFA3CEE9DA7E}" presName="compositeNode" presStyleCnt="0">
        <dgm:presLayoutVars>
          <dgm:bulletEnabled val="1"/>
        </dgm:presLayoutVars>
      </dgm:prSet>
      <dgm:spPr/>
    </dgm:pt>
    <dgm:pt modelId="{DBCEDCE2-C1EF-44E8-85D9-F8A4CC2FCF18}" type="pres">
      <dgm:prSet presAssocID="{21BE70CC-3E4E-46A8-B23A-AFA3CEE9DA7E}" presName="bgRect" presStyleLbl="bgAccFollowNode1" presStyleIdx="2" presStyleCnt="4"/>
      <dgm:spPr/>
    </dgm:pt>
    <dgm:pt modelId="{59935EF3-B552-4281-8D72-0B297A3C7D48}" type="pres">
      <dgm:prSet presAssocID="{34469E3D-0820-43A9-B9A3-CAA3B9386309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28ED35D9-C73C-420F-8D7B-17D615D2F82F}" type="pres">
      <dgm:prSet presAssocID="{21BE70CC-3E4E-46A8-B23A-AFA3CEE9DA7E}" presName="bottomLine" presStyleLbl="alignNode1" presStyleIdx="5" presStyleCnt="8">
        <dgm:presLayoutVars/>
      </dgm:prSet>
      <dgm:spPr/>
    </dgm:pt>
    <dgm:pt modelId="{75CB41AA-35B1-406E-9ED5-31693FE9EA9F}" type="pres">
      <dgm:prSet presAssocID="{21BE70CC-3E4E-46A8-B23A-AFA3CEE9DA7E}" presName="nodeText" presStyleLbl="bgAccFollowNode1" presStyleIdx="2" presStyleCnt="4">
        <dgm:presLayoutVars>
          <dgm:bulletEnabled val="1"/>
        </dgm:presLayoutVars>
      </dgm:prSet>
      <dgm:spPr/>
    </dgm:pt>
    <dgm:pt modelId="{B4CC62E8-8104-49CC-92C8-A55784910CEB}" type="pres">
      <dgm:prSet presAssocID="{34469E3D-0820-43A9-B9A3-CAA3B9386309}" presName="sibTrans" presStyleCnt="0"/>
      <dgm:spPr/>
    </dgm:pt>
    <dgm:pt modelId="{A31AEF89-912F-4B66-8DC1-5F62B2E23F5C}" type="pres">
      <dgm:prSet presAssocID="{2349AB13-C333-4F41-8E63-96189114EFC9}" presName="compositeNode" presStyleCnt="0">
        <dgm:presLayoutVars>
          <dgm:bulletEnabled val="1"/>
        </dgm:presLayoutVars>
      </dgm:prSet>
      <dgm:spPr/>
    </dgm:pt>
    <dgm:pt modelId="{A01C7B47-0ABA-46F0-A6C8-7E5A80096930}" type="pres">
      <dgm:prSet presAssocID="{2349AB13-C333-4F41-8E63-96189114EFC9}" presName="bgRect" presStyleLbl="bgAccFollowNode1" presStyleIdx="3" presStyleCnt="4"/>
      <dgm:spPr/>
    </dgm:pt>
    <dgm:pt modelId="{A745F273-CB36-4723-9075-AF52A7DEE4DD}" type="pres">
      <dgm:prSet presAssocID="{C339738F-7C10-473F-8BD4-846BDD2F4717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68EFA0A0-FDC8-4684-BC11-642448C2EE7F}" type="pres">
      <dgm:prSet presAssocID="{2349AB13-C333-4F41-8E63-96189114EFC9}" presName="bottomLine" presStyleLbl="alignNode1" presStyleIdx="7" presStyleCnt="8">
        <dgm:presLayoutVars/>
      </dgm:prSet>
      <dgm:spPr/>
    </dgm:pt>
    <dgm:pt modelId="{EF8BDD11-C4C8-4A76-A321-57923EC1590E}" type="pres">
      <dgm:prSet presAssocID="{2349AB13-C333-4F41-8E63-96189114EFC9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6ED9D903-C2C1-4D49-8926-14EE3F6367B1}" type="presOf" srcId="{21BE70CC-3E4E-46A8-B23A-AFA3CEE9DA7E}" destId="{DBCEDCE2-C1EF-44E8-85D9-F8A4CC2FCF18}" srcOrd="0" destOrd="0" presId="urn:microsoft.com/office/officeart/2016/7/layout/BasicLinearProcessNumbered"/>
    <dgm:cxn modelId="{4D7DC506-276B-4F3D-8C97-15ED4EE85F8E}" type="presOf" srcId="{C339738F-7C10-473F-8BD4-846BDD2F4717}" destId="{A745F273-CB36-4723-9075-AF52A7DEE4DD}" srcOrd="0" destOrd="0" presId="urn:microsoft.com/office/officeart/2016/7/layout/BasicLinearProcessNumbered"/>
    <dgm:cxn modelId="{F0573128-36FF-47BC-A8BC-117F8EFA2FAB}" type="presOf" srcId="{2349AB13-C333-4F41-8E63-96189114EFC9}" destId="{EF8BDD11-C4C8-4A76-A321-57923EC1590E}" srcOrd="1" destOrd="0" presId="urn:microsoft.com/office/officeart/2016/7/layout/BasicLinearProcessNumbered"/>
    <dgm:cxn modelId="{BFBC543A-C83F-4F83-A4FC-7D3348083E0A}" srcId="{42363D35-3EB7-49DF-82DF-9A635C44D215}" destId="{2349AB13-C333-4F41-8E63-96189114EFC9}" srcOrd="3" destOrd="0" parTransId="{911CE35C-C541-4B02-802B-D924FF6447C7}" sibTransId="{C339738F-7C10-473F-8BD4-846BDD2F4717}"/>
    <dgm:cxn modelId="{73B8CD3A-0C3F-4900-B010-C1B95B576C9E}" type="presOf" srcId="{5141EF8C-4FD5-41B9-BC86-E7F311F631BA}" destId="{006F92B1-FCCC-4D59-97C3-E2F8D880E306}" srcOrd="0" destOrd="0" presId="urn:microsoft.com/office/officeart/2016/7/layout/BasicLinearProcessNumbered"/>
    <dgm:cxn modelId="{2800713E-ABD4-48DB-A98E-DD1B212EA2E7}" type="presOf" srcId="{2349AB13-C333-4F41-8E63-96189114EFC9}" destId="{A01C7B47-0ABA-46F0-A6C8-7E5A80096930}" srcOrd="0" destOrd="0" presId="urn:microsoft.com/office/officeart/2016/7/layout/BasicLinearProcessNumbered"/>
    <dgm:cxn modelId="{28487C69-961A-48A0-A1F9-4E673F4B9EE3}" type="presOf" srcId="{287C5061-E35F-48E3-BDB8-A8C2368AA03B}" destId="{21004FBA-8B24-4820-9031-FEF493985428}" srcOrd="1" destOrd="0" presId="urn:microsoft.com/office/officeart/2016/7/layout/BasicLinearProcessNumbered"/>
    <dgm:cxn modelId="{F7D6566E-6E0B-40D1-9B09-211238C07CB6}" type="presOf" srcId="{82A72245-DD1F-4AAB-85C6-4E76B9A1F9F8}" destId="{B6B93EFC-6499-4A59-9C7A-3AEFDDA06F76}" srcOrd="0" destOrd="0" presId="urn:microsoft.com/office/officeart/2016/7/layout/BasicLinearProcessNumbered"/>
    <dgm:cxn modelId="{4B1B5475-543F-45C3-BB8E-DD19667019C9}" type="presOf" srcId="{287C5061-E35F-48E3-BDB8-A8C2368AA03B}" destId="{F00012A4-EABB-4FEC-9447-028A6274E25E}" srcOrd="0" destOrd="0" presId="urn:microsoft.com/office/officeart/2016/7/layout/BasicLinearProcessNumbered"/>
    <dgm:cxn modelId="{92AF5A76-17DA-47A4-8AC0-3A9F4DE47FF4}" type="presOf" srcId="{42363D35-3EB7-49DF-82DF-9A635C44D215}" destId="{82AD5C02-85CA-4C5D-A250-89FE781451CC}" srcOrd="0" destOrd="0" presId="urn:microsoft.com/office/officeart/2016/7/layout/BasicLinearProcessNumbered"/>
    <dgm:cxn modelId="{B33C23A2-6465-4828-BC3B-C6E950AC864E}" type="presOf" srcId="{A922A8FA-7837-4117-8760-94EA735F701B}" destId="{2BB670AB-0B5F-4D53-B0F7-E0C684B2907F}" srcOrd="0" destOrd="0" presId="urn:microsoft.com/office/officeart/2016/7/layout/BasicLinearProcessNumbered"/>
    <dgm:cxn modelId="{0A6C0DAC-11E0-4F54-8049-E71123611986}" type="presOf" srcId="{21BE70CC-3E4E-46A8-B23A-AFA3CEE9DA7E}" destId="{75CB41AA-35B1-406E-9ED5-31693FE9EA9F}" srcOrd="1" destOrd="0" presId="urn:microsoft.com/office/officeart/2016/7/layout/BasicLinearProcessNumbered"/>
    <dgm:cxn modelId="{90981FAF-CEF3-447B-B8C9-FAB1D61D15A0}" srcId="{42363D35-3EB7-49DF-82DF-9A635C44D215}" destId="{82A72245-DD1F-4AAB-85C6-4E76B9A1F9F8}" srcOrd="1" destOrd="0" parTransId="{366F1F1D-DD60-4602-A2E8-56C159EBAA5A}" sibTransId="{A922A8FA-7837-4117-8760-94EA735F701B}"/>
    <dgm:cxn modelId="{AB9BE5B1-6CF8-49CD-9857-7A8453B10ED0}" srcId="{42363D35-3EB7-49DF-82DF-9A635C44D215}" destId="{287C5061-E35F-48E3-BDB8-A8C2368AA03B}" srcOrd="0" destOrd="0" parTransId="{320221C9-C7FA-474F-9AFF-8CB8284D0C02}" sibTransId="{5141EF8C-4FD5-41B9-BC86-E7F311F631BA}"/>
    <dgm:cxn modelId="{D346E5C5-70C3-4F9C-9EE6-64B4780B3207}" type="presOf" srcId="{82A72245-DD1F-4AAB-85C6-4E76B9A1F9F8}" destId="{EB3ADB7D-CD0A-4092-AA78-3ACE355E9C2C}" srcOrd="1" destOrd="0" presId="urn:microsoft.com/office/officeart/2016/7/layout/BasicLinearProcessNumbered"/>
    <dgm:cxn modelId="{499E33CB-7F77-4C3A-901B-68F5FEF3AB4B}" type="presOf" srcId="{34469E3D-0820-43A9-B9A3-CAA3B9386309}" destId="{59935EF3-B552-4281-8D72-0B297A3C7D48}" srcOrd="0" destOrd="0" presId="urn:microsoft.com/office/officeart/2016/7/layout/BasicLinearProcessNumbered"/>
    <dgm:cxn modelId="{04CFFBD7-336C-4BC6-8943-01B9AE5EAD60}" srcId="{42363D35-3EB7-49DF-82DF-9A635C44D215}" destId="{21BE70CC-3E4E-46A8-B23A-AFA3CEE9DA7E}" srcOrd="2" destOrd="0" parTransId="{C5597C55-4CA5-4353-8C7A-A92E5F158E12}" sibTransId="{34469E3D-0820-43A9-B9A3-CAA3B9386309}"/>
    <dgm:cxn modelId="{A29A7FD1-30DC-45F0-A699-62B155B70B6E}" type="presParOf" srcId="{82AD5C02-85CA-4C5D-A250-89FE781451CC}" destId="{19B3580D-7C6D-4A66-87D7-0A9B0A9B12B9}" srcOrd="0" destOrd="0" presId="urn:microsoft.com/office/officeart/2016/7/layout/BasicLinearProcessNumbered"/>
    <dgm:cxn modelId="{562EA650-E01A-4BFB-90AD-4D4AA20DBBD8}" type="presParOf" srcId="{19B3580D-7C6D-4A66-87D7-0A9B0A9B12B9}" destId="{F00012A4-EABB-4FEC-9447-028A6274E25E}" srcOrd="0" destOrd="0" presId="urn:microsoft.com/office/officeart/2016/7/layout/BasicLinearProcessNumbered"/>
    <dgm:cxn modelId="{CF963708-A52B-49A6-8D3C-A4896A9FF7C7}" type="presParOf" srcId="{19B3580D-7C6D-4A66-87D7-0A9B0A9B12B9}" destId="{006F92B1-FCCC-4D59-97C3-E2F8D880E306}" srcOrd="1" destOrd="0" presId="urn:microsoft.com/office/officeart/2016/7/layout/BasicLinearProcessNumbered"/>
    <dgm:cxn modelId="{F92AC160-3C60-476F-98C3-E4B1332CEF5F}" type="presParOf" srcId="{19B3580D-7C6D-4A66-87D7-0A9B0A9B12B9}" destId="{52207C26-045C-44CD-89DC-F124A75884CE}" srcOrd="2" destOrd="0" presId="urn:microsoft.com/office/officeart/2016/7/layout/BasicLinearProcessNumbered"/>
    <dgm:cxn modelId="{E32F0A53-8FA6-460D-A7BF-61573138217D}" type="presParOf" srcId="{19B3580D-7C6D-4A66-87D7-0A9B0A9B12B9}" destId="{21004FBA-8B24-4820-9031-FEF493985428}" srcOrd="3" destOrd="0" presId="urn:microsoft.com/office/officeart/2016/7/layout/BasicLinearProcessNumbered"/>
    <dgm:cxn modelId="{14017590-EF1C-4B0D-9C2C-B278C5044BFA}" type="presParOf" srcId="{82AD5C02-85CA-4C5D-A250-89FE781451CC}" destId="{0A1AAFFF-FD3E-42B4-AD12-274EC18EF97A}" srcOrd="1" destOrd="0" presId="urn:microsoft.com/office/officeart/2016/7/layout/BasicLinearProcessNumbered"/>
    <dgm:cxn modelId="{55CDB55E-095B-448F-A484-1325BDBDAE9C}" type="presParOf" srcId="{82AD5C02-85CA-4C5D-A250-89FE781451CC}" destId="{B7F673F9-F704-410A-A0F2-FA6A1F2BAA0C}" srcOrd="2" destOrd="0" presId="urn:microsoft.com/office/officeart/2016/7/layout/BasicLinearProcessNumbered"/>
    <dgm:cxn modelId="{58BA0853-501E-45EE-A0B3-800195F88852}" type="presParOf" srcId="{B7F673F9-F704-410A-A0F2-FA6A1F2BAA0C}" destId="{B6B93EFC-6499-4A59-9C7A-3AEFDDA06F76}" srcOrd="0" destOrd="0" presId="urn:microsoft.com/office/officeart/2016/7/layout/BasicLinearProcessNumbered"/>
    <dgm:cxn modelId="{BD6693B2-8BE8-4866-825A-F8FB60D945F3}" type="presParOf" srcId="{B7F673F9-F704-410A-A0F2-FA6A1F2BAA0C}" destId="{2BB670AB-0B5F-4D53-B0F7-E0C684B2907F}" srcOrd="1" destOrd="0" presId="urn:microsoft.com/office/officeart/2016/7/layout/BasicLinearProcessNumbered"/>
    <dgm:cxn modelId="{FF8A0776-B4C8-4555-BD62-72EA69CE252A}" type="presParOf" srcId="{B7F673F9-F704-410A-A0F2-FA6A1F2BAA0C}" destId="{2C4EC9B2-336B-484E-A695-47D8515E4468}" srcOrd="2" destOrd="0" presId="urn:microsoft.com/office/officeart/2016/7/layout/BasicLinearProcessNumbered"/>
    <dgm:cxn modelId="{8C6923A7-5CFC-456B-B822-A2A8F3E8D2EB}" type="presParOf" srcId="{B7F673F9-F704-410A-A0F2-FA6A1F2BAA0C}" destId="{EB3ADB7D-CD0A-4092-AA78-3ACE355E9C2C}" srcOrd="3" destOrd="0" presId="urn:microsoft.com/office/officeart/2016/7/layout/BasicLinearProcessNumbered"/>
    <dgm:cxn modelId="{7A4AAFDF-77E3-47B6-B331-D260996FDB60}" type="presParOf" srcId="{82AD5C02-85CA-4C5D-A250-89FE781451CC}" destId="{BB9E7F02-F97A-4001-929C-33BF7508B5B1}" srcOrd="3" destOrd="0" presId="urn:microsoft.com/office/officeart/2016/7/layout/BasicLinearProcessNumbered"/>
    <dgm:cxn modelId="{C62874DD-C6C4-48BA-9D04-93D1B128619A}" type="presParOf" srcId="{82AD5C02-85CA-4C5D-A250-89FE781451CC}" destId="{1CCAD810-EA60-4C97-A00C-9118BED83818}" srcOrd="4" destOrd="0" presId="urn:microsoft.com/office/officeart/2016/7/layout/BasicLinearProcessNumbered"/>
    <dgm:cxn modelId="{5F51E846-7382-4ED2-AAC6-7D8871C9ABBE}" type="presParOf" srcId="{1CCAD810-EA60-4C97-A00C-9118BED83818}" destId="{DBCEDCE2-C1EF-44E8-85D9-F8A4CC2FCF18}" srcOrd="0" destOrd="0" presId="urn:microsoft.com/office/officeart/2016/7/layout/BasicLinearProcessNumbered"/>
    <dgm:cxn modelId="{E173709B-62EB-4AF6-87B8-8E9692CEA6FF}" type="presParOf" srcId="{1CCAD810-EA60-4C97-A00C-9118BED83818}" destId="{59935EF3-B552-4281-8D72-0B297A3C7D48}" srcOrd="1" destOrd="0" presId="urn:microsoft.com/office/officeart/2016/7/layout/BasicLinearProcessNumbered"/>
    <dgm:cxn modelId="{78345BC0-2025-4632-89AA-0CBAC42FF9AB}" type="presParOf" srcId="{1CCAD810-EA60-4C97-A00C-9118BED83818}" destId="{28ED35D9-C73C-420F-8D7B-17D615D2F82F}" srcOrd="2" destOrd="0" presId="urn:microsoft.com/office/officeart/2016/7/layout/BasicLinearProcessNumbered"/>
    <dgm:cxn modelId="{73977F25-9A27-4E42-BCED-9E9001AFD714}" type="presParOf" srcId="{1CCAD810-EA60-4C97-A00C-9118BED83818}" destId="{75CB41AA-35B1-406E-9ED5-31693FE9EA9F}" srcOrd="3" destOrd="0" presId="urn:microsoft.com/office/officeart/2016/7/layout/BasicLinearProcessNumbered"/>
    <dgm:cxn modelId="{F18699A9-6B3F-4C0D-8C28-090C61F52D8D}" type="presParOf" srcId="{82AD5C02-85CA-4C5D-A250-89FE781451CC}" destId="{B4CC62E8-8104-49CC-92C8-A55784910CEB}" srcOrd="5" destOrd="0" presId="urn:microsoft.com/office/officeart/2016/7/layout/BasicLinearProcessNumbered"/>
    <dgm:cxn modelId="{0ED5FFA4-C8A3-4E4D-84E9-6F62E46548DB}" type="presParOf" srcId="{82AD5C02-85CA-4C5D-A250-89FE781451CC}" destId="{A31AEF89-912F-4B66-8DC1-5F62B2E23F5C}" srcOrd="6" destOrd="0" presId="urn:microsoft.com/office/officeart/2016/7/layout/BasicLinearProcessNumbered"/>
    <dgm:cxn modelId="{7A430FF0-C17A-4815-9AD4-CEBBBFA681A9}" type="presParOf" srcId="{A31AEF89-912F-4B66-8DC1-5F62B2E23F5C}" destId="{A01C7B47-0ABA-46F0-A6C8-7E5A80096930}" srcOrd="0" destOrd="0" presId="urn:microsoft.com/office/officeart/2016/7/layout/BasicLinearProcessNumbered"/>
    <dgm:cxn modelId="{A587AF3C-9078-4E21-A0B8-9C1D62A52082}" type="presParOf" srcId="{A31AEF89-912F-4B66-8DC1-5F62B2E23F5C}" destId="{A745F273-CB36-4723-9075-AF52A7DEE4DD}" srcOrd="1" destOrd="0" presId="urn:microsoft.com/office/officeart/2016/7/layout/BasicLinearProcessNumbered"/>
    <dgm:cxn modelId="{56E4C57E-FF21-44EE-B41E-07231E09F1B5}" type="presParOf" srcId="{A31AEF89-912F-4B66-8DC1-5F62B2E23F5C}" destId="{68EFA0A0-FDC8-4684-BC11-642448C2EE7F}" srcOrd="2" destOrd="0" presId="urn:microsoft.com/office/officeart/2016/7/layout/BasicLinearProcessNumbered"/>
    <dgm:cxn modelId="{63DCB09D-2A67-4F2C-AEE3-651CA2749CEE}" type="presParOf" srcId="{A31AEF89-912F-4B66-8DC1-5F62B2E23F5C}" destId="{EF8BDD11-C4C8-4A76-A321-57923EC1590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0012A4-EABB-4FEC-9447-028A6274E25E}">
      <dsp:nvSpPr>
        <dsp:cNvPr id="0" name=""/>
        <dsp:cNvSpPr/>
      </dsp:nvSpPr>
      <dsp:spPr>
        <a:xfrm>
          <a:off x="1953" y="1642297"/>
          <a:ext cx="1549517" cy="216932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806" tIns="330200" rIns="12080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 Jenkins Jobs: Configure Jenkins to build the Dockerized application.</a:t>
          </a:r>
        </a:p>
      </dsp:txBody>
      <dsp:txXfrm>
        <a:off x="1953" y="2466641"/>
        <a:ext cx="1549517" cy="1301594"/>
      </dsp:txXfrm>
    </dsp:sp>
    <dsp:sp modelId="{006F92B1-FCCC-4D59-97C3-E2F8D880E306}">
      <dsp:nvSpPr>
        <dsp:cNvPr id="0" name=""/>
        <dsp:cNvSpPr/>
      </dsp:nvSpPr>
      <dsp:spPr>
        <a:xfrm>
          <a:off x="451313" y="1859230"/>
          <a:ext cx="650797" cy="65079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739" tIns="12700" rIns="50739" bIns="127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1</a:t>
          </a:r>
        </a:p>
      </dsp:txBody>
      <dsp:txXfrm>
        <a:off x="546620" y="1954537"/>
        <a:ext cx="460183" cy="460183"/>
      </dsp:txXfrm>
    </dsp:sp>
    <dsp:sp modelId="{52207C26-045C-44CD-89DC-F124A75884CE}">
      <dsp:nvSpPr>
        <dsp:cNvPr id="0" name=""/>
        <dsp:cNvSpPr/>
      </dsp:nvSpPr>
      <dsp:spPr>
        <a:xfrm>
          <a:off x="1953" y="3811550"/>
          <a:ext cx="1549517" cy="72"/>
        </a:xfrm>
        <a:prstGeom prst="rect">
          <a:avLst/>
        </a:prstGeom>
        <a:gradFill rotWithShape="0">
          <a:gsLst>
            <a:gs pos="0">
              <a:schemeClr val="accent5">
                <a:hueOff val="-1736021"/>
                <a:satOff val="-118"/>
                <a:lumOff val="28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736021"/>
                <a:satOff val="-118"/>
                <a:lumOff val="28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736021"/>
                <a:satOff val="-118"/>
                <a:lumOff val="28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736021"/>
              <a:satOff val="-118"/>
              <a:lumOff val="28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B93EFC-6499-4A59-9C7A-3AEFDDA06F76}">
      <dsp:nvSpPr>
        <dsp:cNvPr id="0" name=""/>
        <dsp:cNvSpPr/>
      </dsp:nvSpPr>
      <dsp:spPr>
        <a:xfrm>
          <a:off x="1706422" y="1642297"/>
          <a:ext cx="1549517" cy="2169324"/>
        </a:xfrm>
        <a:prstGeom prst="rect">
          <a:avLst/>
        </a:prstGeom>
        <a:solidFill>
          <a:schemeClr val="accent5">
            <a:tint val="40000"/>
            <a:alpha val="90000"/>
            <a:hueOff val="-3981555"/>
            <a:satOff val="889"/>
            <a:lumOff val="13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981555"/>
              <a:satOff val="889"/>
              <a:lumOff val="13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806" tIns="330200" rIns="12080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Integrate Git: Set up GitHub or GitLab repository and integrate with Jenkins for continuous integration.</a:t>
          </a:r>
        </a:p>
      </dsp:txBody>
      <dsp:txXfrm>
        <a:off x="1706422" y="2466641"/>
        <a:ext cx="1549517" cy="1301594"/>
      </dsp:txXfrm>
    </dsp:sp>
    <dsp:sp modelId="{2BB670AB-0B5F-4D53-B0F7-E0C684B2907F}">
      <dsp:nvSpPr>
        <dsp:cNvPr id="0" name=""/>
        <dsp:cNvSpPr/>
      </dsp:nvSpPr>
      <dsp:spPr>
        <a:xfrm>
          <a:off x="2155782" y="1859230"/>
          <a:ext cx="650797" cy="650797"/>
        </a:xfrm>
        <a:prstGeom prst="ellipse">
          <a:avLst/>
        </a:prstGeom>
        <a:gradFill rotWithShape="0">
          <a:gsLst>
            <a:gs pos="0">
              <a:schemeClr val="accent5">
                <a:hueOff val="-3472043"/>
                <a:satOff val="-236"/>
                <a:lumOff val="5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472043"/>
                <a:satOff val="-236"/>
                <a:lumOff val="5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472043"/>
                <a:satOff val="-236"/>
                <a:lumOff val="5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3472043"/>
              <a:satOff val="-236"/>
              <a:lumOff val="56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739" tIns="12700" rIns="50739" bIns="127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2</a:t>
          </a:r>
        </a:p>
      </dsp:txBody>
      <dsp:txXfrm>
        <a:off x="2251089" y="1954537"/>
        <a:ext cx="460183" cy="460183"/>
      </dsp:txXfrm>
    </dsp:sp>
    <dsp:sp modelId="{2C4EC9B2-336B-484E-A695-47D8515E4468}">
      <dsp:nvSpPr>
        <dsp:cNvPr id="0" name=""/>
        <dsp:cNvSpPr/>
      </dsp:nvSpPr>
      <dsp:spPr>
        <a:xfrm>
          <a:off x="1706422" y="3811550"/>
          <a:ext cx="1549517" cy="72"/>
        </a:xfrm>
        <a:prstGeom prst="rect">
          <a:avLst/>
        </a:prstGeom>
        <a:gradFill rotWithShape="0">
          <a:gsLst>
            <a:gs pos="0">
              <a:schemeClr val="accent5">
                <a:hueOff val="-5208064"/>
                <a:satOff val="-354"/>
                <a:lumOff val="84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208064"/>
                <a:satOff val="-354"/>
                <a:lumOff val="84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208064"/>
                <a:satOff val="-354"/>
                <a:lumOff val="84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5208064"/>
              <a:satOff val="-354"/>
              <a:lumOff val="84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CEDCE2-C1EF-44E8-85D9-F8A4CC2FCF18}">
      <dsp:nvSpPr>
        <dsp:cNvPr id="0" name=""/>
        <dsp:cNvSpPr/>
      </dsp:nvSpPr>
      <dsp:spPr>
        <a:xfrm>
          <a:off x="3410892" y="1642297"/>
          <a:ext cx="1549517" cy="2169324"/>
        </a:xfrm>
        <a:prstGeom prst="rect">
          <a:avLst/>
        </a:prstGeom>
        <a:solidFill>
          <a:schemeClr val="accent5">
            <a:tint val="40000"/>
            <a:alpha val="90000"/>
            <a:hueOff val="-7963110"/>
            <a:satOff val="1778"/>
            <a:lumOff val="26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963110"/>
              <a:satOff val="1778"/>
              <a:lumOff val="26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806" tIns="330200" rIns="12080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Automated Testing: Add basic testing (e.g., unit tests) into the Jenkins pipeline for automated builds.</a:t>
          </a:r>
        </a:p>
      </dsp:txBody>
      <dsp:txXfrm>
        <a:off x="3410892" y="2466641"/>
        <a:ext cx="1549517" cy="1301594"/>
      </dsp:txXfrm>
    </dsp:sp>
    <dsp:sp modelId="{59935EF3-B552-4281-8D72-0B297A3C7D48}">
      <dsp:nvSpPr>
        <dsp:cNvPr id="0" name=""/>
        <dsp:cNvSpPr/>
      </dsp:nvSpPr>
      <dsp:spPr>
        <a:xfrm>
          <a:off x="3860252" y="1859230"/>
          <a:ext cx="650797" cy="650797"/>
        </a:xfrm>
        <a:prstGeom prst="ellipse">
          <a:avLst/>
        </a:prstGeom>
        <a:gradFill rotWithShape="0">
          <a:gsLst>
            <a:gs pos="0">
              <a:schemeClr val="accent5">
                <a:hueOff val="-6944086"/>
                <a:satOff val="-472"/>
                <a:lumOff val="11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944086"/>
                <a:satOff val="-472"/>
                <a:lumOff val="11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944086"/>
                <a:satOff val="-472"/>
                <a:lumOff val="11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6944086"/>
              <a:satOff val="-472"/>
              <a:lumOff val="112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739" tIns="12700" rIns="50739" bIns="127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3</a:t>
          </a:r>
        </a:p>
      </dsp:txBody>
      <dsp:txXfrm>
        <a:off x="3955559" y="1954537"/>
        <a:ext cx="460183" cy="460183"/>
      </dsp:txXfrm>
    </dsp:sp>
    <dsp:sp modelId="{28ED35D9-C73C-420F-8D7B-17D615D2F82F}">
      <dsp:nvSpPr>
        <dsp:cNvPr id="0" name=""/>
        <dsp:cNvSpPr/>
      </dsp:nvSpPr>
      <dsp:spPr>
        <a:xfrm>
          <a:off x="3410892" y="3811550"/>
          <a:ext cx="1549517" cy="72"/>
        </a:xfrm>
        <a:prstGeom prst="rect">
          <a:avLst/>
        </a:prstGeom>
        <a:gradFill rotWithShape="0">
          <a:gsLst>
            <a:gs pos="0">
              <a:schemeClr val="accent5">
                <a:hueOff val="-8680107"/>
                <a:satOff val="-590"/>
                <a:lumOff val="14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680107"/>
                <a:satOff val="-590"/>
                <a:lumOff val="14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680107"/>
                <a:satOff val="-590"/>
                <a:lumOff val="14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8680107"/>
              <a:satOff val="-590"/>
              <a:lumOff val="140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1C7B47-0ABA-46F0-A6C8-7E5A80096930}">
      <dsp:nvSpPr>
        <dsp:cNvPr id="0" name=""/>
        <dsp:cNvSpPr/>
      </dsp:nvSpPr>
      <dsp:spPr>
        <a:xfrm>
          <a:off x="5115362" y="1642297"/>
          <a:ext cx="1549517" cy="2169324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806" tIns="330200" rIns="12080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Set Up Notifications: Configure email/Slack notifications for pipeline success or failure.</a:t>
          </a:r>
        </a:p>
      </dsp:txBody>
      <dsp:txXfrm>
        <a:off x="5115362" y="2466641"/>
        <a:ext cx="1549517" cy="1301594"/>
      </dsp:txXfrm>
    </dsp:sp>
    <dsp:sp modelId="{A745F273-CB36-4723-9075-AF52A7DEE4DD}">
      <dsp:nvSpPr>
        <dsp:cNvPr id="0" name=""/>
        <dsp:cNvSpPr/>
      </dsp:nvSpPr>
      <dsp:spPr>
        <a:xfrm>
          <a:off x="5564722" y="1859230"/>
          <a:ext cx="650797" cy="650797"/>
        </a:xfrm>
        <a:prstGeom prst="ellipse">
          <a:avLst/>
        </a:prstGeom>
        <a:gradFill rotWithShape="0">
          <a:gsLst>
            <a:gs pos="0">
              <a:schemeClr val="accent5">
                <a:hueOff val="-10416129"/>
                <a:satOff val="-708"/>
                <a:lumOff val="16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416129"/>
                <a:satOff val="-708"/>
                <a:lumOff val="16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416129"/>
                <a:satOff val="-708"/>
                <a:lumOff val="16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0416129"/>
              <a:satOff val="-708"/>
              <a:lumOff val="168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739" tIns="12700" rIns="50739" bIns="127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4</a:t>
          </a:r>
        </a:p>
      </dsp:txBody>
      <dsp:txXfrm>
        <a:off x="5660029" y="1954537"/>
        <a:ext cx="460183" cy="460183"/>
      </dsp:txXfrm>
    </dsp:sp>
    <dsp:sp modelId="{68EFA0A0-FDC8-4684-BC11-642448C2EE7F}">
      <dsp:nvSpPr>
        <dsp:cNvPr id="0" name=""/>
        <dsp:cNvSpPr/>
      </dsp:nvSpPr>
      <dsp:spPr>
        <a:xfrm>
          <a:off x="5115362" y="3811550"/>
          <a:ext cx="1549517" cy="72"/>
        </a:xfrm>
        <a:prstGeom prst="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EEDC7-6F0E-8650-F8B3-11F938164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CI/CD DevOps Pipeline Project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9F0E4-C138-7470-8992-06D8E129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Names: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Tamer Ahmed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Ahmed Sherif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Mohamed Elhamy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Mina Mossad</a:t>
            </a:r>
          </a:p>
        </p:txBody>
      </p:sp>
    </p:spTree>
    <p:extLst>
      <p:ext uri="{BB962C8B-B14F-4D97-AF65-F5344CB8AC3E}">
        <p14:creationId xmlns:p14="http://schemas.microsoft.com/office/powerpoint/2010/main" val="1180271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eet Ansible: a radically simple IT automation platform - Swapps">
            <a:extLst>
              <a:ext uri="{FF2B5EF4-FFF2-40B4-BE49-F238E27FC236}">
                <a16:creationId xmlns:a16="http://schemas.microsoft.com/office/drawing/2014/main" id="{98311C88-EA60-3321-542A-5E51DDAFD6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264" y="764470"/>
            <a:ext cx="696214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472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2F563-9390-8C6E-24DC-83599CC9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Management with Ansible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F6260-DD17-DC55-9F73-82F3803C1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configure the VM by installing Docker, Docker Compose, and deploying the application.</a:t>
            </a:r>
          </a:p>
          <a:p>
            <a:r>
              <a:rPr lang="en-US" dirty="0"/>
              <a:t>How to make this?</a:t>
            </a:r>
          </a:p>
          <a:p>
            <a:pPr marL="38100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By us Playbook tasks:</a:t>
            </a: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Updates system packages and installs Docker and Docker Compose.</a:t>
            </a: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Clones the GitHub repository and runs docker-compose up to deploy the application.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4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36D2-5055-8D3A-E5DF-CB29C104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B1B405-B2C4-C695-942F-A84BF040A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4"/>
          </a:xfrm>
        </p:spPr>
      </p:pic>
    </p:spTree>
    <p:extLst>
      <p:ext uri="{BB962C8B-B14F-4D97-AF65-F5344CB8AC3E}">
        <p14:creationId xmlns:p14="http://schemas.microsoft.com/office/powerpoint/2010/main" val="1502456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use Jenkins Over the Other Tools? Jenkins Pros And Cons.">
            <a:extLst>
              <a:ext uri="{FF2B5EF4-FFF2-40B4-BE49-F238E27FC236}">
                <a16:creationId xmlns:a16="http://schemas.microsoft.com/office/drawing/2014/main" id="{FB1A8B32-9870-BD9A-106C-385766876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956" y="1063978"/>
            <a:ext cx="8520994" cy="426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456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86964D-4AC7-6180-8CD9-FC6CC995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/>
              <a:t>Jenkins CI/CD Pipeline</a:t>
            </a:r>
            <a:br>
              <a:rPr lang="en-US" sz="5200"/>
            </a:br>
            <a:endParaRPr lang="en-US" sz="5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4E3B4-9B60-07FC-A7B9-0EE8D8628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857" y="855677"/>
            <a:ext cx="4971824" cy="5064833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dirty="0"/>
              <a:t>Automates the entire pipeline, from testing and building to deployment.</a:t>
            </a:r>
          </a:p>
          <a:p>
            <a:endParaRPr lang="en-US" sz="1700" dirty="0"/>
          </a:p>
          <a:p>
            <a:r>
              <a:rPr lang="en-US" sz="1700" dirty="0"/>
              <a:t>How?</a:t>
            </a:r>
          </a:p>
          <a:p>
            <a:r>
              <a:rPr lang="en-US" sz="1700" dirty="0"/>
              <a:t>Preparation: Jenkins clones the GitHub repo triggered by a webhook.</a:t>
            </a:r>
          </a:p>
          <a:p>
            <a:r>
              <a:rPr lang="en-US" sz="1700" dirty="0"/>
              <a:t>Run Tests in Parallel: Runs unit and integration tests in parallel to speed up the process.</a:t>
            </a:r>
          </a:p>
          <a:p>
            <a:r>
              <a:rPr lang="en-US" sz="1700" dirty="0"/>
              <a:t>Package Application: Packages the application into a JAR file.</a:t>
            </a:r>
          </a:p>
          <a:p>
            <a:r>
              <a:rPr lang="en-US" sz="1700" dirty="0"/>
              <a:t>Build: Builds the Docker image and pushes it to DockerHub with a version tag corresponding to the Jenkins build number.</a:t>
            </a:r>
          </a:p>
          <a:p>
            <a:r>
              <a:rPr lang="en-US" sz="1700" dirty="0"/>
              <a:t>Deployment: Runs the Ansible playbook to configure the provisioned infrastructure and deploy the application.</a:t>
            </a:r>
          </a:p>
          <a:p>
            <a:r>
              <a:rPr lang="en-US" sz="1700" dirty="0"/>
              <a:t>Deploy the Docker Image to Kubernetes Cluster: Deploys the image to a Kubernetes cluster using the provided deployment.yml and service.yml.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66609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1F09A9-2311-821C-3CFF-FB08C6FEE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466" y="365125"/>
            <a:ext cx="10648725" cy="58567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348AA0-875E-8EFD-5F45-688174BEF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09" y="3045204"/>
            <a:ext cx="6478463" cy="337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03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E45F461-39B8-072D-A27A-C0064F478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805" y="1346199"/>
            <a:ext cx="7542389" cy="377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195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035D-6C2F-0B18-CE10-B29C23764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/>
              <a:t>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22D56-B788-FB95-22B9-A137CD0D4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en-US" sz="1700"/>
              <a:t>Provides container orchestration for deploying, scaling, and managing applications and services across a cluster of nodes.</a:t>
            </a:r>
          </a:p>
          <a:p>
            <a:pPr lvl="1"/>
            <a:r>
              <a:rPr lang="en-US" sz="1700" b="1"/>
              <a:t>How:</a:t>
            </a:r>
            <a:endParaRPr lang="en-US" sz="1700"/>
          </a:p>
          <a:p>
            <a:r>
              <a:rPr lang="en-US" sz="1700"/>
              <a:t>ConfigMap (app-configmap):</a:t>
            </a:r>
          </a:p>
          <a:p>
            <a:r>
              <a:rPr lang="en-US" sz="1700"/>
              <a:t>Stores non-sensitive configuration data like environment variables required by the application (e.g., PORT, MongoDB URLs). These values are dynamically loaded by the application at runtime.</a:t>
            </a:r>
          </a:p>
          <a:p>
            <a:r>
              <a:rPr lang="en-US" sz="1700"/>
              <a:t>Deployment (app-deployment):</a:t>
            </a:r>
          </a:p>
          <a:p>
            <a:r>
              <a:rPr lang="en-US" sz="1700"/>
              <a:t>Defines how the backend application is deployed and managed. It uses a RollingUpdate strategy to ensure zero downtime during updates. The initContainer runs tests before the application container is started to verify functionality.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163123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1EA98-0110-69DB-913C-F24C4F67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+mj-lt"/>
                <a:cs typeface="+mj-lt"/>
              </a:rPr>
              <a:t>Applications that used for </a:t>
            </a:r>
            <a:r>
              <a:rPr lang="en-US" sz="4000" dirty="0" err="1">
                <a:ea typeface="+mj-lt"/>
                <a:cs typeface="+mj-lt"/>
              </a:rPr>
              <a:t>kubernetes</a:t>
            </a:r>
            <a:endParaRPr lang="en-US" dirty="0" err="1"/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FF51BD8-B980-BC7F-581E-363B987E7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869" y="2108933"/>
            <a:ext cx="3232570" cy="4351338"/>
          </a:xfrm>
        </p:spPr>
      </p:pic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93CC0D3-BB21-B131-7F6F-FF40EC1E8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7617" y="2111497"/>
            <a:ext cx="2968381" cy="459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30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blue rectangle on a black background&#10;&#10;Description automatically generated">
            <a:extLst>
              <a:ext uri="{FF2B5EF4-FFF2-40B4-BE49-F238E27FC236}">
                <a16:creationId xmlns:a16="http://schemas.microsoft.com/office/drawing/2014/main" id="{79670279-6D98-90CF-4DBD-8F943F47A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2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7A238-8017-16CC-97B6-9DA171062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overveiw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4EDEC-58B7-92D6-6149-154CB28FC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This presentation covers the complete CI/CD pipeline designed for the Spring Petclinic project, incorporating modern DevOps tools such as Docker, Docker Compose, Terraform, Ansible and Jenkins.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126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2651B-D4B3-C745-4E98-D013DAC9F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  <a:ea typeface="+mj-lt"/>
                <a:cs typeface="+mj-lt"/>
              </a:rPr>
              <a:t>Infrastructure with terraform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EC15-3FC3-346D-21F1-D894CA2BF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>
                <a:solidFill>
                  <a:schemeClr val="tx2"/>
                </a:solidFill>
                <a:latin typeface="Aptos"/>
                <a:cs typeface="Arial"/>
              </a:rPr>
              <a:t>To provision scalable infrastructure on Azure, including virtual machines, networking, and security groups.</a:t>
            </a:r>
          </a:p>
          <a:p>
            <a:pPr marL="914400" lvl="2" indent="0">
              <a:buNone/>
            </a:pPr>
            <a:r>
              <a:rPr lang="en-US" sz="1700" b="1">
                <a:solidFill>
                  <a:schemeClr val="tx2"/>
                </a:solidFill>
                <a:latin typeface="Arial"/>
                <a:cs typeface="Arial"/>
              </a:rPr>
              <a:t>How:</a:t>
            </a:r>
            <a:endParaRPr lang="en-US" sz="1700">
              <a:solidFill>
                <a:schemeClr val="tx2"/>
              </a:solidFill>
              <a:latin typeface="Aptos"/>
              <a:cs typeface="Arial"/>
            </a:endParaRPr>
          </a:p>
          <a:p>
            <a:r>
              <a:rPr lang="en-US" sz="1700">
                <a:solidFill>
                  <a:schemeClr val="tx2"/>
                </a:solidFill>
                <a:latin typeface="Arial"/>
                <a:cs typeface="Arial"/>
              </a:rPr>
              <a:t>Virtual Network (VNet), Subnet, NSG:</a:t>
            </a:r>
            <a:endParaRPr lang="en-US" sz="1700">
              <a:solidFill>
                <a:schemeClr val="tx2"/>
              </a:solidFill>
            </a:endParaRPr>
          </a:p>
          <a:p>
            <a:pPr lvl="1"/>
            <a:r>
              <a:rPr lang="en-US" sz="1700">
                <a:solidFill>
                  <a:schemeClr val="tx2"/>
                </a:solidFill>
                <a:latin typeface="Arial"/>
                <a:cs typeface="Arial"/>
              </a:rPr>
              <a:t>Created to manage Azure networking and restrict inbound traffic based on predefined rules.</a:t>
            </a:r>
            <a:endParaRPr lang="en-US" sz="1700">
              <a:solidFill>
                <a:schemeClr val="tx2"/>
              </a:solidFill>
            </a:endParaRPr>
          </a:p>
          <a:p>
            <a:r>
              <a:rPr lang="en-US" sz="1700">
                <a:solidFill>
                  <a:schemeClr val="tx2"/>
                </a:solidFill>
                <a:latin typeface="Arial"/>
                <a:cs typeface="Arial"/>
              </a:rPr>
              <a:t>Virtual Machine:</a:t>
            </a:r>
            <a:endParaRPr lang="en-US" sz="1700">
              <a:solidFill>
                <a:schemeClr val="tx2"/>
              </a:solidFill>
            </a:endParaRPr>
          </a:p>
          <a:p>
            <a:pPr lvl="1"/>
            <a:r>
              <a:rPr lang="en-US" sz="1700">
                <a:solidFill>
                  <a:schemeClr val="tx2"/>
                </a:solidFill>
                <a:latin typeface="Arial"/>
                <a:cs typeface="Arial"/>
              </a:rPr>
              <a:t>Provisioned using an Ubuntu image and configured for SSH access and Docker installation.</a:t>
            </a:r>
            <a:endParaRPr lang="en-US" sz="1700">
              <a:solidFill>
                <a:schemeClr val="tx2"/>
              </a:solidFill>
            </a:endParaRPr>
          </a:p>
          <a:p>
            <a:endParaRPr lang="en-US" sz="1700">
              <a:solidFill>
                <a:schemeClr val="tx2"/>
              </a:solidFill>
              <a:latin typeface="Aptos"/>
              <a:cs typeface="Arial"/>
            </a:endParaRPr>
          </a:p>
        </p:txBody>
      </p:sp>
      <p:pic>
        <p:nvPicPr>
          <p:cNvPr id="4" name="Picture 3" descr="Blog: Getting Started with Terraform Fundamentals | Tudip">
            <a:extLst>
              <a:ext uri="{FF2B5EF4-FFF2-40B4-BE49-F238E27FC236}">
                <a16:creationId xmlns:a16="http://schemas.microsoft.com/office/drawing/2014/main" id="{83C2E80A-87D8-F2D0-A9FF-5306BF522C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6592"/>
          <a:stretch/>
        </p:blipFill>
        <p:spPr>
          <a:xfrm>
            <a:off x="7708392" y="2803436"/>
            <a:ext cx="4142232" cy="181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16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2B05-BFA6-4676-9B0B-7C44A3A1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783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en-US" sz="4800"/>
              <a:t>Variables and Output</a:t>
            </a:r>
          </a:p>
        </p:txBody>
      </p:sp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68BC568-5DA5-B2FF-FEEB-8F4FD67A9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66" y="621278"/>
            <a:ext cx="3965651" cy="2385753"/>
          </a:xfrm>
          <a:prstGeom prst="rect">
            <a:avLst/>
          </a:prstGeom>
        </p:spPr>
      </p:pic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24F9C48E-2C09-B79A-0FBF-5BD1CE309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34" y="4452275"/>
            <a:ext cx="4235516" cy="73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82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1C820C1D-CE3F-89C1-7626-9325F4529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F9B3-3CCA-8F8F-DD12-2FF4EEBA8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82030"/>
            <a:ext cx="4977578" cy="34939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chemeClr val="tx2"/>
                </a:solidFill>
              </a:rPr>
              <a:t>Thank You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92488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4C4FB-A239-873A-66AD-650C7478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Initial Setup &amp;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95417-45D3-0083-78DC-B8C3364CD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Install Jenkins and Docker: Set up the Jenkins server and Docker on local or cloud environments.</a:t>
            </a:r>
          </a:p>
          <a:p>
            <a:r>
              <a:rPr lang="en-US" sz="2000"/>
              <a:t>Create a basic Dockerized application: Develop a simple application (e.g., a web app) and Dockerize it.</a:t>
            </a:r>
          </a:p>
          <a:p>
            <a:r>
              <a:rPr lang="en-US" sz="2000"/>
              <a:t>Set up Ansible: Install Ansible for configuration management.</a:t>
            </a:r>
          </a:p>
          <a:p>
            <a:r>
              <a:rPr lang="en-US" sz="2000"/>
              <a:t>Pipeline Plan: Plan the structure of the CI/CD pipeline (build, test, deploy) and document tasks.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8297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41E247-1B52-D220-EF76-5B7FDC0AC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Docker &amp;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5AEF4-16AA-520A-EE1C-C264CEB81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Integrate Docker Hub or private registry: Push Docker images to Docker Hub or a private registry.</a:t>
            </a:r>
          </a:p>
          <a:p>
            <a:r>
              <a:rPr lang="en-US" sz="2000"/>
              <a:t>Configure Ansible for Deployment: Write Ansible playbooks to automate application deployment to a cloud environment (e.g., AWS, GCP).</a:t>
            </a:r>
          </a:p>
          <a:p>
            <a:r>
              <a:rPr lang="en-US" sz="2000"/>
              <a:t>Deployment Testing: Test deployment process with Docker and Ansible to ensure smooth automation.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2351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70FD4-2615-7F54-86DA-44928FCA6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Jenkins &amp; CI Integration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F036F1-0706-880C-357E-76DE320121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16663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437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1C6A8-27F0-6313-ECF6-3DE6B8520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dirty="0"/>
              <a:t>CI/CD Refinement &amp; Final Testing	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263B-D2DA-7C6C-7AE9-45867FA3D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en-US" sz="2000"/>
              <a:t>Kubernetes Integration: Optional task — configure Kubernetes to orchestrate the deployment of Docker containers if desired.</a:t>
            </a:r>
          </a:p>
          <a:p>
            <a:r>
              <a:rPr lang="en-US" sz="2000"/>
              <a:t>Refine the Pipeline: Refine Jenkins jobs for efficiency (e.g., parallel stages, caching).</a:t>
            </a:r>
          </a:p>
          <a:p>
            <a:r>
              <a:rPr lang="en-US" sz="2000"/>
              <a:t>Full Testing and Deployment: Conduct full tests of the CI/CD pipeline, from code commit to deployment.</a:t>
            </a:r>
          </a:p>
          <a:p>
            <a:r>
              <a:rPr lang="en-US" sz="2000"/>
              <a:t>Documentation: Complete documentation of the project, including pipeline design, deployment process, and any issues faced.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2080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73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B0862-D3AB-83E1-644C-014C9579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spring petclinc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B4311A-8834-E7BA-C542-20971C322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6485" y="1241571"/>
            <a:ext cx="8351463" cy="417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68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73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B0862-D3AB-83E1-644C-014C9579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spring petclinc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B4311A-8834-E7BA-C542-20971C322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0042" y="1126748"/>
            <a:ext cx="8211992" cy="410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77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F479C-D869-475B-AE10-849995EBF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Docker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5DDF0-F2B3-C7D3-A82E-44522D7F7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Dockerfile :To containerize the application, ensuring consistent environments across development, testing, and production.</a:t>
            </a:r>
          </a:p>
          <a:p>
            <a:r>
              <a:rPr lang="en-US" sz="2000"/>
              <a:t>Docker Compose:To orchestrate multi-container applications in both testing and production environments.</a:t>
            </a:r>
          </a:p>
          <a:p>
            <a:endParaRPr lang="en-US" sz="2000"/>
          </a:p>
          <a:p>
            <a:endParaRPr lang="en-US" sz="2000"/>
          </a:p>
        </p:txBody>
      </p:sp>
      <p:pic>
        <p:nvPicPr>
          <p:cNvPr id="1026" name="Picture 2" descr="Understand Dockerfile. Dockerfile is the basic concept for… | by Rocky Chen  | The Startup | Medium">
            <a:extLst>
              <a:ext uri="{FF2B5EF4-FFF2-40B4-BE49-F238E27FC236}">
                <a16:creationId xmlns:a16="http://schemas.microsoft.com/office/drawing/2014/main" id="{A9ACAD2D-799B-B36D-2605-A8E409A4E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3485143"/>
            <a:ext cx="5150277" cy="171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6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737</Words>
  <Application>Microsoft Office PowerPoint</Application>
  <PresentationFormat>Widescreen</PresentationFormat>
  <Paragraphs>69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 CI/CD DevOps Pipeline Project</vt:lpstr>
      <vt:lpstr>overveiw</vt:lpstr>
      <vt:lpstr>Initial Setup &amp; Planning</vt:lpstr>
      <vt:lpstr>Docker &amp; Deployment</vt:lpstr>
      <vt:lpstr>Jenkins &amp; CI Integration</vt:lpstr>
      <vt:lpstr>CI/CD Refinement &amp; Final Testing </vt:lpstr>
      <vt:lpstr>project spring petclinc </vt:lpstr>
      <vt:lpstr>project spring petclinc </vt:lpstr>
      <vt:lpstr>Docker</vt:lpstr>
      <vt:lpstr>PowerPoint Presentation</vt:lpstr>
      <vt:lpstr>Configuration Management with Ansible</vt:lpstr>
      <vt:lpstr>PowerPoint Presentation</vt:lpstr>
      <vt:lpstr>PowerPoint Presentation</vt:lpstr>
      <vt:lpstr>Jenkins CI/CD Pipeline </vt:lpstr>
      <vt:lpstr>PowerPoint Presentation</vt:lpstr>
      <vt:lpstr>PowerPoint Presentation</vt:lpstr>
      <vt:lpstr>Kubernetes</vt:lpstr>
      <vt:lpstr>Applications that used for kubernetes</vt:lpstr>
      <vt:lpstr>PowerPoint Presentation</vt:lpstr>
      <vt:lpstr>Infrastructure with terraform</vt:lpstr>
      <vt:lpstr>Variables and 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Martina Mosaad</dc:creator>
  <cp:lastModifiedBy>martina mosaad</cp:lastModifiedBy>
  <cp:revision>38</cp:revision>
  <dcterms:created xsi:type="dcterms:W3CDTF">2024-10-24T15:29:15Z</dcterms:created>
  <dcterms:modified xsi:type="dcterms:W3CDTF">2024-10-24T17:18:22Z</dcterms:modified>
</cp:coreProperties>
</file>