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7" r:id="rId3"/>
    <p:sldId id="258" r:id="rId4"/>
    <p:sldId id="259" r:id="rId5"/>
    <p:sldId id="261" r:id="rId6"/>
    <p:sldId id="260"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53" autoAdjust="0"/>
    <p:restoredTop sz="94660"/>
  </p:normalViewPr>
  <p:slideViewPr>
    <p:cSldViewPr snapToGrid="0">
      <p:cViewPr varScale="1">
        <p:scale>
          <a:sx n="64" d="100"/>
          <a:sy n="64" d="100"/>
        </p:scale>
        <p:origin x="78" y="3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BDE9C2F-E648-4D39-ADC3-3552632B9F6B}" type="datetimeFigureOut">
              <a:rPr lang="en-US" smtClean="0"/>
              <a:t>1/14/2022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E54D94-B2FC-4777-9B77-56FC76DB4684}" type="slidenum">
              <a:rPr lang="en-US" smtClean="0"/>
              <a:t>‹#›</a:t>
            </a:fld>
            <a:endParaRPr lang="en-US"/>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025904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Date Placeholder 2"/>
          <p:cNvSpPr>
            <a:spLocks noGrp="1"/>
          </p:cNvSpPr>
          <p:nvPr>
            <p:ph type="dt" sz="half" idx="10"/>
          </p:nvPr>
        </p:nvSpPr>
        <p:spPr/>
        <p:txBody>
          <a:bodyPr/>
          <a:lstStyle/>
          <a:p>
            <a:fld id="{CBDE9C2F-E648-4D39-ADC3-3552632B9F6B}" type="datetimeFigureOut">
              <a:rPr lang="en-US" smtClean="0"/>
              <a:t>1/14/2022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BE54D94-B2FC-4777-9B77-56FC76DB4684}" type="slidenum">
              <a:rPr lang="en-US" smtClean="0"/>
              <a:t>‹#›</a:t>
            </a:fld>
            <a:endParaRPr lang="en-US"/>
          </a:p>
        </p:txBody>
      </p:sp>
    </p:spTree>
    <p:extLst>
      <p:ext uri="{BB962C8B-B14F-4D97-AF65-F5344CB8AC3E}">
        <p14:creationId xmlns:p14="http://schemas.microsoft.com/office/powerpoint/2010/main" val="39725268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BDE9C2F-E648-4D39-ADC3-3552632B9F6B}" type="datetimeFigureOut">
              <a:rPr lang="en-US" smtClean="0"/>
              <a:t>1/14/2022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E54D94-B2FC-4777-9B77-56FC76DB4684}" type="slidenum">
              <a:rPr lang="en-US" smtClean="0"/>
              <a:t>‹#›</a:t>
            </a:fld>
            <a:endParaRPr lang="en-US"/>
          </a:p>
        </p:txBody>
      </p:sp>
    </p:spTree>
    <p:extLst>
      <p:ext uri="{BB962C8B-B14F-4D97-AF65-F5344CB8AC3E}">
        <p14:creationId xmlns:p14="http://schemas.microsoft.com/office/powerpoint/2010/main" val="16656151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BDE9C2F-E648-4D39-ADC3-3552632B9F6B}" type="datetimeFigureOut">
              <a:rPr lang="en-US" smtClean="0"/>
              <a:t>1/14/2022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E54D94-B2FC-4777-9B77-56FC76DB4684}" type="slidenum">
              <a:rPr lang="en-US" smtClean="0"/>
              <a:t>‹#›</a:t>
            </a:fld>
            <a:endParaRPr lang="en-US"/>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5609199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BDE9C2F-E648-4D39-ADC3-3552632B9F6B}" type="datetimeFigureOut">
              <a:rPr lang="en-US" smtClean="0"/>
              <a:t>1/14/2022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E54D94-B2FC-4777-9B77-56FC76DB4684}" type="slidenum">
              <a:rPr lang="en-US" smtClean="0"/>
              <a:t>‹#›</a:t>
            </a:fld>
            <a:endParaRPr lang="en-US"/>
          </a:p>
        </p:txBody>
      </p:sp>
    </p:spTree>
    <p:extLst>
      <p:ext uri="{BB962C8B-B14F-4D97-AF65-F5344CB8AC3E}">
        <p14:creationId xmlns:p14="http://schemas.microsoft.com/office/powerpoint/2010/main" val="7186929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BDE9C2F-E648-4D39-ADC3-3552632B9F6B}" type="datetimeFigureOut">
              <a:rPr lang="en-US" smtClean="0"/>
              <a:t>1/14/2022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E54D94-B2FC-4777-9B77-56FC76DB4684}" type="slidenum">
              <a:rPr lang="en-US" smtClean="0"/>
              <a:t>‹#›</a:t>
            </a:fld>
            <a:endParaRPr lang="en-US"/>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1966897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BDE9C2F-E648-4D39-ADC3-3552632B9F6B}" type="datetimeFigureOut">
              <a:rPr lang="en-US" smtClean="0"/>
              <a:t>1/14/2022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E54D94-B2FC-4777-9B77-56FC76DB4684}" type="slidenum">
              <a:rPr lang="en-US" smtClean="0"/>
              <a:t>‹#›</a:t>
            </a:fld>
            <a:endParaRPr lang="en-US"/>
          </a:p>
        </p:txBody>
      </p:sp>
    </p:spTree>
    <p:extLst>
      <p:ext uri="{BB962C8B-B14F-4D97-AF65-F5344CB8AC3E}">
        <p14:creationId xmlns:p14="http://schemas.microsoft.com/office/powerpoint/2010/main" val="5641552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BDE9C2F-E648-4D39-ADC3-3552632B9F6B}" type="datetimeFigureOut">
              <a:rPr lang="en-US" smtClean="0"/>
              <a:t>1/15/2022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E54D94-B2FC-4777-9B77-56FC76DB4684}" type="slidenum">
              <a:rPr lang="en-US" smtClean="0"/>
              <a:t>‹#›</a:t>
            </a:fld>
            <a:endParaRPr lang="en-US"/>
          </a:p>
        </p:txBody>
      </p:sp>
    </p:spTree>
    <p:extLst>
      <p:ext uri="{BB962C8B-B14F-4D97-AF65-F5344CB8AC3E}">
        <p14:creationId xmlns:p14="http://schemas.microsoft.com/office/powerpoint/2010/main" val="30961592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BDE9C2F-E648-4D39-ADC3-3552632B9F6B}" type="datetimeFigureOut">
              <a:rPr lang="en-US" smtClean="0"/>
              <a:t>1/15/2022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E54D94-B2FC-4777-9B77-56FC76DB4684}" type="slidenum">
              <a:rPr lang="en-US" smtClean="0"/>
              <a:t>‹#›</a:t>
            </a:fld>
            <a:endParaRPr lang="en-US"/>
          </a:p>
        </p:txBody>
      </p:sp>
    </p:spTree>
    <p:extLst>
      <p:ext uri="{BB962C8B-B14F-4D97-AF65-F5344CB8AC3E}">
        <p14:creationId xmlns:p14="http://schemas.microsoft.com/office/powerpoint/2010/main" val="254736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BDE9C2F-E648-4D39-ADC3-3552632B9F6B}" type="datetimeFigureOut">
              <a:rPr lang="en-US" smtClean="0"/>
              <a:t>1/14/2022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E54D94-B2FC-4777-9B77-56FC76DB4684}" type="slidenum">
              <a:rPr lang="en-US" smtClean="0"/>
              <a:t>‹#›</a:t>
            </a:fld>
            <a:endParaRPr lang="en-US"/>
          </a:p>
        </p:txBody>
      </p:sp>
    </p:spTree>
    <p:extLst>
      <p:ext uri="{BB962C8B-B14F-4D97-AF65-F5344CB8AC3E}">
        <p14:creationId xmlns:p14="http://schemas.microsoft.com/office/powerpoint/2010/main" val="7723472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BDE9C2F-E648-4D39-ADC3-3552632B9F6B}" type="datetimeFigureOut">
              <a:rPr lang="en-US" smtClean="0"/>
              <a:t>1/15/2022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E54D94-B2FC-4777-9B77-56FC76DB4684}" type="slidenum">
              <a:rPr lang="en-US" smtClean="0"/>
              <a:t>‹#›</a:t>
            </a:fld>
            <a:endParaRPr lang="en-US"/>
          </a:p>
        </p:txBody>
      </p:sp>
    </p:spTree>
    <p:extLst>
      <p:ext uri="{BB962C8B-B14F-4D97-AF65-F5344CB8AC3E}">
        <p14:creationId xmlns:p14="http://schemas.microsoft.com/office/powerpoint/2010/main" val="41046810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BDE9C2F-E648-4D39-ADC3-3552632B9F6B}" type="datetimeFigureOut">
              <a:rPr lang="en-US" smtClean="0"/>
              <a:t>1/15/2022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BE54D94-B2FC-4777-9B77-56FC76DB4684}" type="slidenum">
              <a:rPr lang="en-US" smtClean="0"/>
              <a:t>‹#›</a:t>
            </a:fld>
            <a:endParaRPr lang="en-US"/>
          </a:p>
        </p:txBody>
      </p:sp>
    </p:spTree>
    <p:extLst>
      <p:ext uri="{BB962C8B-B14F-4D97-AF65-F5344CB8AC3E}">
        <p14:creationId xmlns:p14="http://schemas.microsoft.com/office/powerpoint/2010/main" val="6861111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BDE9C2F-E648-4D39-ADC3-3552632B9F6B}" type="datetimeFigureOut">
              <a:rPr lang="en-US" smtClean="0"/>
              <a:t>1/15/2022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BE54D94-B2FC-4777-9B77-56FC76DB4684}" type="slidenum">
              <a:rPr lang="en-US" smtClean="0"/>
              <a:t>‹#›</a:t>
            </a:fld>
            <a:endParaRPr lang="en-US"/>
          </a:p>
        </p:txBody>
      </p:sp>
    </p:spTree>
    <p:extLst>
      <p:ext uri="{BB962C8B-B14F-4D97-AF65-F5344CB8AC3E}">
        <p14:creationId xmlns:p14="http://schemas.microsoft.com/office/powerpoint/2010/main" val="38434775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BDE9C2F-E648-4D39-ADC3-3552632B9F6B}" type="datetimeFigureOut">
              <a:rPr lang="en-US" smtClean="0"/>
              <a:t>1/15/2022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BE54D94-B2FC-4777-9B77-56FC76DB4684}" type="slidenum">
              <a:rPr lang="en-US" smtClean="0"/>
              <a:t>‹#›</a:t>
            </a:fld>
            <a:endParaRPr lang="en-US"/>
          </a:p>
        </p:txBody>
      </p:sp>
    </p:spTree>
    <p:extLst>
      <p:ext uri="{BB962C8B-B14F-4D97-AF65-F5344CB8AC3E}">
        <p14:creationId xmlns:p14="http://schemas.microsoft.com/office/powerpoint/2010/main" val="42652622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BDE9C2F-E648-4D39-ADC3-3552632B9F6B}" type="datetimeFigureOut">
              <a:rPr lang="en-US" smtClean="0"/>
              <a:t>1/15/2022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BE54D94-B2FC-4777-9B77-56FC76DB4684}" type="slidenum">
              <a:rPr lang="en-US" smtClean="0"/>
              <a:t>‹#›</a:t>
            </a:fld>
            <a:endParaRPr lang="en-US"/>
          </a:p>
        </p:txBody>
      </p:sp>
    </p:spTree>
    <p:extLst>
      <p:ext uri="{BB962C8B-B14F-4D97-AF65-F5344CB8AC3E}">
        <p14:creationId xmlns:p14="http://schemas.microsoft.com/office/powerpoint/2010/main" val="17465873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BDE9C2F-E648-4D39-ADC3-3552632B9F6B}" type="datetimeFigureOut">
              <a:rPr lang="en-US" smtClean="0"/>
              <a:t>1/15/2022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BE54D94-B2FC-4777-9B77-56FC76DB4684}" type="slidenum">
              <a:rPr lang="en-US" smtClean="0"/>
              <a:t>‹#›</a:t>
            </a:fld>
            <a:endParaRPr lang="en-US"/>
          </a:p>
        </p:txBody>
      </p:sp>
    </p:spTree>
    <p:extLst>
      <p:ext uri="{BB962C8B-B14F-4D97-AF65-F5344CB8AC3E}">
        <p14:creationId xmlns:p14="http://schemas.microsoft.com/office/powerpoint/2010/main" val="34088566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BDE9C2F-E648-4D39-ADC3-3552632B9F6B}" type="datetimeFigureOut">
              <a:rPr lang="en-US" smtClean="0"/>
              <a:t>1/15/2022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BE54D94-B2FC-4777-9B77-56FC76DB4684}" type="slidenum">
              <a:rPr lang="en-US" smtClean="0"/>
              <a:t>‹#›</a:t>
            </a:fld>
            <a:endParaRPr lang="en-US"/>
          </a:p>
        </p:txBody>
      </p:sp>
    </p:spTree>
    <p:extLst>
      <p:ext uri="{BB962C8B-B14F-4D97-AF65-F5344CB8AC3E}">
        <p14:creationId xmlns:p14="http://schemas.microsoft.com/office/powerpoint/2010/main" val="29112600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CBDE9C2F-E648-4D39-ADC3-3552632B9F6B}" type="datetimeFigureOut">
              <a:rPr lang="en-US" smtClean="0"/>
              <a:t>1/14/2022</a:t>
            </a:fld>
            <a:endParaRPr lang="en-US"/>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FBE54D94-B2FC-4777-9B77-56FC76DB4684}" type="slidenum">
              <a:rPr lang="en-US" smtClean="0"/>
              <a:t>‹#›</a:t>
            </a:fld>
            <a:endParaRPr lang="en-US"/>
          </a:p>
        </p:txBody>
      </p:sp>
    </p:spTree>
    <p:extLst>
      <p:ext uri="{BB962C8B-B14F-4D97-AF65-F5344CB8AC3E}">
        <p14:creationId xmlns:p14="http://schemas.microsoft.com/office/powerpoint/2010/main" val="3088896014"/>
      </p:ext>
    </p:extLst>
  </p:cSld>
  <p:clrMap bg1="dk1" tx1="lt1" bg2="dk2" tx2="lt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 id="2147483694"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catalog.data.gov/dataset/nchs-injury-mortality-united-states"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Death injury data Project</a:t>
            </a:r>
            <a:br>
              <a:rPr lang="en-US" dirty="0"/>
            </a:br>
            <a:r>
              <a:rPr lang="en-US" dirty="0"/>
              <a:t/>
            </a:r>
            <a:br>
              <a:rPr lang="en-US" dirty="0"/>
            </a:br>
            <a:endParaRPr lang="en-US" dirty="0"/>
          </a:p>
        </p:txBody>
      </p:sp>
      <p:sp>
        <p:nvSpPr>
          <p:cNvPr id="3" name="Subtitle 2"/>
          <p:cNvSpPr>
            <a:spLocks noGrp="1"/>
          </p:cNvSpPr>
          <p:nvPr>
            <p:ph type="subTitle" idx="1"/>
          </p:nvPr>
        </p:nvSpPr>
        <p:spPr/>
        <p:txBody>
          <a:bodyPr/>
          <a:lstStyle/>
          <a:p>
            <a:r>
              <a:rPr lang="en-US" sz="3600" dirty="0" smtClean="0">
                <a:solidFill>
                  <a:schemeClr val="tx2">
                    <a:lumMod val="20000"/>
                    <a:lumOff val="80000"/>
                  </a:schemeClr>
                </a:solidFill>
              </a:rPr>
              <a:t>by\ Tamer </a:t>
            </a:r>
            <a:r>
              <a:rPr lang="en-US" sz="3600" dirty="0" err="1" smtClean="0">
                <a:solidFill>
                  <a:schemeClr val="tx2">
                    <a:lumMod val="20000"/>
                    <a:lumOff val="80000"/>
                  </a:schemeClr>
                </a:solidFill>
              </a:rPr>
              <a:t>Mostafa</a:t>
            </a:r>
            <a:r>
              <a:rPr lang="en-US" sz="3600" dirty="0" smtClean="0">
                <a:solidFill>
                  <a:schemeClr val="tx2">
                    <a:lumMod val="20000"/>
                    <a:lumOff val="80000"/>
                  </a:schemeClr>
                </a:solidFill>
              </a:rPr>
              <a:t> </a:t>
            </a:r>
            <a:r>
              <a:rPr lang="en-US" sz="3600" dirty="0" err="1" smtClean="0">
                <a:solidFill>
                  <a:schemeClr val="tx2">
                    <a:lumMod val="20000"/>
                    <a:lumOff val="80000"/>
                  </a:schemeClr>
                </a:solidFill>
              </a:rPr>
              <a:t>Abo_zeid</a:t>
            </a:r>
            <a:endParaRPr lang="ar-EG" sz="3600" dirty="0" smtClean="0">
              <a:solidFill>
                <a:schemeClr val="tx2">
                  <a:lumMod val="20000"/>
                  <a:lumOff val="80000"/>
                </a:schemeClr>
              </a:solidFill>
            </a:endParaRPr>
          </a:p>
          <a:p>
            <a:endParaRPr lang="en-US" dirty="0"/>
          </a:p>
        </p:txBody>
      </p:sp>
    </p:spTree>
    <p:extLst>
      <p:ext uri="{BB962C8B-B14F-4D97-AF65-F5344CB8AC3E}">
        <p14:creationId xmlns:p14="http://schemas.microsoft.com/office/powerpoint/2010/main" val="40964471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9202" y="183646"/>
            <a:ext cx="8534400" cy="1507067"/>
          </a:xfrm>
        </p:spPr>
        <p:txBody>
          <a:bodyPr/>
          <a:lstStyle/>
          <a:p>
            <a:r>
              <a:rPr lang="en-US" dirty="0" smtClean="0"/>
              <a:t>The population of each age group</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4773" y="1795644"/>
            <a:ext cx="11242623" cy="4785037"/>
          </a:xfrm>
        </p:spPr>
      </p:pic>
    </p:spTree>
    <p:extLst>
      <p:ext uri="{BB962C8B-B14F-4D97-AF65-F5344CB8AC3E}">
        <p14:creationId xmlns:p14="http://schemas.microsoft.com/office/powerpoint/2010/main" val="35482531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9340" y="170165"/>
            <a:ext cx="8534400" cy="1507067"/>
          </a:xfrm>
        </p:spPr>
        <p:txBody>
          <a:bodyPr/>
          <a:lstStyle/>
          <a:p>
            <a:r>
              <a:rPr lang="en-US" dirty="0" smtClean="0"/>
              <a:t>The death ratio percentage for each death intent</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89340" y="1840616"/>
            <a:ext cx="10508105" cy="4680106"/>
          </a:xfrm>
        </p:spPr>
      </p:pic>
    </p:spTree>
    <p:extLst>
      <p:ext uri="{BB962C8B-B14F-4D97-AF65-F5344CB8AC3E}">
        <p14:creationId xmlns:p14="http://schemas.microsoft.com/office/powerpoint/2010/main" val="16430678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9359" y="84249"/>
            <a:ext cx="8534400" cy="1507067"/>
          </a:xfrm>
        </p:spPr>
        <p:txBody>
          <a:bodyPr/>
          <a:lstStyle/>
          <a:p>
            <a:r>
              <a:rPr lang="en-US" dirty="0" smtClean="0"/>
              <a:t>Death mechanisms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9359" y="1735683"/>
            <a:ext cx="10769184" cy="4770047"/>
          </a:xfrm>
        </p:spPr>
      </p:pic>
    </p:spTree>
    <p:extLst>
      <p:ext uri="{BB962C8B-B14F-4D97-AF65-F5344CB8AC3E}">
        <p14:creationId xmlns:p14="http://schemas.microsoft.com/office/powerpoint/2010/main" val="13603766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9458" y="200145"/>
            <a:ext cx="8534400" cy="1507067"/>
          </a:xfrm>
        </p:spPr>
        <p:txBody>
          <a:bodyPr/>
          <a:lstStyle/>
          <a:p>
            <a:r>
              <a:rPr lang="en-US" dirty="0" smtClean="0"/>
              <a:t>Age specific rate for each race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93230" y="2027358"/>
            <a:ext cx="9759845" cy="4710086"/>
          </a:xfrm>
        </p:spPr>
      </p:pic>
    </p:spTree>
    <p:extLst>
      <p:ext uri="{BB962C8B-B14F-4D97-AF65-F5344CB8AC3E}">
        <p14:creationId xmlns:p14="http://schemas.microsoft.com/office/powerpoint/2010/main" val="5292446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9556" y="183646"/>
            <a:ext cx="8534400" cy="1507067"/>
          </a:xfrm>
        </p:spPr>
        <p:txBody>
          <a:bodyPr/>
          <a:lstStyle/>
          <a:p>
            <a:r>
              <a:rPr lang="en-US" dirty="0" smtClean="0"/>
              <a:t>Age specific rate for each race with injury intent</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4754" y="1885585"/>
            <a:ext cx="10433154" cy="4725077"/>
          </a:xfrm>
        </p:spPr>
      </p:pic>
    </p:spTree>
    <p:extLst>
      <p:ext uri="{BB962C8B-B14F-4D97-AF65-F5344CB8AC3E}">
        <p14:creationId xmlns:p14="http://schemas.microsoft.com/office/powerpoint/2010/main" val="40583261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9497" y="0"/>
            <a:ext cx="8534400" cy="1507067"/>
          </a:xfrm>
        </p:spPr>
        <p:txBody>
          <a:bodyPr/>
          <a:lstStyle/>
          <a:p>
            <a:r>
              <a:rPr lang="en-US" dirty="0" smtClean="0"/>
              <a:t>Death mechanism with race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9497" y="1660733"/>
            <a:ext cx="10508105" cy="4830008"/>
          </a:xfrm>
        </p:spPr>
      </p:pic>
    </p:spTree>
    <p:extLst>
      <p:ext uri="{BB962C8B-B14F-4D97-AF65-F5344CB8AC3E}">
        <p14:creationId xmlns:p14="http://schemas.microsoft.com/office/powerpoint/2010/main" val="35109084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9497" y="0"/>
            <a:ext cx="8534400" cy="1507067"/>
          </a:xfrm>
        </p:spPr>
        <p:txBody>
          <a:bodyPr/>
          <a:lstStyle/>
          <a:p>
            <a:r>
              <a:rPr lang="en-US" dirty="0" smtClean="0"/>
              <a:t>Death intent pie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69036" y="1765663"/>
            <a:ext cx="7195279" cy="4904959"/>
          </a:xfrm>
        </p:spPr>
      </p:pic>
    </p:spTree>
    <p:extLst>
      <p:ext uri="{BB962C8B-B14F-4D97-AF65-F5344CB8AC3E}">
        <p14:creationId xmlns:p14="http://schemas.microsoft.com/office/powerpoint/2010/main" val="17172062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4468" y="168656"/>
            <a:ext cx="8534400" cy="1507067"/>
          </a:xfrm>
        </p:spPr>
        <p:txBody>
          <a:bodyPr/>
          <a:lstStyle/>
          <a:p>
            <a:r>
              <a:rPr lang="en-US" dirty="0" smtClean="0"/>
              <a:t>Suicide mechanisms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4662" y="1855605"/>
            <a:ext cx="10762938" cy="4665116"/>
          </a:xfrm>
        </p:spPr>
      </p:pic>
    </p:spTree>
    <p:extLst>
      <p:ext uri="{BB962C8B-B14F-4D97-AF65-F5344CB8AC3E}">
        <p14:creationId xmlns:p14="http://schemas.microsoft.com/office/powerpoint/2010/main" val="341966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4527" y="93706"/>
            <a:ext cx="8534400" cy="1507067"/>
          </a:xfrm>
        </p:spPr>
        <p:txBody>
          <a:bodyPr/>
          <a:lstStyle/>
          <a:p>
            <a:r>
              <a:rPr lang="en-US" dirty="0" smtClean="0"/>
              <a:t>Suicide mechanism for each race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4527" y="1765665"/>
            <a:ext cx="11242623" cy="4710086"/>
          </a:xfrm>
        </p:spPr>
      </p:pic>
    </p:spTree>
    <p:extLst>
      <p:ext uri="{BB962C8B-B14F-4D97-AF65-F5344CB8AC3E}">
        <p14:creationId xmlns:p14="http://schemas.microsoft.com/office/powerpoint/2010/main" val="10492017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Suicide mechanism for age groups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4852" y="1825624"/>
            <a:ext cx="10508105" cy="5032375"/>
          </a:xfrm>
        </p:spPr>
      </p:pic>
    </p:spTree>
    <p:extLst>
      <p:ext uri="{BB962C8B-B14F-4D97-AF65-F5344CB8AC3E}">
        <p14:creationId xmlns:p14="http://schemas.microsoft.com/office/powerpoint/2010/main" val="34015196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684212" y="685800"/>
            <a:ext cx="8534400" cy="4141033"/>
          </a:xfrm>
        </p:spPr>
        <p:txBody>
          <a:bodyPr>
            <a:noAutofit/>
          </a:bodyPr>
          <a:lstStyle/>
          <a:p>
            <a:r>
              <a:rPr lang="en-US" sz="2800" dirty="0">
                <a:solidFill>
                  <a:schemeClr val="accent6">
                    <a:lumMod val="50000"/>
                  </a:schemeClr>
                </a:solidFill>
              </a:rPr>
              <a:t>This dataset is obtained from </a:t>
            </a:r>
            <a:r>
              <a:rPr lang="en-US" sz="2800" dirty="0" err="1">
                <a:solidFill>
                  <a:schemeClr val="accent6">
                    <a:lumMod val="50000"/>
                  </a:schemeClr>
                </a:solidFill>
              </a:rPr>
              <a:t>Kaggle</a:t>
            </a:r>
            <a:r>
              <a:rPr lang="en-US" sz="2800" dirty="0">
                <a:solidFill>
                  <a:schemeClr val="accent6">
                    <a:lumMod val="50000"/>
                  </a:schemeClr>
                </a:solidFill>
              </a:rPr>
              <a:t> website. It describes injury mortality in the United States beginning from 1999 to 2016. Data are based on informations from all resident death certificates filed in the 50 states and the District of Columbia. Circumstances of an injury death: intent of injury and mechanism of injury are included. Source: </a:t>
            </a:r>
            <a:r>
              <a:rPr lang="en-US" sz="2800" dirty="0">
                <a:solidFill>
                  <a:schemeClr val="accent6">
                    <a:lumMod val="50000"/>
                  </a:schemeClr>
                </a:solidFill>
                <a:hlinkClick r:id="rId2"/>
              </a:rPr>
              <a:t>https://catalog.data.gov/dataset/nchs-injury-mortality-united-states</a:t>
            </a:r>
            <a:endParaRPr lang="en-US" sz="2800" dirty="0">
              <a:solidFill>
                <a:schemeClr val="accent6">
                  <a:lumMod val="50000"/>
                </a:schemeClr>
              </a:solidFill>
            </a:endParaRPr>
          </a:p>
        </p:txBody>
      </p:sp>
    </p:spTree>
    <p:extLst>
      <p:ext uri="{BB962C8B-B14F-4D97-AF65-F5344CB8AC3E}">
        <p14:creationId xmlns:p14="http://schemas.microsoft.com/office/powerpoint/2010/main" val="17129090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4488" y="155175"/>
            <a:ext cx="8534400" cy="1507067"/>
          </a:xfrm>
        </p:spPr>
        <p:txBody>
          <a:bodyPr/>
          <a:lstStyle/>
          <a:p>
            <a:r>
              <a:rPr lang="en-US" dirty="0" smtClean="0"/>
              <a:t>Suicide age groups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4488" y="1870595"/>
            <a:ext cx="11542427" cy="4710086"/>
          </a:xfrm>
        </p:spPr>
      </p:pic>
    </p:spTree>
    <p:extLst>
      <p:ext uri="{BB962C8B-B14F-4D97-AF65-F5344CB8AC3E}">
        <p14:creationId xmlns:p14="http://schemas.microsoft.com/office/powerpoint/2010/main" val="25602425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32216" y="479685"/>
            <a:ext cx="10515600" cy="5861154"/>
          </a:xfrm>
        </p:spPr>
        <p:txBody>
          <a:bodyPr>
            <a:normAutofit/>
          </a:bodyPr>
          <a:lstStyle/>
          <a:p>
            <a:pPr marL="0" indent="0">
              <a:buNone/>
            </a:pPr>
            <a:r>
              <a:rPr lang="en-US" b="1" dirty="0" smtClean="0">
                <a:solidFill>
                  <a:schemeClr val="accent2">
                    <a:lumMod val="50000"/>
                  </a:schemeClr>
                </a:solidFill>
              </a:rPr>
              <a:t>1- </a:t>
            </a:r>
            <a:r>
              <a:rPr lang="en-US" b="1" dirty="0">
                <a:solidFill>
                  <a:schemeClr val="accent2">
                    <a:lumMod val="50000"/>
                  </a:schemeClr>
                </a:solidFill>
              </a:rPr>
              <a:t>Males are more death expected than Females.</a:t>
            </a:r>
          </a:p>
          <a:p>
            <a:pPr marL="0" indent="0">
              <a:buNone/>
            </a:pPr>
            <a:r>
              <a:rPr lang="en-US" b="1" dirty="0">
                <a:solidFill>
                  <a:schemeClr val="accent2">
                    <a:lumMod val="50000"/>
                  </a:schemeClr>
                </a:solidFill>
              </a:rPr>
              <a:t>2- The most </a:t>
            </a:r>
            <a:r>
              <a:rPr lang="en-US" b="1" dirty="0" smtClean="0">
                <a:solidFill>
                  <a:schemeClr val="accent2">
                    <a:lumMod val="50000"/>
                  </a:schemeClr>
                </a:solidFill>
              </a:rPr>
              <a:t>resident </a:t>
            </a:r>
            <a:r>
              <a:rPr lang="en-US" b="1" dirty="0">
                <a:solidFill>
                  <a:schemeClr val="accent2">
                    <a:lumMod val="50000"/>
                  </a:schemeClr>
                </a:solidFill>
              </a:rPr>
              <a:t>Age Specific Rate are with the age of more than 75 years then, the age range 25 to 44 then the range 15 to 24.</a:t>
            </a:r>
          </a:p>
          <a:p>
            <a:pPr marL="0" indent="0">
              <a:buNone/>
            </a:pPr>
            <a:r>
              <a:rPr lang="en-US" b="1" dirty="0">
                <a:solidFill>
                  <a:schemeClr val="accent2">
                    <a:lumMod val="50000"/>
                  </a:schemeClr>
                </a:solidFill>
              </a:rPr>
              <a:t>3- The most numbers of homicide victims are from Non-</a:t>
            </a:r>
            <a:r>
              <a:rPr lang="en-US" b="1" dirty="0" err="1">
                <a:solidFill>
                  <a:schemeClr val="accent2">
                    <a:lumMod val="50000"/>
                  </a:schemeClr>
                </a:solidFill>
              </a:rPr>
              <a:t>hispanic</a:t>
            </a:r>
            <a:r>
              <a:rPr lang="en-US" b="1" dirty="0">
                <a:solidFill>
                  <a:schemeClr val="accent2">
                    <a:lumMod val="50000"/>
                  </a:schemeClr>
                </a:solidFill>
              </a:rPr>
              <a:t> Black race. While the Non-</a:t>
            </a:r>
            <a:r>
              <a:rPr lang="en-US" b="1" dirty="0" err="1">
                <a:solidFill>
                  <a:schemeClr val="accent2">
                    <a:lumMod val="50000"/>
                  </a:schemeClr>
                </a:solidFill>
              </a:rPr>
              <a:t>hispanic</a:t>
            </a:r>
            <a:r>
              <a:rPr lang="en-US" b="1" dirty="0">
                <a:solidFill>
                  <a:schemeClr val="accent2">
                    <a:lumMod val="50000"/>
                  </a:schemeClr>
                </a:solidFill>
              </a:rPr>
              <a:t> white races are having the largest number of suicide deaths.</a:t>
            </a:r>
          </a:p>
          <a:p>
            <a:pPr marL="0" indent="0">
              <a:buNone/>
            </a:pPr>
            <a:r>
              <a:rPr lang="en-US" b="1" dirty="0">
                <a:solidFill>
                  <a:schemeClr val="accent2">
                    <a:lumMod val="50000"/>
                  </a:schemeClr>
                </a:solidFill>
              </a:rPr>
              <a:t>4- The total death rate is directly correlated with years. There was a decreasing in curve pattern nearly between the years of 2007 and 2009 which perhaps because of the update of population censuses used in 2010. (Read the description in </a:t>
            </a:r>
            <a:r>
              <a:rPr lang="en-US" b="1" dirty="0" err="1">
                <a:solidFill>
                  <a:schemeClr val="accent2">
                    <a:lumMod val="50000"/>
                  </a:schemeClr>
                </a:solidFill>
              </a:rPr>
              <a:t>kaggel</a:t>
            </a:r>
            <a:r>
              <a:rPr lang="en-US" b="1" dirty="0">
                <a:solidFill>
                  <a:schemeClr val="accent2">
                    <a:lumMod val="50000"/>
                  </a:schemeClr>
                </a:solidFill>
              </a:rPr>
              <a:t> website).</a:t>
            </a:r>
          </a:p>
          <a:p>
            <a:pPr marL="0" indent="0">
              <a:buNone/>
            </a:pPr>
            <a:r>
              <a:rPr lang="en-US" b="1" dirty="0">
                <a:solidFill>
                  <a:schemeClr val="accent2">
                    <a:lumMod val="50000"/>
                  </a:schemeClr>
                </a:solidFill>
              </a:rPr>
              <a:t>5- Suicide victims are more than homicidal victims and the unintentional victims have the largest number of deaths.</a:t>
            </a:r>
          </a:p>
          <a:p>
            <a:pPr marL="0" indent="0">
              <a:buNone/>
            </a:pPr>
            <a:r>
              <a:rPr lang="en-US" b="1" dirty="0">
                <a:solidFill>
                  <a:schemeClr val="accent2">
                    <a:lumMod val="50000"/>
                  </a:schemeClr>
                </a:solidFill>
              </a:rPr>
              <a:t>6- Most deaths are </a:t>
            </a:r>
            <a:r>
              <a:rPr lang="en-US" b="1" dirty="0" smtClean="0">
                <a:solidFill>
                  <a:schemeClr val="accent2">
                    <a:lumMod val="50000"/>
                  </a:schemeClr>
                </a:solidFill>
              </a:rPr>
              <a:t>because </a:t>
            </a:r>
            <a:r>
              <a:rPr lang="en-US" b="1" dirty="0">
                <a:solidFill>
                  <a:schemeClr val="accent2">
                    <a:lumMod val="50000"/>
                  </a:schemeClr>
                </a:solidFill>
              </a:rPr>
              <a:t>of transport or traffic accidents.</a:t>
            </a:r>
          </a:p>
          <a:p>
            <a:pPr marL="0" indent="0">
              <a:buNone/>
            </a:pPr>
            <a:r>
              <a:rPr lang="en-US" b="1" dirty="0">
                <a:solidFill>
                  <a:schemeClr val="accent2">
                    <a:lumMod val="50000"/>
                  </a:schemeClr>
                </a:solidFill>
              </a:rPr>
              <a:t>7- The most ways used for suicide are Firearm, Suffocation and poisoning.</a:t>
            </a:r>
          </a:p>
          <a:p>
            <a:pPr marL="0" indent="0">
              <a:buNone/>
            </a:pPr>
            <a:r>
              <a:rPr lang="en-US" b="1" dirty="0">
                <a:solidFill>
                  <a:schemeClr val="accent2">
                    <a:lumMod val="50000"/>
                  </a:schemeClr>
                </a:solidFill>
              </a:rPr>
              <a:t>8- The most suicide victims are in the 45 to 64 years old group then the 25 to 44 years old group.</a:t>
            </a:r>
          </a:p>
          <a:p>
            <a:endParaRPr lang="en-US" dirty="0"/>
          </a:p>
        </p:txBody>
      </p:sp>
      <p:sp>
        <p:nvSpPr>
          <p:cNvPr id="4" name="Title 3"/>
          <p:cNvSpPr>
            <a:spLocks noGrp="1"/>
          </p:cNvSpPr>
          <p:nvPr>
            <p:ph type="title"/>
          </p:nvPr>
        </p:nvSpPr>
        <p:spPr/>
        <p:txBody>
          <a:bodyPr/>
          <a:lstStyle/>
          <a:p>
            <a:endParaRPr lang="en-US"/>
          </a:p>
        </p:txBody>
      </p:sp>
    </p:spTree>
    <p:extLst>
      <p:ext uri="{BB962C8B-B14F-4D97-AF65-F5344CB8AC3E}">
        <p14:creationId xmlns:p14="http://schemas.microsoft.com/office/powerpoint/2010/main" val="34412091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5999" y="1109273"/>
            <a:ext cx="5011711" cy="5069174"/>
          </a:xfrm>
        </p:spPr>
        <p:txBody>
          <a:bodyPr/>
          <a:lstStyle/>
          <a:p>
            <a:pPr marL="0" indent="0">
              <a:buNone/>
            </a:pPr>
            <a:endParaRPr lang="en-US" b="1" dirty="0" smtClean="0"/>
          </a:p>
          <a:p>
            <a:pPr marL="0" indent="0">
              <a:buNone/>
            </a:pPr>
            <a:endParaRPr lang="en-US" dirty="0"/>
          </a:p>
        </p:txBody>
      </p:sp>
      <p:sp>
        <p:nvSpPr>
          <p:cNvPr id="4" name="Content Placeholder 2"/>
          <p:cNvSpPr txBox="1">
            <a:spLocks/>
          </p:cNvSpPr>
          <p:nvPr/>
        </p:nvSpPr>
        <p:spPr>
          <a:xfrm>
            <a:off x="1259174" y="584618"/>
            <a:ext cx="9698636" cy="6528216"/>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14350" indent="-514350">
              <a:buFont typeface="+mj-lt"/>
              <a:buAutoNum type="arabicPeriod"/>
            </a:pPr>
            <a:r>
              <a:rPr lang="en-US" b="1" dirty="0" smtClean="0">
                <a:solidFill>
                  <a:schemeClr val="accent6">
                    <a:lumMod val="50000"/>
                  </a:schemeClr>
                </a:solidFill>
              </a:rPr>
              <a:t>Year (</a:t>
            </a:r>
            <a:r>
              <a:rPr lang="en-US" sz="1800" b="1" dirty="0" smtClean="0">
                <a:solidFill>
                  <a:schemeClr val="accent6">
                    <a:lumMod val="50000"/>
                  </a:schemeClr>
                </a:solidFill>
              </a:rPr>
              <a:t>1999 -2016</a:t>
            </a:r>
            <a:r>
              <a:rPr lang="en-US" b="1" dirty="0" smtClean="0">
                <a:solidFill>
                  <a:schemeClr val="accent6">
                    <a:lumMod val="50000"/>
                  </a:schemeClr>
                </a:solidFill>
              </a:rPr>
              <a:t>)</a:t>
            </a:r>
            <a:endParaRPr lang="en-US" b="1" dirty="0">
              <a:solidFill>
                <a:schemeClr val="accent6">
                  <a:lumMod val="50000"/>
                </a:schemeClr>
              </a:solidFill>
            </a:endParaRPr>
          </a:p>
          <a:p>
            <a:pPr marL="514350" indent="-514350">
              <a:buFont typeface="+mj-lt"/>
              <a:buAutoNum type="arabicPeriod"/>
            </a:pPr>
            <a:r>
              <a:rPr lang="en-US" b="1" dirty="0" smtClean="0">
                <a:solidFill>
                  <a:schemeClr val="accent6">
                    <a:lumMod val="50000"/>
                  </a:schemeClr>
                </a:solidFill>
              </a:rPr>
              <a:t>Sex (</a:t>
            </a:r>
            <a:r>
              <a:rPr lang="en-US" sz="1800" b="1" dirty="0">
                <a:solidFill>
                  <a:schemeClr val="accent6">
                    <a:lumMod val="50000"/>
                  </a:schemeClr>
                </a:solidFill>
              </a:rPr>
              <a:t>Male, Female and both </a:t>
            </a:r>
            <a:r>
              <a:rPr lang="en-US" sz="1800" b="1" dirty="0" err="1">
                <a:solidFill>
                  <a:schemeClr val="accent6">
                    <a:lumMod val="50000"/>
                  </a:schemeClr>
                </a:solidFill>
              </a:rPr>
              <a:t>sexs</a:t>
            </a:r>
            <a:r>
              <a:rPr lang="en-US" b="1" dirty="0" smtClean="0">
                <a:solidFill>
                  <a:schemeClr val="accent6">
                    <a:lumMod val="50000"/>
                  </a:schemeClr>
                </a:solidFill>
              </a:rPr>
              <a:t>)</a:t>
            </a:r>
            <a:endParaRPr lang="en-US" b="1" dirty="0">
              <a:solidFill>
                <a:schemeClr val="accent6">
                  <a:lumMod val="50000"/>
                </a:schemeClr>
              </a:solidFill>
            </a:endParaRPr>
          </a:p>
          <a:p>
            <a:pPr marL="514350" indent="-514350">
              <a:buFont typeface="+mj-lt"/>
              <a:buAutoNum type="arabicPeriod"/>
            </a:pPr>
            <a:r>
              <a:rPr lang="en-US" b="1" dirty="0" smtClean="0">
                <a:solidFill>
                  <a:schemeClr val="accent6">
                    <a:lumMod val="50000"/>
                  </a:schemeClr>
                </a:solidFill>
              </a:rPr>
              <a:t>Age group (years)(</a:t>
            </a:r>
            <a:r>
              <a:rPr lang="en-US" sz="1800" b="1" dirty="0">
                <a:solidFill>
                  <a:schemeClr val="accent6">
                    <a:lumMod val="50000"/>
                  </a:schemeClr>
                </a:solidFill>
              </a:rPr>
              <a:t>'All Ages', '&lt; 15', '15–24', '25–44', '45–64', '65–74', '75+‘</a:t>
            </a:r>
            <a:r>
              <a:rPr lang="en-US" dirty="0" smtClean="0">
                <a:solidFill>
                  <a:schemeClr val="accent6">
                    <a:lumMod val="50000"/>
                  </a:schemeClr>
                </a:solidFill>
              </a:rPr>
              <a:t>)</a:t>
            </a:r>
            <a:endParaRPr lang="en-US" b="1" dirty="0" smtClean="0">
              <a:solidFill>
                <a:schemeClr val="accent6">
                  <a:lumMod val="50000"/>
                </a:schemeClr>
              </a:solidFill>
            </a:endParaRPr>
          </a:p>
          <a:p>
            <a:pPr marL="514350" indent="-514350">
              <a:buFont typeface="+mj-lt"/>
              <a:buAutoNum type="arabicPeriod"/>
            </a:pPr>
            <a:r>
              <a:rPr lang="en-US" b="1" dirty="0" smtClean="0">
                <a:solidFill>
                  <a:schemeClr val="accent6">
                    <a:lumMod val="50000"/>
                  </a:schemeClr>
                </a:solidFill>
              </a:rPr>
              <a:t>Race( </a:t>
            </a:r>
            <a:r>
              <a:rPr lang="en-US" sz="1800" b="1" dirty="0">
                <a:solidFill>
                  <a:schemeClr val="accent6">
                    <a:lumMod val="50000"/>
                  </a:schemeClr>
                </a:solidFill>
              </a:rPr>
              <a:t>All races', 'Non-Hispanic white', 'Non-Hispanic black', 'Hispanic</a:t>
            </a:r>
            <a:r>
              <a:rPr lang="en-US" dirty="0" smtClean="0">
                <a:solidFill>
                  <a:schemeClr val="accent6">
                    <a:lumMod val="50000"/>
                  </a:schemeClr>
                </a:solidFill>
              </a:rPr>
              <a:t>)</a:t>
            </a:r>
            <a:endParaRPr lang="en-US" b="1" dirty="0" smtClean="0">
              <a:solidFill>
                <a:schemeClr val="accent6">
                  <a:lumMod val="50000"/>
                </a:schemeClr>
              </a:solidFill>
            </a:endParaRPr>
          </a:p>
          <a:p>
            <a:pPr marL="514350" indent="-514350">
              <a:buFont typeface="+mj-lt"/>
              <a:buAutoNum type="arabicPeriod"/>
            </a:pPr>
            <a:r>
              <a:rPr lang="en-US" b="1" dirty="0" smtClean="0">
                <a:solidFill>
                  <a:schemeClr val="accent6">
                    <a:lumMod val="50000"/>
                  </a:schemeClr>
                </a:solidFill>
              </a:rPr>
              <a:t>Injury mechanism( </a:t>
            </a:r>
            <a:r>
              <a:rPr lang="en-US" sz="1800" b="1" dirty="0" smtClean="0">
                <a:solidFill>
                  <a:schemeClr val="accent6">
                    <a:lumMod val="50000"/>
                  </a:schemeClr>
                </a:solidFill>
              </a:rPr>
              <a:t>All Mechanisms', 'Cut/pierce', 'Drowning', 'Fall', 'Fire/hot object or substance', 'Firearm', 'Poisoning', 'Motor vehicle traffic', …..ETC</a:t>
            </a:r>
            <a:r>
              <a:rPr lang="en-US" dirty="0" smtClean="0">
                <a:solidFill>
                  <a:schemeClr val="accent6">
                    <a:lumMod val="50000"/>
                  </a:schemeClr>
                </a:solidFill>
              </a:rPr>
              <a:t>)</a:t>
            </a:r>
            <a:endParaRPr lang="en-US" b="1" dirty="0" smtClean="0">
              <a:solidFill>
                <a:schemeClr val="accent6">
                  <a:lumMod val="50000"/>
                </a:schemeClr>
              </a:solidFill>
            </a:endParaRPr>
          </a:p>
          <a:p>
            <a:pPr marL="514350" indent="-514350">
              <a:buFont typeface="+mj-lt"/>
              <a:buAutoNum type="arabicPeriod"/>
            </a:pPr>
            <a:r>
              <a:rPr lang="en-US" b="1" dirty="0">
                <a:solidFill>
                  <a:schemeClr val="accent6">
                    <a:lumMod val="50000"/>
                  </a:schemeClr>
                </a:solidFill>
              </a:rPr>
              <a:t>Injury </a:t>
            </a:r>
            <a:r>
              <a:rPr lang="en-US" b="1" dirty="0" smtClean="0">
                <a:solidFill>
                  <a:schemeClr val="accent6">
                    <a:lumMod val="50000"/>
                  </a:schemeClr>
                </a:solidFill>
              </a:rPr>
              <a:t>intent( </a:t>
            </a:r>
            <a:r>
              <a:rPr lang="en-US" sz="1800" b="1" dirty="0">
                <a:solidFill>
                  <a:schemeClr val="accent6">
                    <a:lumMod val="50000"/>
                  </a:schemeClr>
                </a:solidFill>
              </a:rPr>
              <a:t>All Intentions', 'Legal intervention/war', 'Unintentional', 'Suicide', 'Homicide', </a:t>
            </a:r>
            <a:r>
              <a:rPr lang="en-US" sz="1800" b="1" dirty="0" smtClean="0">
                <a:solidFill>
                  <a:schemeClr val="accent6">
                    <a:lumMod val="50000"/>
                  </a:schemeClr>
                </a:solidFill>
              </a:rPr>
              <a:t>'Undetermined</a:t>
            </a:r>
            <a:r>
              <a:rPr lang="en-US" dirty="0" smtClean="0">
                <a:solidFill>
                  <a:schemeClr val="accent6">
                    <a:lumMod val="50000"/>
                  </a:schemeClr>
                </a:solidFill>
              </a:rPr>
              <a:t>)</a:t>
            </a:r>
            <a:endParaRPr lang="en-US" b="1" dirty="0" smtClean="0">
              <a:solidFill>
                <a:schemeClr val="accent6">
                  <a:lumMod val="50000"/>
                </a:schemeClr>
              </a:solidFill>
            </a:endParaRPr>
          </a:p>
          <a:p>
            <a:pPr marL="514350" indent="-514350">
              <a:buFont typeface="+mj-lt"/>
              <a:buAutoNum type="arabicPeriod"/>
            </a:pPr>
            <a:r>
              <a:rPr lang="en-US" b="1" dirty="0" smtClean="0">
                <a:solidFill>
                  <a:schemeClr val="accent6">
                    <a:lumMod val="50000"/>
                  </a:schemeClr>
                </a:solidFill>
              </a:rPr>
              <a:t>Deaths</a:t>
            </a:r>
          </a:p>
          <a:p>
            <a:pPr marL="514350" indent="-514350">
              <a:buFont typeface="+mj-lt"/>
              <a:buAutoNum type="arabicPeriod"/>
            </a:pPr>
            <a:r>
              <a:rPr lang="en-US" b="1" dirty="0" smtClean="0">
                <a:solidFill>
                  <a:schemeClr val="accent6">
                    <a:lumMod val="50000"/>
                  </a:schemeClr>
                </a:solidFill>
              </a:rPr>
              <a:t>Population ( </a:t>
            </a:r>
            <a:r>
              <a:rPr lang="en-US" sz="1800" b="1" dirty="0">
                <a:solidFill>
                  <a:schemeClr val="accent6">
                    <a:lumMod val="50000"/>
                  </a:schemeClr>
                </a:solidFill>
              </a:rPr>
              <a:t>the population of each case</a:t>
            </a:r>
            <a:r>
              <a:rPr lang="en-US" b="1" dirty="0" smtClean="0">
                <a:solidFill>
                  <a:schemeClr val="accent6">
                    <a:lumMod val="50000"/>
                  </a:schemeClr>
                </a:solidFill>
              </a:rPr>
              <a:t>)</a:t>
            </a:r>
          </a:p>
          <a:p>
            <a:pPr marL="514350" indent="-514350">
              <a:buFont typeface="+mj-lt"/>
              <a:buAutoNum type="arabicPeriod"/>
            </a:pPr>
            <a:r>
              <a:rPr lang="en-US" b="1" dirty="0">
                <a:solidFill>
                  <a:schemeClr val="accent6">
                    <a:lumMod val="50000"/>
                  </a:schemeClr>
                </a:solidFill>
              </a:rPr>
              <a:t>Age Specific </a:t>
            </a:r>
            <a:r>
              <a:rPr lang="en-US" b="1" dirty="0" smtClean="0">
                <a:solidFill>
                  <a:schemeClr val="accent6">
                    <a:lumMod val="50000"/>
                  </a:schemeClr>
                </a:solidFill>
              </a:rPr>
              <a:t>Rate ( </a:t>
            </a:r>
            <a:r>
              <a:rPr lang="en-US" sz="1800" b="1" dirty="0">
                <a:solidFill>
                  <a:schemeClr val="accent6">
                    <a:lumMod val="50000"/>
                  </a:schemeClr>
                </a:solidFill>
              </a:rPr>
              <a:t>Deaths/Population for each 100,000 of population</a:t>
            </a:r>
            <a:r>
              <a:rPr lang="en-US" b="1" dirty="0" smtClean="0">
                <a:solidFill>
                  <a:schemeClr val="accent6">
                    <a:lumMod val="50000"/>
                  </a:schemeClr>
                </a:solidFill>
              </a:rPr>
              <a:t>)</a:t>
            </a:r>
          </a:p>
          <a:p>
            <a:pPr marL="0" indent="0">
              <a:buNone/>
            </a:pPr>
            <a:r>
              <a:rPr lang="en-US" b="1" dirty="0" smtClean="0">
                <a:solidFill>
                  <a:schemeClr val="accent6">
                    <a:lumMod val="50000"/>
                  </a:schemeClr>
                </a:solidFill>
              </a:rPr>
              <a:t>And other statistics</a:t>
            </a:r>
          </a:p>
          <a:p>
            <a:pPr marL="514350" indent="-514350">
              <a:buFont typeface="+mj-lt"/>
              <a:buAutoNum type="arabicPeriod"/>
            </a:pPr>
            <a:endParaRPr lang="en-US" dirty="0"/>
          </a:p>
        </p:txBody>
      </p:sp>
      <p:sp>
        <p:nvSpPr>
          <p:cNvPr id="5" name="Title 4"/>
          <p:cNvSpPr>
            <a:spLocks noGrp="1"/>
          </p:cNvSpPr>
          <p:nvPr>
            <p:ph type="title"/>
          </p:nvPr>
        </p:nvSpPr>
        <p:spPr/>
        <p:txBody>
          <a:bodyPr/>
          <a:lstStyle/>
          <a:p>
            <a:endParaRPr lang="en-US" dirty="0">
              <a:solidFill>
                <a:schemeClr val="accent6">
                  <a:lumMod val="50000"/>
                </a:schemeClr>
              </a:solidFill>
            </a:endParaRPr>
          </a:p>
        </p:txBody>
      </p:sp>
    </p:spTree>
    <p:extLst>
      <p:ext uri="{BB962C8B-B14F-4D97-AF65-F5344CB8AC3E}">
        <p14:creationId xmlns:p14="http://schemas.microsoft.com/office/powerpoint/2010/main" val="35467977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684212" y="685800"/>
            <a:ext cx="8534400" cy="4965492"/>
          </a:xfrm>
        </p:spPr>
        <p:txBody>
          <a:bodyPr>
            <a:normAutofit/>
          </a:bodyPr>
          <a:lstStyle/>
          <a:p>
            <a:pPr marL="0" indent="0">
              <a:buNone/>
            </a:pPr>
            <a:r>
              <a:rPr lang="en-US" sz="2400" dirty="0" smtClean="0">
                <a:solidFill>
                  <a:schemeClr val="accent1">
                    <a:lumMod val="50000"/>
                  </a:schemeClr>
                </a:solidFill>
              </a:rPr>
              <a:t>We create the columns:</a:t>
            </a:r>
          </a:p>
          <a:p>
            <a:pPr marL="514350" indent="-514350">
              <a:buFont typeface="+mj-lt"/>
              <a:buAutoNum type="arabicPeriod"/>
            </a:pPr>
            <a:r>
              <a:rPr lang="en-US" sz="2400" dirty="0" smtClean="0">
                <a:solidFill>
                  <a:schemeClr val="accent1">
                    <a:lumMod val="50000"/>
                  </a:schemeClr>
                </a:solidFill>
              </a:rPr>
              <a:t>Total Population( </a:t>
            </a:r>
            <a:r>
              <a:rPr lang="en-US" sz="2400" b="1" dirty="0">
                <a:solidFill>
                  <a:schemeClr val="accent1">
                    <a:lumMod val="50000"/>
                  </a:schemeClr>
                </a:solidFill>
              </a:rPr>
              <a:t>the total population of all cases for each year</a:t>
            </a:r>
            <a:r>
              <a:rPr lang="en-US" sz="2400" dirty="0" smtClean="0">
                <a:solidFill>
                  <a:schemeClr val="accent1">
                    <a:lumMod val="50000"/>
                  </a:schemeClr>
                </a:solidFill>
              </a:rPr>
              <a:t>)</a:t>
            </a:r>
          </a:p>
          <a:p>
            <a:pPr marL="514350" indent="-514350">
              <a:buFont typeface="+mj-lt"/>
              <a:buAutoNum type="arabicPeriod"/>
            </a:pPr>
            <a:r>
              <a:rPr lang="en-US" sz="2400" dirty="0" smtClean="0">
                <a:solidFill>
                  <a:schemeClr val="accent1">
                    <a:lumMod val="50000"/>
                  </a:schemeClr>
                </a:solidFill>
              </a:rPr>
              <a:t>Population Ratio</a:t>
            </a:r>
            <a:r>
              <a:rPr lang="en-US" sz="2400" dirty="0" smtClean="0">
                <a:solidFill>
                  <a:schemeClr val="accent1">
                    <a:lumMod val="50000"/>
                  </a:schemeClr>
                </a:solidFill>
              </a:rPr>
              <a:t> </a:t>
            </a:r>
            <a:r>
              <a:rPr lang="en-US" sz="2400" dirty="0" smtClean="0">
                <a:solidFill>
                  <a:schemeClr val="accent1">
                    <a:lumMod val="50000"/>
                  </a:schemeClr>
                </a:solidFill>
              </a:rPr>
              <a:t>percentage (</a:t>
            </a:r>
            <a:r>
              <a:rPr lang="en-US" sz="2400" b="1" dirty="0">
                <a:solidFill>
                  <a:schemeClr val="accent1">
                    <a:lumMod val="50000"/>
                  </a:schemeClr>
                </a:solidFill>
              </a:rPr>
              <a:t>(Population/Total Population)*</a:t>
            </a:r>
            <a:r>
              <a:rPr lang="en-US" sz="2400" b="1" dirty="0" smtClean="0">
                <a:solidFill>
                  <a:schemeClr val="accent1">
                    <a:lumMod val="50000"/>
                  </a:schemeClr>
                </a:solidFill>
              </a:rPr>
              <a:t>100)</a:t>
            </a:r>
            <a:r>
              <a:rPr lang="en-US" sz="2400" dirty="0">
                <a:solidFill>
                  <a:schemeClr val="accent1">
                    <a:lumMod val="50000"/>
                  </a:schemeClr>
                </a:solidFill>
              </a:rPr>
              <a:t>)</a:t>
            </a:r>
          </a:p>
          <a:p>
            <a:pPr marL="514350" indent="-514350">
              <a:buFont typeface="+mj-lt"/>
              <a:buAutoNum type="arabicPeriod"/>
            </a:pPr>
            <a:r>
              <a:rPr lang="en-US" sz="2400" dirty="0" smtClean="0">
                <a:solidFill>
                  <a:schemeClr val="accent1">
                    <a:lumMod val="50000"/>
                  </a:schemeClr>
                </a:solidFill>
              </a:rPr>
              <a:t>Total Deaths( </a:t>
            </a:r>
            <a:r>
              <a:rPr lang="en-US" sz="2400" b="1" dirty="0">
                <a:solidFill>
                  <a:schemeClr val="accent1">
                    <a:lumMod val="50000"/>
                  </a:schemeClr>
                </a:solidFill>
              </a:rPr>
              <a:t>the total deaths of all cases for each year </a:t>
            </a:r>
            <a:r>
              <a:rPr lang="en-US" sz="2400" dirty="0" smtClean="0">
                <a:solidFill>
                  <a:schemeClr val="accent1">
                    <a:lumMod val="50000"/>
                  </a:schemeClr>
                </a:solidFill>
              </a:rPr>
              <a:t>)</a:t>
            </a:r>
          </a:p>
          <a:p>
            <a:pPr marL="514350" indent="-514350">
              <a:buFont typeface="+mj-lt"/>
              <a:buAutoNum type="arabicPeriod"/>
            </a:pPr>
            <a:r>
              <a:rPr lang="en-US" sz="2400" dirty="0" smtClean="0">
                <a:solidFill>
                  <a:schemeClr val="accent1">
                    <a:lumMod val="50000"/>
                  </a:schemeClr>
                </a:solidFill>
              </a:rPr>
              <a:t>Deaths Ratio percentage( </a:t>
            </a:r>
            <a:r>
              <a:rPr lang="en-US" sz="2400" b="1" dirty="0">
                <a:solidFill>
                  <a:schemeClr val="accent1">
                    <a:lumMod val="50000"/>
                  </a:schemeClr>
                </a:solidFill>
              </a:rPr>
              <a:t>(Deaths/Total Deaths)*100 </a:t>
            </a:r>
            <a:r>
              <a:rPr lang="en-US" sz="2400" dirty="0" smtClean="0">
                <a:solidFill>
                  <a:schemeClr val="accent1">
                    <a:lumMod val="50000"/>
                  </a:schemeClr>
                </a:solidFill>
              </a:rPr>
              <a:t>)</a:t>
            </a:r>
            <a:endParaRPr lang="en-US" sz="2400" dirty="0">
              <a:solidFill>
                <a:schemeClr val="accent1">
                  <a:lumMod val="50000"/>
                </a:schemeClr>
              </a:solidFill>
            </a:endParaRPr>
          </a:p>
          <a:p>
            <a:pPr marL="514350" indent="-514350">
              <a:buFont typeface="+mj-lt"/>
              <a:buAutoNum type="arabicPeriod"/>
            </a:pPr>
            <a:endParaRPr lang="en-US" dirty="0" smtClean="0"/>
          </a:p>
          <a:p>
            <a:pPr marL="514350" indent="-514350">
              <a:buFont typeface="+mj-lt"/>
              <a:buAutoNum type="arabicPeriod"/>
            </a:pPr>
            <a:endParaRPr lang="en-US" dirty="0"/>
          </a:p>
        </p:txBody>
      </p:sp>
    </p:spTree>
    <p:extLst>
      <p:ext uri="{BB962C8B-B14F-4D97-AF65-F5344CB8AC3E}">
        <p14:creationId xmlns:p14="http://schemas.microsoft.com/office/powerpoint/2010/main" val="30857636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1004030" cy="4761511"/>
          </a:xfrm>
        </p:spPr>
        <p:txBody>
          <a:bodyPr/>
          <a:lstStyle/>
          <a:p>
            <a:r>
              <a:rPr lang="en-US" dirty="0" smtClean="0"/>
              <a:t>The Data is showing that</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24537577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4173" y="533244"/>
            <a:ext cx="8534400" cy="1507067"/>
          </a:xfrm>
        </p:spPr>
        <p:txBody>
          <a:bodyPr/>
          <a:lstStyle/>
          <a:p>
            <a:r>
              <a:rPr lang="en-US" dirty="0" smtClean="0"/>
              <a:t>The increasing of total population with years</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bwMode="auto">
          <a:xfrm>
            <a:off x="744173" y="1739958"/>
            <a:ext cx="10209550" cy="52754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62083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9242" y="0"/>
            <a:ext cx="8534400" cy="1507067"/>
          </a:xfrm>
        </p:spPr>
        <p:txBody>
          <a:bodyPr/>
          <a:lstStyle/>
          <a:p>
            <a:r>
              <a:rPr lang="en-US" dirty="0" smtClean="0"/>
              <a:t>The total deaths with years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34320" y="1825625"/>
            <a:ext cx="8844197" cy="4351338"/>
          </a:xfrm>
        </p:spPr>
      </p:pic>
    </p:spTree>
    <p:extLst>
      <p:ext uri="{BB962C8B-B14F-4D97-AF65-F5344CB8AC3E}">
        <p14:creationId xmlns:p14="http://schemas.microsoft.com/office/powerpoint/2010/main" val="32548011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4252" y="335057"/>
            <a:ext cx="8534400" cy="1507067"/>
          </a:xfrm>
        </p:spPr>
        <p:txBody>
          <a:bodyPr/>
          <a:lstStyle/>
          <a:p>
            <a:r>
              <a:rPr lang="en-US" dirty="0" smtClean="0"/>
              <a:t>The race ratio</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4252" y="2125427"/>
            <a:ext cx="9758597" cy="4351338"/>
          </a:xfrm>
        </p:spPr>
      </p:pic>
    </p:spTree>
    <p:extLst>
      <p:ext uri="{BB962C8B-B14F-4D97-AF65-F5344CB8AC3E}">
        <p14:creationId xmlns:p14="http://schemas.microsoft.com/office/powerpoint/2010/main" val="37322411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4271" y="213625"/>
            <a:ext cx="8534400" cy="1507067"/>
          </a:xfrm>
        </p:spPr>
        <p:txBody>
          <a:bodyPr/>
          <a:lstStyle/>
          <a:p>
            <a:r>
              <a:rPr lang="en-US" dirty="0" smtClean="0"/>
              <a:t>Death age specific rate for each age group</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44380" y="1885584"/>
            <a:ext cx="10283253" cy="4755057"/>
          </a:xfrm>
        </p:spPr>
      </p:pic>
    </p:spTree>
    <p:extLst>
      <p:ext uri="{BB962C8B-B14F-4D97-AF65-F5344CB8AC3E}">
        <p14:creationId xmlns:p14="http://schemas.microsoft.com/office/powerpoint/2010/main" val="833890333"/>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90</TotalTime>
  <Words>499</Words>
  <Application>Microsoft Office PowerPoint</Application>
  <PresentationFormat>Widescreen</PresentationFormat>
  <Paragraphs>42</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Century Gothic</vt:lpstr>
      <vt:lpstr>Tahoma</vt:lpstr>
      <vt:lpstr>Wingdings 3</vt:lpstr>
      <vt:lpstr>Slice</vt:lpstr>
      <vt:lpstr>Death injury data Project  </vt:lpstr>
      <vt:lpstr>PowerPoint Presentation</vt:lpstr>
      <vt:lpstr>PowerPoint Presentation</vt:lpstr>
      <vt:lpstr>PowerPoint Presentation</vt:lpstr>
      <vt:lpstr>The Data is showing that</vt:lpstr>
      <vt:lpstr>The increasing of total population with years</vt:lpstr>
      <vt:lpstr>The total deaths with years</vt:lpstr>
      <vt:lpstr>The race ratio</vt:lpstr>
      <vt:lpstr>Death age specific rate for each age group</vt:lpstr>
      <vt:lpstr>The population of each age group</vt:lpstr>
      <vt:lpstr>The death ratio percentage for each death intent</vt:lpstr>
      <vt:lpstr>Death mechanisms</vt:lpstr>
      <vt:lpstr>Age specific rate for each race</vt:lpstr>
      <vt:lpstr>Age specific rate for each race with injury intent</vt:lpstr>
      <vt:lpstr>Death mechanism with race</vt:lpstr>
      <vt:lpstr>Death intent pie</vt:lpstr>
      <vt:lpstr>Suicide mechanisms</vt:lpstr>
      <vt:lpstr>Suicide mechanism for each race</vt:lpstr>
      <vt:lpstr>Suicide mechanism for age groups</vt:lpstr>
      <vt:lpstr>Suicide age groups</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Death injury data Project</dc:title>
  <dc:creator>lolo-Yehia</dc:creator>
  <cp:lastModifiedBy>lolo-Yehia</cp:lastModifiedBy>
  <cp:revision>11</cp:revision>
  <dcterms:created xsi:type="dcterms:W3CDTF">2022-01-14T21:51:05Z</dcterms:created>
  <dcterms:modified xsi:type="dcterms:W3CDTF">2022-01-14T23:21:44Z</dcterms:modified>
</cp:coreProperties>
</file>