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swald Medium" charset="0"/>
      <p:regular r:id="rId17"/>
      <p:bold r:id="rId18"/>
    </p:embeddedFont>
    <p:embeddedFont>
      <p:font typeface="Nunito Light" charset="0"/>
      <p:regular r:id="rId19"/>
      <p:bold r:id="rId20"/>
      <p:italic r:id="rId21"/>
      <p:boldItalic r:id="rId22"/>
    </p:embeddedFont>
    <p:embeddedFont>
      <p:font typeface="Roboto Light" charset="0"/>
      <p:regular r:id="rId23"/>
      <p:bold r:id="rId24"/>
      <p:italic r:id="rId25"/>
      <p:boldItalic r:id="rId26"/>
    </p:embeddedFont>
    <p:embeddedFont>
      <p:font typeface="Roboto"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a9ee4af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a9ee4af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a9ee4afc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a9ee4a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9ee4afce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9ee4afc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a9ee4afce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a9ee4af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a9ee4afce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a9ee4afce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a9ee4afce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a9ee4afce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b3e12c42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b3e12c4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Nunito Light"/>
                <a:ea typeface="Nunito Light"/>
                <a:cs typeface="Nunito Light"/>
                <a:sym typeface="Nunito Light"/>
              </a:rPr>
              <a:t>By Adeniran Oluwatamilore</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a:p>
          <a:p>
            <a:pPr marL="0" lvl="0" indent="0" algn="l" rtl="0">
              <a:spcBef>
                <a:spcPts val="0"/>
              </a:spcBef>
              <a:spcAft>
                <a:spcPts val="0"/>
              </a:spcAft>
              <a:buNone/>
            </a:pPr>
            <a:endParaRPr/>
          </a:p>
        </p:txBody>
      </p:sp>
      <p:sp>
        <p:nvSpPr>
          <p:cNvPr id="127" name="Google Shape;127;p23"/>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93864"/>
              <a:buChar char="●"/>
            </a:pPr>
            <a:r>
              <a:rPr lang="en" sz="1917" b="1" i="1">
                <a:latin typeface="Roboto"/>
                <a:ea typeface="Roboto"/>
                <a:cs typeface="Roboto"/>
                <a:sym typeface="Roboto"/>
              </a:rPr>
              <a:t>Top 5 pick-up locations for bikes:</a:t>
            </a:r>
            <a:r>
              <a:rPr lang="en" sz="1917" i="1"/>
              <a:t> </a:t>
            </a:r>
            <a:r>
              <a:rPr lang="en" i="1"/>
              <a:t/>
            </a:r>
            <a:br>
              <a:rPr lang="en" i="1"/>
            </a:br>
            <a:endParaRPr i="1"/>
          </a:p>
          <a:p>
            <a:pPr marL="914400" lvl="1" indent="-297497" algn="l" rtl="0">
              <a:spcBef>
                <a:spcPts val="0"/>
              </a:spcBef>
              <a:spcAft>
                <a:spcPts val="0"/>
              </a:spcAft>
              <a:buSzPct val="84436"/>
              <a:buChar char="○"/>
            </a:pPr>
            <a:r>
              <a:rPr lang="en" sz="1658" i="1"/>
              <a:t>Grove St Path, Exchange Place, Sip Ave, Hamilton Park, &amp; Morris Canal</a:t>
            </a:r>
            <a:r>
              <a:rPr lang="en" i="1"/>
              <a:t/>
            </a:r>
            <a:br>
              <a:rPr lang="en" i="1"/>
            </a:br>
            <a:endParaRPr i="1"/>
          </a:p>
          <a:p>
            <a:pPr marL="457200" lvl="0" indent="-317182" algn="l" rtl="0">
              <a:spcBef>
                <a:spcPts val="0"/>
              </a:spcBef>
              <a:spcAft>
                <a:spcPts val="0"/>
              </a:spcAft>
              <a:buSzPct val="93311"/>
              <a:buChar char="●"/>
            </a:pPr>
            <a:r>
              <a:rPr lang="en" sz="1929" b="1" i="1">
                <a:latin typeface="Roboto"/>
                <a:ea typeface="Roboto"/>
                <a:cs typeface="Roboto"/>
                <a:sym typeface="Roboto"/>
              </a:rPr>
              <a:t>Customer base: </a:t>
            </a:r>
            <a:r>
              <a:rPr lang="en" b="1" i="1">
                <a:latin typeface="Roboto"/>
                <a:ea typeface="Roboto"/>
                <a:cs typeface="Roboto"/>
                <a:sym typeface="Roboto"/>
              </a:rPr>
              <a:t/>
            </a:r>
            <a:br>
              <a:rPr lang="en" b="1" i="1">
                <a:latin typeface="Roboto"/>
                <a:ea typeface="Roboto"/>
                <a:cs typeface="Roboto"/>
                <a:sym typeface="Roboto"/>
              </a:rPr>
            </a:br>
            <a:endParaRPr b="1" i="1">
              <a:latin typeface="Roboto"/>
              <a:ea typeface="Roboto"/>
              <a:cs typeface="Roboto"/>
              <a:sym typeface="Roboto"/>
            </a:endParaRPr>
          </a:p>
          <a:p>
            <a:pPr marL="914400" lvl="1" indent="-310197" algn="l" rtl="0">
              <a:spcBef>
                <a:spcPts val="0"/>
              </a:spcBef>
              <a:spcAft>
                <a:spcPts val="0"/>
              </a:spcAft>
              <a:buSzPct val="100000"/>
              <a:buChar char="○"/>
            </a:pPr>
            <a:r>
              <a:rPr lang="en" sz="1658" i="1"/>
              <a:t>Mostly long-term subscribers who are more active during the week</a:t>
            </a:r>
            <a:endParaRPr sz="1658" i="1"/>
          </a:p>
          <a:p>
            <a:pPr marL="914400" lvl="1" indent="-297497" algn="l" rtl="0">
              <a:spcBef>
                <a:spcPts val="0"/>
              </a:spcBef>
              <a:spcAft>
                <a:spcPts val="0"/>
              </a:spcAft>
              <a:buSzPct val="84436"/>
              <a:buChar char="○"/>
            </a:pPr>
            <a:r>
              <a:rPr lang="en" sz="1658" i="1"/>
              <a:t>One-time users more active at weekends</a:t>
            </a:r>
            <a:endParaRPr sz="1658" i="1"/>
          </a:p>
          <a:p>
            <a:pPr marL="914400" lvl="1" indent="-297497" algn="l" rtl="0">
              <a:spcBef>
                <a:spcPts val="0"/>
              </a:spcBef>
              <a:spcAft>
                <a:spcPts val="0"/>
              </a:spcAft>
              <a:buSzPct val="83051"/>
              <a:buChar char="○"/>
            </a:pPr>
            <a:r>
              <a:rPr lang="en" sz="1685" i="1"/>
              <a:t>Most bikes rented by 35-44 year olds</a:t>
            </a:r>
            <a:r>
              <a:rPr lang="en" b="1" i="1">
                <a:latin typeface="Roboto"/>
                <a:ea typeface="Roboto"/>
                <a:cs typeface="Roboto"/>
                <a:sym typeface="Roboto"/>
              </a:rPr>
              <a:t/>
            </a:r>
            <a:br>
              <a:rPr lang="en" b="1" i="1">
                <a:latin typeface="Roboto"/>
                <a:ea typeface="Roboto"/>
                <a:cs typeface="Roboto"/>
                <a:sym typeface="Roboto"/>
              </a:rPr>
            </a:br>
            <a:r>
              <a:rPr lang="en" i="1"/>
              <a:t/>
            </a:r>
            <a:br>
              <a:rPr lang="en" i="1"/>
            </a:br>
            <a:endParaRPr i="1"/>
          </a:p>
          <a:p>
            <a:pPr marL="457200" lvl="0" indent="-323532" algn="l" rtl="0">
              <a:spcBef>
                <a:spcPts val="0"/>
              </a:spcBef>
              <a:spcAft>
                <a:spcPts val="0"/>
              </a:spcAft>
              <a:buSzPct val="100000"/>
              <a:buChar char="●"/>
            </a:pPr>
            <a:r>
              <a:rPr lang="en" sz="1929" i="1"/>
              <a:t> </a:t>
            </a:r>
            <a:r>
              <a:rPr lang="en" sz="1929" b="1" i="1">
                <a:latin typeface="Roboto"/>
                <a:ea typeface="Roboto"/>
                <a:cs typeface="Roboto"/>
                <a:sym typeface="Roboto"/>
              </a:rPr>
              <a:t>Citi Bike customer behavior:</a:t>
            </a:r>
            <a:br>
              <a:rPr lang="en" sz="1929" b="1" i="1">
                <a:latin typeface="Roboto"/>
                <a:ea typeface="Roboto"/>
                <a:cs typeface="Roboto"/>
                <a:sym typeface="Roboto"/>
              </a:rPr>
            </a:br>
            <a:endParaRPr sz="1929" b="1" i="1">
              <a:latin typeface="Roboto"/>
              <a:ea typeface="Roboto"/>
              <a:cs typeface="Roboto"/>
              <a:sym typeface="Roboto"/>
            </a:endParaRPr>
          </a:p>
          <a:p>
            <a:pPr marL="914400" lvl="1" indent="-310197" algn="l" rtl="0">
              <a:spcBef>
                <a:spcPts val="0"/>
              </a:spcBef>
              <a:spcAft>
                <a:spcPts val="0"/>
              </a:spcAft>
              <a:buSzPct val="100000"/>
              <a:buChar char="○"/>
            </a:pPr>
            <a:r>
              <a:rPr lang="en" sz="1658" i="1"/>
              <a:t>75+ year olds take longest average trips, but rent the least bikes </a:t>
            </a:r>
            <a:endParaRPr sz="1658" i="1"/>
          </a:p>
          <a:p>
            <a:pPr marL="914400" lvl="1" indent="-310197" algn="l" rtl="0">
              <a:spcBef>
                <a:spcPts val="0"/>
              </a:spcBef>
              <a:spcAft>
                <a:spcPts val="0"/>
              </a:spcAft>
              <a:buSzPct val="100000"/>
              <a:buChar char="○"/>
            </a:pPr>
            <a:r>
              <a:rPr lang="en" sz="1658" i="1"/>
              <a:t>65-74 and 25-34 year olds take the shortest trips on average</a:t>
            </a:r>
            <a:endParaRPr sz="1658" i="1"/>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8" name="Google Shape;138;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i="1">
                <a:latin typeface="Roboto"/>
                <a:ea typeface="Roboto"/>
                <a:cs typeface="Roboto"/>
                <a:sym typeface="Roboto"/>
              </a:rPr>
              <a:t>Product recommendations:</a:t>
            </a:r>
            <a:endParaRPr b="1" i="1">
              <a:latin typeface="Roboto"/>
              <a:ea typeface="Roboto"/>
              <a:cs typeface="Roboto"/>
              <a:sym typeface="Roboto"/>
            </a:endParaRPr>
          </a:p>
          <a:p>
            <a:pPr marL="457200" lvl="0" indent="-342900" algn="l" rtl="0">
              <a:spcBef>
                <a:spcPts val="1200"/>
              </a:spcBef>
              <a:spcAft>
                <a:spcPts val="0"/>
              </a:spcAft>
              <a:buSzPts val="1800"/>
              <a:buChar char="●"/>
            </a:pPr>
            <a:r>
              <a:rPr lang="en" i="1"/>
              <a:t>Install more bikes at </a:t>
            </a:r>
            <a:r>
              <a:rPr lang="en" sz="1635" i="1"/>
              <a:t>Grove St Path, Sip Ave, Newport Path, Newark Ave, Van Vorst Park. </a:t>
            </a:r>
            <a:endParaRPr sz="1635" i="1"/>
          </a:p>
          <a:p>
            <a:pPr marL="0" lvl="0" indent="0" algn="l" rtl="0">
              <a:spcBef>
                <a:spcPts val="1200"/>
              </a:spcBef>
              <a:spcAft>
                <a:spcPts val="0"/>
              </a:spcAft>
              <a:buNone/>
            </a:pPr>
            <a:r>
              <a:rPr lang="en" b="1" i="1">
                <a:latin typeface="Roboto"/>
                <a:ea typeface="Roboto"/>
                <a:cs typeface="Roboto"/>
                <a:sym typeface="Roboto"/>
              </a:rPr>
              <a:t>Marketing recommendations:</a:t>
            </a:r>
            <a:endParaRPr b="1" i="1">
              <a:latin typeface="Roboto"/>
              <a:ea typeface="Roboto"/>
              <a:cs typeface="Roboto"/>
              <a:sym typeface="Roboto"/>
            </a:endParaRPr>
          </a:p>
          <a:p>
            <a:pPr marL="457200" lvl="0" indent="-342900" algn="l" rtl="0">
              <a:spcBef>
                <a:spcPts val="1200"/>
              </a:spcBef>
              <a:spcAft>
                <a:spcPts val="0"/>
              </a:spcAft>
              <a:buSzPts val="1800"/>
              <a:buChar char="●"/>
            </a:pPr>
            <a:r>
              <a:rPr lang="en" i="1"/>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marL="914400" lvl="0" indent="0" algn="l" rtl="0">
              <a:spcBef>
                <a:spcPts val="1200"/>
              </a:spcBef>
              <a:spcAft>
                <a:spcPts val="1200"/>
              </a:spcAft>
              <a:buNone/>
            </a:pPr>
            <a:endParaRPr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Project Goal:</a:t>
            </a:r>
            <a:endParaRPr/>
          </a:p>
          <a:p>
            <a:pPr marL="0" lvl="0" indent="0" algn="l" rtl="0">
              <a:spcBef>
                <a:spcPts val="0"/>
              </a:spcBef>
              <a:spcAft>
                <a:spcPts val="0"/>
              </a:spcAft>
              <a:buNone/>
            </a:pP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To better understand the behavior of NY Citi Bike’s customer base (both one-time users and subscribers) and how they use NY Citi Bikes</a:t>
            </a:r>
            <a:br>
              <a:rPr lang="en" i="1"/>
            </a:br>
            <a:endParaRPr i="1"/>
          </a:p>
          <a:p>
            <a:pPr marL="457200" lvl="0" indent="-342900" algn="l" rtl="0">
              <a:spcBef>
                <a:spcPts val="0"/>
              </a:spcBef>
              <a:spcAft>
                <a:spcPts val="0"/>
              </a:spcAft>
              <a:buSzPts val="1800"/>
              <a:buChar char="●"/>
            </a:pPr>
            <a:r>
              <a:rPr lang="en" i="1"/>
              <a:t>This will help us to:</a:t>
            </a:r>
            <a:br>
              <a:rPr lang="en" i="1"/>
            </a:br>
            <a:endParaRPr i="1"/>
          </a:p>
          <a:p>
            <a:pPr marL="914400" lvl="1" indent="-317500" algn="l" rtl="0">
              <a:spcBef>
                <a:spcPts val="0"/>
              </a:spcBef>
              <a:spcAft>
                <a:spcPts val="0"/>
              </a:spcAft>
              <a:buSzPts val="1400"/>
              <a:buChar char="○"/>
            </a:pPr>
            <a:r>
              <a:rPr lang="en" i="1"/>
              <a:t>Identify where more bikes should be installed</a:t>
            </a:r>
            <a:endParaRPr i="1"/>
          </a:p>
          <a:p>
            <a:pPr marL="914400" lvl="1" indent="-317500" algn="l" rtl="0">
              <a:spcBef>
                <a:spcPts val="0"/>
              </a:spcBef>
              <a:spcAft>
                <a:spcPts val="0"/>
              </a:spcAft>
              <a:buSzPts val="1400"/>
              <a:buChar char="○"/>
            </a:pPr>
            <a:r>
              <a:rPr lang="en" i="1"/>
              <a:t>Create targeted marketing campaigns that will appeal to different customer segments</a:t>
            </a:r>
            <a:endParaRPr i="1"/>
          </a:p>
          <a:p>
            <a:pPr marL="914400" lvl="0" indent="0" algn="l" rtl="0">
              <a:spcBef>
                <a:spcPts val="1200"/>
              </a:spcBef>
              <a:spcAft>
                <a:spcPts val="0"/>
              </a:spcAft>
              <a:buClr>
                <a:schemeClr val="dk1"/>
              </a:buClr>
              <a:buSzPts val="1100"/>
              <a:buFont typeface="Arial"/>
              <a:buNone/>
            </a:pPr>
            <a:endParaRPr i="1"/>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a:p>
            <a:pPr marL="0" lvl="0" indent="0" algn="l" rtl="0">
              <a:spcBef>
                <a:spcPts val="0"/>
              </a:spcBef>
              <a:spcAft>
                <a:spcPts val="0"/>
              </a:spcAft>
              <a:buNone/>
            </a:pP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marL="914400" lvl="0" indent="0" algn="l" rtl="0">
              <a:spcBef>
                <a:spcPts val="0"/>
              </a:spcBef>
              <a:spcAft>
                <a:spcPts val="1200"/>
              </a:spcAft>
              <a:buClr>
                <a:schemeClr val="dk1"/>
              </a:buClr>
              <a:buSzPts val="1100"/>
              <a:buFont typeface="Arial"/>
              <a:buNone/>
            </a:pP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Words>
  <PresentationFormat>On-screen Show (16:9)</PresentationFormat>
  <Paragraphs>32</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Oswald Medium</vt:lpstr>
      <vt:lpstr>Nunito Light</vt:lpstr>
      <vt:lpstr>Roboto Light</vt:lpstr>
      <vt:lpstr>Roboto</vt:lpstr>
      <vt:lpstr>Simple Light</vt:lpstr>
      <vt:lpstr>Citi Bike Data Analysis</vt:lpstr>
      <vt:lpstr>Project Goal: </vt:lpstr>
      <vt:lpstr>Key questions: </vt:lpstr>
      <vt:lpstr>Findings &amp; Insights</vt:lpstr>
      <vt:lpstr>Slide 5</vt:lpstr>
      <vt:lpstr>Slide 6</vt:lpstr>
      <vt:lpstr>Slide 7</vt:lpstr>
      <vt:lpstr>Slide 8</vt:lpstr>
      <vt:lpstr>Slide 9</vt:lpstr>
      <vt:lpstr>Summary </vt:lpstr>
      <vt:lpstr>Summary of findings: </vt:lpstr>
      <vt:lpstr>Actions &amp; Recommendations</vt:lpstr>
      <vt:lpstr>Recommended actions: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 Bike Data Analysis</dc:title>
  <dc:creator>TAMI</dc:creator>
  <cp:lastModifiedBy>Admin</cp:lastModifiedBy>
  <cp:revision>1</cp:revision>
  <dcterms:modified xsi:type="dcterms:W3CDTF">2025-05-12T12:02:28Z</dcterms:modified>
</cp:coreProperties>
</file>