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oboto Thin"/>
      <p:regular r:id="rId30"/>
      <p:bold r:id="rId31"/>
      <p:italic r:id="rId32"/>
      <p:boldItalic r:id="rId33"/>
    </p:embeddedFont>
    <p:embeddedFont>
      <p:font typeface="Roboto Black"/>
      <p:bold r:id="rId34"/>
      <p:boldItalic r:id="rId35"/>
    </p:embeddedFont>
    <p:embeddedFont>
      <p:font typeface="Roboto Medium"/>
      <p:regular r:id="rId36"/>
      <p:bold r:id="rId37"/>
      <p:italic r:id="rId38"/>
      <p:boldItalic r:id="rId39"/>
    </p:embeddedFont>
    <p:embeddedFont>
      <p:font typeface="Roboto"/>
      <p:regular r:id="rId40"/>
      <p:bold r:id="rId41"/>
      <p:italic r:id="rId42"/>
      <p:boldItalic r:id="rId43"/>
    </p:embeddedFont>
    <p:embeddedFont>
      <p:font typeface="Roboto Light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9AA0A6"/>
          </p15:clr>
        </p15:guide>
        <p15:guide id="2" orient="horz" pos="223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4B728C2-7675-4ED2-BF8C-FA22BE6BBB4F}">
  <a:tblStyle styleId="{34B728C2-7675-4ED2-BF8C-FA22BE6BBB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  <p:guide pos="223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20" Type="http://schemas.openxmlformats.org/officeDocument/2006/relationships/slide" Target="slides/slide14.xml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22" Type="http://schemas.openxmlformats.org/officeDocument/2006/relationships/slide" Target="slides/slide16.xml"/><Relationship Id="rId44" Type="http://schemas.openxmlformats.org/officeDocument/2006/relationships/font" Target="fonts/RobotoLight-regular.fntdata"/><Relationship Id="rId21" Type="http://schemas.openxmlformats.org/officeDocument/2006/relationships/slide" Target="slides/slide15.xml"/><Relationship Id="rId43" Type="http://schemas.openxmlformats.org/officeDocument/2006/relationships/font" Target="fonts/Roboto-boldItalic.fntdata"/><Relationship Id="rId24" Type="http://schemas.openxmlformats.org/officeDocument/2006/relationships/slide" Target="slides/slide18.xml"/><Relationship Id="rId46" Type="http://schemas.openxmlformats.org/officeDocument/2006/relationships/font" Target="fonts/RobotoLight-italic.fntdata"/><Relationship Id="rId23" Type="http://schemas.openxmlformats.org/officeDocument/2006/relationships/slide" Target="slides/slide17.xml"/><Relationship Id="rId45" Type="http://schemas.openxmlformats.org/officeDocument/2006/relationships/font" Target="fonts/Roboto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font" Target="fonts/RobotoLight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Thin-bold.fntdata"/><Relationship Id="rId30" Type="http://schemas.openxmlformats.org/officeDocument/2006/relationships/font" Target="fonts/RobotoThin-regular.fntdata"/><Relationship Id="rId11" Type="http://schemas.openxmlformats.org/officeDocument/2006/relationships/slide" Target="slides/slide5.xml"/><Relationship Id="rId33" Type="http://schemas.openxmlformats.org/officeDocument/2006/relationships/font" Target="fonts/RobotoThin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Thin-italic.fntdata"/><Relationship Id="rId13" Type="http://schemas.openxmlformats.org/officeDocument/2006/relationships/slide" Target="slides/slide7.xml"/><Relationship Id="rId35" Type="http://schemas.openxmlformats.org/officeDocument/2006/relationships/font" Target="fonts/RobotoBlack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Black-bold.fntdata"/><Relationship Id="rId15" Type="http://schemas.openxmlformats.org/officeDocument/2006/relationships/slide" Target="slides/slide9.xml"/><Relationship Id="rId37" Type="http://schemas.openxmlformats.org/officeDocument/2006/relationships/font" Target="fonts/RobotoMedium-bold.fntdata"/><Relationship Id="rId14" Type="http://schemas.openxmlformats.org/officeDocument/2006/relationships/slide" Target="slides/slide8.xml"/><Relationship Id="rId36" Type="http://schemas.openxmlformats.org/officeDocument/2006/relationships/font" Target="fonts/RobotoMedium-regular.fntdata"/><Relationship Id="rId17" Type="http://schemas.openxmlformats.org/officeDocument/2006/relationships/slide" Target="slides/slide11.xml"/><Relationship Id="rId39" Type="http://schemas.openxmlformats.org/officeDocument/2006/relationships/font" Target="fonts/RobotoMedium-boldItalic.fntdata"/><Relationship Id="rId16" Type="http://schemas.openxmlformats.org/officeDocument/2006/relationships/slide" Target="slides/slide10.xml"/><Relationship Id="rId38" Type="http://schemas.openxmlformats.org/officeDocument/2006/relationships/font" Target="fonts/RobotoMedium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798eb4c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798eb4c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b45351d4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1b45351d4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798eb4c4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798eb4c4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798eb4c4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798eb4c4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623a2bef4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623a2bef4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623a2bef4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8623a2bef4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623a2bef4_1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623a2bef4_1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623a2bef4_1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8623a2bef4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798eb4c44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798eb4c44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798eb4c44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798eb4c4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798eb4c44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8798eb4c44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623a2bef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623a2bef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798eb4c44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8798eb4c44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798eb4c4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798eb4c4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8798eb4c44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8798eb4c44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8798eb4c44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8798eb4c44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0f7e6291e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0f7e6291e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798eb4c4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798eb4c4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798eb4c4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798eb4c4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798eb4c4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798eb4c4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b45351d4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b45351d4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623a2bef4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623a2bef4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623a2bef4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623a2bef4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Transition Slide">
  <p:cSld name="CUSTOM_17_2_1_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2498" l="0" r="0" t="2489"/>
          <a:stretch/>
        </p:blipFill>
        <p:spPr>
          <a:xfrm>
            <a:off x="274320" y="274881"/>
            <a:ext cx="8595360" cy="459374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237100" y="2088475"/>
            <a:ext cx="85953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07775" y="4957200"/>
            <a:ext cx="261900" cy="105600"/>
          </a:xfrm>
          <a:prstGeom prst="rect">
            <a:avLst/>
          </a:prstGeom>
        </p:spPr>
        <p:txBody>
          <a:bodyPr anchorCtr="0" anchor="t" bIns="91425" lIns="0" spcFirstLastPara="1" rIns="0" wrap="square" tIns="0">
            <a:normAutofit fontScale="25000" lnSpcReduction="20000"/>
          </a:bodyPr>
          <a:lstStyle>
            <a:lvl1pPr lvl="0" rtl="0">
              <a:buNone/>
              <a:defRPr sz="600">
                <a:solidFill>
                  <a:srgbClr val="000000"/>
                </a:solidFill>
              </a:defRPr>
            </a:lvl1pPr>
            <a:lvl2pPr lvl="1" rtl="0">
              <a:buNone/>
              <a:defRPr sz="600">
                <a:solidFill>
                  <a:srgbClr val="000000"/>
                </a:solidFill>
              </a:defRPr>
            </a:lvl2pPr>
            <a:lvl3pPr lvl="2" rtl="0">
              <a:buNone/>
              <a:defRPr sz="600">
                <a:solidFill>
                  <a:srgbClr val="000000"/>
                </a:solidFill>
              </a:defRPr>
            </a:lvl3pPr>
            <a:lvl4pPr lvl="3" rtl="0">
              <a:buNone/>
              <a:defRPr sz="600">
                <a:solidFill>
                  <a:srgbClr val="000000"/>
                </a:solidFill>
              </a:defRPr>
            </a:lvl4pPr>
            <a:lvl5pPr lvl="4" rtl="0">
              <a:buNone/>
              <a:defRPr sz="600">
                <a:solidFill>
                  <a:srgbClr val="000000"/>
                </a:solidFill>
              </a:defRPr>
            </a:lvl5pPr>
            <a:lvl6pPr lvl="5" rtl="0">
              <a:buNone/>
              <a:defRPr sz="600">
                <a:solidFill>
                  <a:srgbClr val="000000"/>
                </a:solidFill>
              </a:defRPr>
            </a:lvl6pPr>
            <a:lvl7pPr lvl="6" rtl="0">
              <a:buNone/>
              <a:defRPr sz="600">
                <a:solidFill>
                  <a:srgbClr val="000000"/>
                </a:solidFill>
              </a:defRPr>
            </a:lvl7pPr>
            <a:lvl8pPr lvl="7" rtl="0">
              <a:buNone/>
              <a:defRPr sz="600">
                <a:solidFill>
                  <a:srgbClr val="000000"/>
                </a:solidFill>
              </a:defRPr>
            </a:lvl8pPr>
            <a:lvl9pPr lvl="8" rtl="0">
              <a:buNone/>
              <a:defRPr sz="6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Text Only">
  <p:cSld name="CUSTOM_2_7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anchorCtr="0" anchor="t" bIns="91425" lIns="457200" spcFirstLastPara="1" rIns="274300" wrap="square" tIns="1828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0" y="675975"/>
            <a:ext cx="9144000" cy="364800"/>
          </a:xfrm>
          <a:prstGeom prst="rect">
            <a:avLst/>
          </a:prstGeom>
        </p:spPr>
        <p:txBody>
          <a:bodyPr anchorCtr="0" anchor="t" bIns="0" lIns="457200" spcFirstLastPara="1" rIns="457200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/>
        </p:txBody>
      </p:sp>
      <p:cxnSp>
        <p:nvCxnSpPr>
          <p:cNvPr id="58" name="Google Shape;58;p14"/>
          <p:cNvCxnSpPr/>
          <p:nvPr/>
        </p:nvCxnSpPr>
        <p:spPr>
          <a:xfrm>
            <a:off x="274375" y="640080"/>
            <a:ext cx="85956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607775" y="4957200"/>
            <a:ext cx="261900" cy="105600"/>
          </a:xfrm>
          <a:prstGeom prst="rect">
            <a:avLst/>
          </a:prstGeom>
        </p:spPr>
        <p:txBody>
          <a:bodyPr anchorCtr="0" anchor="t" bIns="91425" lIns="0" spcFirstLastPara="1" rIns="0" wrap="square" tIns="0">
            <a:normAutofit fontScale="25000" lnSpcReduction="20000"/>
          </a:bodyPr>
          <a:lstStyle>
            <a:lvl1pPr lvl="0" rtl="0">
              <a:buNone/>
              <a:defRPr sz="600">
                <a:solidFill>
                  <a:srgbClr val="000000"/>
                </a:solidFill>
              </a:defRPr>
            </a:lvl1pPr>
            <a:lvl2pPr lvl="1" rtl="0">
              <a:buNone/>
              <a:defRPr sz="600">
                <a:solidFill>
                  <a:srgbClr val="000000"/>
                </a:solidFill>
              </a:defRPr>
            </a:lvl2pPr>
            <a:lvl3pPr lvl="2" rtl="0">
              <a:buNone/>
              <a:defRPr sz="600">
                <a:solidFill>
                  <a:srgbClr val="000000"/>
                </a:solidFill>
              </a:defRPr>
            </a:lvl3pPr>
            <a:lvl4pPr lvl="3" rtl="0">
              <a:buNone/>
              <a:defRPr sz="600">
                <a:solidFill>
                  <a:srgbClr val="000000"/>
                </a:solidFill>
              </a:defRPr>
            </a:lvl4pPr>
            <a:lvl5pPr lvl="4" rtl="0">
              <a:buNone/>
              <a:defRPr sz="600">
                <a:solidFill>
                  <a:srgbClr val="000000"/>
                </a:solidFill>
              </a:defRPr>
            </a:lvl5pPr>
            <a:lvl6pPr lvl="5" rtl="0">
              <a:buNone/>
              <a:defRPr sz="600">
                <a:solidFill>
                  <a:srgbClr val="000000"/>
                </a:solidFill>
              </a:defRPr>
            </a:lvl6pPr>
            <a:lvl7pPr lvl="6" rtl="0">
              <a:buNone/>
              <a:defRPr sz="600">
                <a:solidFill>
                  <a:srgbClr val="000000"/>
                </a:solidFill>
              </a:defRPr>
            </a:lvl7pPr>
            <a:lvl8pPr lvl="7" rtl="0">
              <a:buNone/>
              <a:defRPr sz="600">
                <a:solidFill>
                  <a:srgbClr val="000000"/>
                </a:solidFill>
              </a:defRPr>
            </a:lvl8pPr>
            <a:lvl9pPr lvl="8" rtl="0">
              <a:buNone/>
              <a:defRPr sz="6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0" name="Google Shape;60;p14"/>
          <p:cNvCxnSpPr/>
          <p:nvPr/>
        </p:nvCxnSpPr>
        <p:spPr>
          <a:xfrm>
            <a:off x="274320" y="4906455"/>
            <a:ext cx="8595600" cy="1020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4"/>
          <p:cNvSpPr txBox="1"/>
          <p:nvPr>
            <p:ph idx="2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3" type="body"/>
          </p:nvPr>
        </p:nvSpPr>
        <p:spPr>
          <a:xfrm>
            <a:off x="175" y="1284250"/>
            <a:ext cx="9144000" cy="3581700"/>
          </a:xfrm>
          <a:prstGeom prst="rect">
            <a:avLst/>
          </a:prstGeom>
        </p:spPr>
        <p:txBody>
          <a:bodyPr anchorCtr="0" anchor="t" bIns="914400" lIns="457200" spcFirstLastPara="1" rIns="457200" wrap="square" tIns="0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800"/>
              </a:spcBef>
              <a:spcAft>
                <a:spcPts val="8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Subsection Slide">
  <p:cSld name="CUSTOM_17_2_1_1_2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 b="2498" l="0" r="0" t="2489"/>
          <a:stretch/>
        </p:blipFill>
        <p:spPr>
          <a:xfrm>
            <a:off x="274320" y="274881"/>
            <a:ext cx="8595360" cy="459374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>
            <p:ph type="title"/>
          </p:nvPr>
        </p:nvSpPr>
        <p:spPr>
          <a:xfrm>
            <a:off x="274325" y="2088475"/>
            <a:ext cx="85953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5"/>
          <p:cNvSpPr txBox="1"/>
          <p:nvPr>
            <p:ph idx="2" type="sldNum"/>
          </p:nvPr>
        </p:nvSpPr>
        <p:spPr>
          <a:xfrm>
            <a:off x="8607775" y="4957200"/>
            <a:ext cx="261900" cy="105600"/>
          </a:xfrm>
          <a:prstGeom prst="rect">
            <a:avLst/>
          </a:prstGeom>
        </p:spPr>
        <p:txBody>
          <a:bodyPr anchorCtr="0" anchor="t" bIns="91425" lIns="0" spcFirstLastPara="1" rIns="0" wrap="square" tIns="0">
            <a:normAutofit fontScale="25000" lnSpcReduction="20000"/>
          </a:bodyPr>
          <a:lstStyle>
            <a:lvl1pPr lvl="0" rtl="0">
              <a:buNone/>
              <a:defRPr sz="600">
                <a:solidFill>
                  <a:srgbClr val="000000"/>
                </a:solidFill>
              </a:defRPr>
            </a:lvl1pPr>
            <a:lvl2pPr lvl="1" rtl="0">
              <a:buNone/>
              <a:defRPr sz="600">
                <a:solidFill>
                  <a:srgbClr val="000000"/>
                </a:solidFill>
              </a:defRPr>
            </a:lvl2pPr>
            <a:lvl3pPr lvl="2" rtl="0">
              <a:buNone/>
              <a:defRPr sz="600">
                <a:solidFill>
                  <a:srgbClr val="000000"/>
                </a:solidFill>
              </a:defRPr>
            </a:lvl3pPr>
            <a:lvl4pPr lvl="3" rtl="0">
              <a:buNone/>
              <a:defRPr sz="600">
                <a:solidFill>
                  <a:srgbClr val="000000"/>
                </a:solidFill>
              </a:defRPr>
            </a:lvl4pPr>
            <a:lvl5pPr lvl="4" rtl="0">
              <a:buNone/>
              <a:defRPr sz="600">
                <a:solidFill>
                  <a:srgbClr val="000000"/>
                </a:solidFill>
              </a:defRPr>
            </a:lvl5pPr>
            <a:lvl6pPr lvl="5" rtl="0">
              <a:buNone/>
              <a:defRPr sz="600">
                <a:solidFill>
                  <a:srgbClr val="000000"/>
                </a:solidFill>
              </a:defRPr>
            </a:lvl6pPr>
            <a:lvl7pPr lvl="6" rtl="0">
              <a:buNone/>
              <a:defRPr sz="600">
                <a:solidFill>
                  <a:srgbClr val="000000"/>
                </a:solidFill>
              </a:defRPr>
            </a:lvl7pPr>
            <a:lvl8pPr lvl="7" rtl="0">
              <a:buNone/>
              <a:defRPr sz="600">
                <a:solidFill>
                  <a:srgbClr val="000000"/>
                </a:solidFill>
              </a:defRPr>
            </a:lvl8pPr>
            <a:lvl9pPr lvl="8" rtl="0">
              <a:buNone/>
              <a:defRPr sz="6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Text with Sidebar">
  <p:cSld name="CUSTOM_2_4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 rotWithShape="1">
          <a:blip r:embed="rId2">
            <a:alphaModFix/>
          </a:blip>
          <a:srcRect b="119" l="0" r="0" t="119"/>
          <a:stretch/>
        </p:blipFill>
        <p:spPr>
          <a:xfrm>
            <a:off x="7048950" y="910275"/>
            <a:ext cx="1828800" cy="3784798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6"/>
          <p:cNvSpPr txBox="1"/>
          <p:nvPr>
            <p:ph idx="1" type="subTitle"/>
          </p:nvPr>
        </p:nvSpPr>
        <p:spPr>
          <a:xfrm>
            <a:off x="0" y="675975"/>
            <a:ext cx="6674700" cy="364800"/>
          </a:xfrm>
          <a:prstGeom prst="rect">
            <a:avLst/>
          </a:prstGeom>
        </p:spPr>
        <p:txBody>
          <a:bodyPr anchorCtr="0" anchor="t" bIns="0" lIns="457200" spcFirstLastPara="1" rIns="457200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2" type="body"/>
          </p:nvPr>
        </p:nvSpPr>
        <p:spPr>
          <a:xfrm>
            <a:off x="0" y="1245800"/>
            <a:ext cx="6699600" cy="3897600"/>
          </a:xfrm>
          <a:prstGeom prst="rect">
            <a:avLst/>
          </a:prstGeom>
        </p:spPr>
        <p:txBody>
          <a:bodyPr anchorCtr="0" anchor="t" bIns="914400" lIns="457200" spcFirstLastPara="1" rIns="457200" wrap="square" tIns="0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800"/>
              </a:spcBef>
              <a:spcAft>
                <a:spcPts val="8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3" type="subTitle"/>
          </p:nvPr>
        </p:nvSpPr>
        <p:spPr>
          <a:xfrm>
            <a:off x="7056300" y="910475"/>
            <a:ext cx="1814100" cy="3784800"/>
          </a:xfrm>
          <a:prstGeom prst="rect">
            <a:avLst/>
          </a:prstGeom>
          <a:ln cap="flat" cmpd="sng" w="9525">
            <a:solidFill>
              <a:srgbClr val="DBD9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-12425" y="0"/>
            <a:ext cx="6699600" cy="533700"/>
          </a:xfrm>
          <a:prstGeom prst="rect">
            <a:avLst/>
          </a:prstGeom>
        </p:spPr>
        <p:txBody>
          <a:bodyPr anchorCtr="0" anchor="t" bIns="91425" lIns="457200" spcFirstLastPara="1" rIns="274300" wrap="square" tIns="1828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607775" y="4957200"/>
            <a:ext cx="261900" cy="105600"/>
          </a:xfrm>
          <a:prstGeom prst="rect">
            <a:avLst/>
          </a:prstGeom>
        </p:spPr>
        <p:txBody>
          <a:bodyPr anchorCtr="0" anchor="t" bIns="91425" lIns="0" spcFirstLastPara="1" rIns="0" wrap="square" tIns="0">
            <a:normAutofit fontScale="25000" lnSpcReduction="20000"/>
          </a:bodyPr>
          <a:lstStyle>
            <a:lvl1pPr lvl="0" rtl="0">
              <a:buNone/>
              <a:defRPr sz="600">
                <a:solidFill>
                  <a:srgbClr val="000000"/>
                </a:solidFill>
              </a:defRPr>
            </a:lvl1pPr>
            <a:lvl2pPr lvl="1" rtl="0">
              <a:buNone/>
              <a:defRPr sz="600">
                <a:solidFill>
                  <a:srgbClr val="000000"/>
                </a:solidFill>
              </a:defRPr>
            </a:lvl2pPr>
            <a:lvl3pPr lvl="2" rtl="0">
              <a:buNone/>
              <a:defRPr sz="600">
                <a:solidFill>
                  <a:srgbClr val="000000"/>
                </a:solidFill>
              </a:defRPr>
            </a:lvl3pPr>
            <a:lvl4pPr lvl="3" rtl="0">
              <a:buNone/>
              <a:defRPr sz="600">
                <a:solidFill>
                  <a:srgbClr val="000000"/>
                </a:solidFill>
              </a:defRPr>
            </a:lvl4pPr>
            <a:lvl5pPr lvl="4" rtl="0">
              <a:buNone/>
              <a:defRPr sz="600">
                <a:solidFill>
                  <a:srgbClr val="000000"/>
                </a:solidFill>
              </a:defRPr>
            </a:lvl5pPr>
            <a:lvl6pPr lvl="5" rtl="0">
              <a:buNone/>
              <a:defRPr sz="600">
                <a:solidFill>
                  <a:srgbClr val="000000"/>
                </a:solidFill>
              </a:defRPr>
            </a:lvl6pPr>
            <a:lvl7pPr lvl="6" rtl="0">
              <a:buNone/>
              <a:defRPr sz="600">
                <a:solidFill>
                  <a:srgbClr val="000000"/>
                </a:solidFill>
              </a:defRPr>
            </a:lvl7pPr>
            <a:lvl8pPr lvl="7" rtl="0">
              <a:buNone/>
              <a:defRPr sz="600">
                <a:solidFill>
                  <a:srgbClr val="000000"/>
                </a:solidFill>
              </a:defRPr>
            </a:lvl8pPr>
            <a:lvl9pPr lvl="8" rtl="0">
              <a:buNone/>
              <a:defRPr sz="6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6" name="Google Shape;76;p16"/>
          <p:cNvCxnSpPr/>
          <p:nvPr/>
        </p:nvCxnSpPr>
        <p:spPr>
          <a:xfrm>
            <a:off x="274320" y="4906455"/>
            <a:ext cx="8595600" cy="1020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6"/>
          <p:cNvCxnSpPr/>
          <p:nvPr/>
        </p:nvCxnSpPr>
        <p:spPr>
          <a:xfrm>
            <a:off x="274375" y="640080"/>
            <a:ext cx="85956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6"/>
          <p:cNvSpPr txBox="1"/>
          <p:nvPr>
            <p:ph idx="4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. Numbered 1–2 (Blue)">
  <p:cSld name="CUSTOM_2_7_1_5_2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86275" y="649650"/>
            <a:ext cx="827450" cy="4115237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anchorCtr="0" anchor="t" bIns="91425" lIns="457200" spcFirstLastPara="1" rIns="274300" wrap="square" tIns="1828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82" name="Google Shape;82;p17"/>
          <p:cNvCxnSpPr/>
          <p:nvPr/>
        </p:nvCxnSpPr>
        <p:spPr>
          <a:xfrm>
            <a:off x="274375" y="640080"/>
            <a:ext cx="85956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607775" y="4957200"/>
            <a:ext cx="261900" cy="105600"/>
          </a:xfrm>
          <a:prstGeom prst="rect">
            <a:avLst/>
          </a:prstGeom>
        </p:spPr>
        <p:txBody>
          <a:bodyPr anchorCtr="0" anchor="t" bIns="91425" lIns="0" spcFirstLastPara="1" rIns="0" wrap="square" tIns="0">
            <a:normAutofit fontScale="25000" lnSpcReduction="20000"/>
          </a:bodyPr>
          <a:lstStyle>
            <a:lvl1pPr lvl="0" rtl="0">
              <a:buNone/>
              <a:defRPr sz="600">
                <a:solidFill>
                  <a:srgbClr val="000000"/>
                </a:solidFill>
              </a:defRPr>
            </a:lvl1pPr>
            <a:lvl2pPr lvl="1" rtl="0">
              <a:buNone/>
              <a:defRPr sz="600">
                <a:solidFill>
                  <a:srgbClr val="000000"/>
                </a:solidFill>
              </a:defRPr>
            </a:lvl2pPr>
            <a:lvl3pPr lvl="2" rtl="0">
              <a:buNone/>
              <a:defRPr sz="600">
                <a:solidFill>
                  <a:srgbClr val="000000"/>
                </a:solidFill>
              </a:defRPr>
            </a:lvl3pPr>
            <a:lvl4pPr lvl="3" rtl="0">
              <a:buNone/>
              <a:defRPr sz="600">
                <a:solidFill>
                  <a:srgbClr val="000000"/>
                </a:solidFill>
              </a:defRPr>
            </a:lvl4pPr>
            <a:lvl5pPr lvl="4" rtl="0">
              <a:buNone/>
              <a:defRPr sz="600">
                <a:solidFill>
                  <a:srgbClr val="000000"/>
                </a:solidFill>
              </a:defRPr>
            </a:lvl5pPr>
            <a:lvl6pPr lvl="5" rtl="0">
              <a:buNone/>
              <a:defRPr sz="600">
                <a:solidFill>
                  <a:srgbClr val="000000"/>
                </a:solidFill>
              </a:defRPr>
            </a:lvl6pPr>
            <a:lvl7pPr lvl="6" rtl="0">
              <a:buNone/>
              <a:defRPr sz="600">
                <a:solidFill>
                  <a:srgbClr val="000000"/>
                </a:solidFill>
              </a:defRPr>
            </a:lvl7pPr>
            <a:lvl8pPr lvl="7" rtl="0">
              <a:buNone/>
              <a:defRPr sz="600">
                <a:solidFill>
                  <a:srgbClr val="000000"/>
                </a:solidFill>
              </a:defRPr>
            </a:lvl8pPr>
            <a:lvl9pPr lvl="8" rtl="0">
              <a:buNone/>
              <a:defRPr sz="6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" name="Google Shape;84;p17"/>
          <p:cNvCxnSpPr/>
          <p:nvPr/>
        </p:nvCxnSpPr>
        <p:spPr>
          <a:xfrm>
            <a:off x="274320" y="4906455"/>
            <a:ext cx="8595600" cy="1020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7"/>
          <p:cNvSpPr txBox="1"/>
          <p:nvPr>
            <p:ph idx="1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2" type="subTitle"/>
          </p:nvPr>
        </p:nvSpPr>
        <p:spPr>
          <a:xfrm>
            <a:off x="-12300" y="1602450"/>
            <a:ext cx="4298400" cy="3301800"/>
          </a:xfrm>
          <a:prstGeom prst="rect">
            <a:avLst/>
          </a:prstGeom>
        </p:spPr>
        <p:txBody>
          <a:bodyPr anchorCtr="0" anchor="t" bIns="0" lIns="457200" spcFirstLastPara="1" rIns="457200" wrap="square" tIns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/>
        </p:txBody>
      </p:sp>
      <p:sp>
        <p:nvSpPr>
          <p:cNvPr id="87" name="Google Shape;87;p17"/>
          <p:cNvSpPr/>
          <p:nvPr/>
        </p:nvSpPr>
        <p:spPr>
          <a:xfrm>
            <a:off x="4936274" y="890150"/>
            <a:ext cx="2688300" cy="476700"/>
          </a:xfrm>
          <a:prstGeom prst="roundRect">
            <a:avLst>
              <a:gd fmla="val 16667" name="adj"/>
            </a:avLst>
          </a:prstGeom>
          <a:solidFill>
            <a:srgbClr val="365C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System Hardening</a:t>
            </a:r>
            <a:endParaRPr sz="21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8" name="Google Shape;88;p17"/>
          <p:cNvSpPr/>
          <p:nvPr/>
        </p:nvSpPr>
        <p:spPr>
          <a:xfrm rot="10800000">
            <a:off x="5072469" y="1278938"/>
            <a:ext cx="261029" cy="144694"/>
          </a:xfrm>
          <a:prstGeom prst="flowChartExtract">
            <a:avLst/>
          </a:prstGeom>
          <a:solidFill>
            <a:srgbClr val="365C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457246" y="887925"/>
            <a:ext cx="2688300" cy="4767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Alarm</a:t>
            </a:r>
            <a:endParaRPr sz="21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0" name="Google Shape;90;p17"/>
          <p:cNvSpPr/>
          <p:nvPr/>
        </p:nvSpPr>
        <p:spPr>
          <a:xfrm rot="10800000">
            <a:off x="575363" y="1276701"/>
            <a:ext cx="226486" cy="144694"/>
          </a:xfrm>
          <a:prstGeom prst="flowChartExtra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idx="3" type="subTitle"/>
          </p:nvPr>
        </p:nvSpPr>
        <p:spPr>
          <a:xfrm>
            <a:off x="4466800" y="1604700"/>
            <a:ext cx="4298400" cy="3301800"/>
          </a:xfrm>
          <a:prstGeom prst="rect">
            <a:avLst/>
          </a:prstGeom>
        </p:spPr>
        <p:txBody>
          <a:bodyPr anchorCtr="0" anchor="t" bIns="0" lIns="457200" spcFirstLastPara="1" rIns="457200" wrap="square" tIns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">
          <p15:clr>
            <a:srgbClr val="F9AD4C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7. The End">
  <p:cSld name="CUSTOM_7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 rotWithShape="1">
          <a:blip r:embed="rId2">
            <a:alphaModFix/>
          </a:blip>
          <a:srcRect b="2498" l="0" r="0" t="2489"/>
          <a:stretch/>
        </p:blipFill>
        <p:spPr>
          <a:xfrm>
            <a:off x="274320" y="274881"/>
            <a:ext cx="8595360" cy="459374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8607775" y="4957200"/>
            <a:ext cx="261900" cy="1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/>
              <a:t>‹#›</a:t>
            </a:fld>
            <a:endParaRPr sz="600"/>
          </a:p>
        </p:txBody>
      </p:sp>
      <p:sp>
        <p:nvSpPr>
          <p:cNvPr id="95" name="Google Shape;95;p18"/>
          <p:cNvSpPr txBox="1"/>
          <p:nvPr/>
        </p:nvSpPr>
        <p:spPr>
          <a:xfrm>
            <a:off x="-123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7430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599" y="496138"/>
            <a:ext cx="5046801" cy="41512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rive.google.com/file/d/1hPOqmbed-FZ4JRPo_V6bAcvfsqJDDgQq/view?usp=sharing" TargetMode="External"/><Relationship Id="rId4" Type="http://schemas.openxmlformats.org/officeDocument/2006/relationships/hyperlink" Target="https://drive.google.com/file/d/11A-Be4926TGSI0-_EsmUw4ebw7G2A3-F/view?usp=sharing" TargetMode="External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nvd.nist.gov/vuln/detail/CVE-2020-14494" TargetMode="External"/><Relationship Id="rId4" Type="http://schemas.openxmlformats.org/officeDocument/2006/relationships/hyperlink" Target="https://cwe.mitre.org/data/definitions/307.html" TargetMode="External"/><Relationship Id="rId5" Type="http://schemas.openxmlformats.org/officeDocument/2006/relationships/hyperlink" Target="https://cve.mitre.org/cgi-bin/cvename.cgi?name=CVE-2017-7269" TargetMode="External"/><Relationship Id="rId6" Type="http://schemas.openxmlformats.org/officeDocument/2006/relationships/hyperlink" Target="https://nvd.nist.gov/vuln/detail/CVE-2019-13386#vulnCurrentDescriptionTitl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file/d/1tlGP2i0s-JZaqAulduG_3swfQDParuxS/view?usp=shar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file/d/1rK9pow5FfFDz14zryUy7loadgX9VDQMS/view?usp=sharing" TargetMode="External"/><Relationship Id="rId4" Type="http://schemas.openxmlformats.org/officeDocument/2006/relationships/hyperlink" Target="https://drive.google.com/file/d/1FmMRVOj-ibQxwvKDrSYjyWrWgsdVcOni/view?usp=shar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rive.google.com/file/d/16a0LWIz5pw9M5SG9PXdDB9udG1EEp56J/view?usp=sharing" TargetMode="External"/><Relationship Id="rId4" Type="http://schemas.openxmlformats.org/officeDocument/2006/relationships/hyperlink" Target="https://drive.google.com/file/d/1jq6lPG9BhdaPTSU274SA7Ln8RGr2Bf2u/view?usp=sharing" TargetMode="External"/><Relationship Id="rId5" Type="http://schemas.openxmlformats.org/officeDocument/2006/relationships/hyperlink" Target="https://drive.google.com/file/d/1HzREEDKmCIRVXkhLqQczTWN6cf_R6Vgz/view?usp=sharing" TargetMode="External"/><Relationship Id="rId6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274350" y="1703925"/>
            <a:ext cx="85953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Engagement</a:t>
            </a:r>
            <a:endParaRPr sz="3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100">
                <a:latin typeface="Roboto"/>
                <a:ea typeface="Roboto"/>
                <a:cs typeface="Roboto"/>
                <a:sym typeface="Roboto"/>
              </a:rPr>
              <a:t>Assessment, Analysis, </a:t>
            </a:r>
            <a:br>
              <a:rPr lang="en" sz="3100">
                <a:latin typeface="Roboto"/>
                <a:ea typeface="Roboto"/>
                <a:cs typeface="Roboto"/>
                <a:sym typeface="Roboto"/>
              </a:rPr>
            </a:br>
            <a:r>
              <a:rPr lang="en" sz="3100">
                <a:latin typeface="Roboto"/>
                <a:ea typeface="Roboto"/>
                <a:cs typeface="Roboto"/>
                <a:sym typeface="Roboto"/>
              </a:rPr>
              <a:t>and Hardening of a Vulnerable System</a:t>
            </a:r>
            <a:endParaRPr sz="3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9"/>
          <p:cNvSpPr txBox="1"/>
          <p:nvPr>
            <p:ph idx="1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Tamantha Boychuk April 2022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2724150" y="3596425"/>
            <a:ext cx="369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Prepared By: Tamantha Boychuk, April 25, 2022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anchorCtr="0" anchor="t" bIns="91425" lIns="457200" spcFirstLastPara="1" rIns="274300" wrap="square" tIns="182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Exploitation: </a:t>
            </a:r>
            <a:r>
              <a:rPr b="1" lang="en" sz="2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PHP Meterpreter Reverse Shell Payload</a:t>
            </a:r>
            <a:endParaRPr/>
          </a:p>
        </p:txBody>
      </p:sp>
      <p:sp>
        <p:nvSpPr>
          <p:cNvPr id="220" name="Google Shape;220;p28"/>
          <p:cNvSpPr/>
          <p:nvPr/>
        </p:nvSpPr>
        <p:spPr>
          <a:xfrm flipH="1">
            <a:off x="1085025" y="703850"/>
            <a:ext cx="2944800" cy="28722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8"/>
          <p:cNvSpPr txBox="1"/>
          <p:nvPr/>
        </p:nvSpPr>
        <p:spPr>
          <a:xfrm>
            <a:off x="947275" y="737675"/>
            <a:ext cx="3236400" cy="28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Tools &amp; Processes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Metasploit was used to search php/meterpreter payloads.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 script was written and delivered via MSFVenom to establish a php reverse shell.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2" name="Google Shape;222;p28"/>
          <p:cNvGrpSpPr/>
          <p:nvPr/>
        </p:nvGrpSpPr>
        <p:grpSpPr>
          <a:xfrm>
            <a:off x="457181" y="887903"/>
            <a:ext cx="533372" cy="533480"/>
            <a:chOff x="457200" y="1378813"/>
            <a:chExt cx="695400" cy="695450"/>
          </a:xfrm>
        </p:grpSpPr>
        <p:sp>
          <p:nvSpPr>
            <p:cNvPr id="223" name="Google Shape;223;p28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4" name="Google Shape;224;p28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" name="Google Shape;225;p28"/>
          <p:cNvGrpSpPr/>
          <p:nvPr/>
        </p:nvGrpSpPr>
        <p:grpSpPr>
          <a:xfrm>
            <a:off x="4836256" y="887903"/>
            <a:ext cx="533372" cy="533480"/>
            <a:chOff x="457200" y="1378813"/>
            <a:chExt cx="695400" cy="695450"/>
          </a:xfrm>
        </p:grpSpPr>
        <p:sp>
          <p:nvSpPr>
            <p:cNvPr id="226" name="Google Shape;226;p28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7" name="Google Shape;227;p28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" name="Google Shape;228;p28"/>
          <p:cNvSpPr/>
          <p:nvPr/>
        </p:nvSpPr>
        <p:spPr>
          <a:xfrm flipH="1">
            <a:off x="5529650" y="703850"/>
            <a:ext cx="3145200" cy="28722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8"/>
          <p:cNvSpPr txBox="1"/>
          <p:nvPr/>
        </p:nvSpPr>
        <p:spPr>
          <a:xfrm>
            <a:off x="5437175" y="737675"/>
            <a:ext cx="3145200" cy="28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Achievements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Was successful using Metasploit to find a PHP Meterpreter payload.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php/meterpreter/reverse_tcp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Payload was successfully delivered using MSFVenom.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Successfully established a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meterpreter session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in target machine.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30" name="Google Shape;230;p28"/>
          <p:cNvGrpSpPr/>
          <p:nvPr/>
        </p:nvGrpSpPr>
        <p:grpSpPr>
          <a:xfrm>
            <a:off x="457181" y="3746040"/>
            <a:ext cx="533372" cy="533480"/>
            <a:chOff x="457200" y="1378813"/>
            <a:chExt cx="695400" cy="695450"/>
          </a:xfrm>
        </p:grpSpPr>
        <p:sp>
          <p:nvSpPr>
            <p:cNvPr id="231" name="Google Shape;231;p28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2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2" name="Google Shape;232;p28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28"/>
          <p:cNvSpPr txBox="1"/>
          <p:nvPr>
            <p:ph idx="2" type="subTitle"/>
          </p:nvPr>
        </p:nvSpPr>
        <p:spPr>
          <a:xfrm>
            <a:off x="140600" y="4916700"/>
            <a:ext cx="884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Tamantha Boychuk April 2022 									Clickable Hyperlinks Highlighted &amp; Underlined In</a:t>
            </a:r>
            <a:r>
              <a:rPr lang="en" sz="900">
                <a:solidFill>
                  <a:srgbClr val="5ADCD1"/>
                </a:solidFill>
              </a:rPr>
              <a:t> </a:t>
            </a:r>
            <a:r>
              <a:rPr b="1" lang="en" sz="900" u="sng">
                <a:solidFill>
                  <a:srgbClr val="5ADCD1"/>
                </a:solidFill>
                <a:highlight>
                  <a:schemeClr val="lt2"/>
                </a:highlight>
              </a:rPr>
              <a:t>Blue</a:t>
            </a:r>
            <a:endParaRPr b="1" sz="900" u="sng">
              <a:solidFill>
                <a:srgbClr val="5ADCD1"/>
              </a:solidFill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		</a:t>
            </a:r>
            <a:endParaRPr sz="900"/>
          </a:p>
        </p:txBody>
      </p:sp>
      <p:pic>
        <p:nvPicPr>
          <p:cNvPr id="234" name="Google Shape;23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5025" y="3746200"/>
            <a:ext cx="7789802" cy="10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anchorCtr="0" anchor="t" bIns="91425" lIns="457200" spcFirstLastPara="1" rIns="274300" wrap="square" tIns="182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Vulnerability </a:t>
            </a:r>
            <a:r>
              <a:rPr lang="en"/>
              <a:t>Assessment</a:t>
            </a:r>
            <a:endParaRPr/>
          </a:p>
        </p:txBody>
      </p:sp>
      <p:sp>
        <p:nvSpPr>
          <p:cNvPr id="240" name="Google Shape;240;p29"/>
          <p:cNvSpPr txBox="1"/>
          <p:nvPr>
            <p:ph idx="1" type="subTitle"/>
          </p:nvPr>
        </p:nvSpPr>
        <p:spPr>
          <a:xfrm>
            <a:off x="0" y="675975"/>
            <a:ext cx="9144000" cy="364800"/>
          </a:xfrm>
          <a:prstGeom prst="rect">
            <a:avLst/>
          </a:prstGeom>
        </p:spPr>
        <p:txBody>
          <a:bodyPr anchorCtr="0" anchor="t" bIns="0" lIns="457200" spcFirstLastPara="1" rIns="457200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The assessment uncovered the following critical vulnerabilities in the target:</a:t>
            </a:r>
            <a:endParaRPr/>
          </a:p>
        </p:txBody>
      </p:sp>
      <p:graphicFrame>
        <p:nvGraphicFramePr>
          <p:cNvPr id="241" name="Google Shape;241;p29"/>
          <p:cNvGraphicFramePr/>
          <p:nvPr/>
        </p:nvGraphicFramePr>
        <p:xfrm>
          <a:off x="316700" y="120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{34B728C2-7675-4ED2-BF8C-FA22BE6BBB4F}</a:tableStyleId>
              </a:tblPr>
              <a:tblGrid>
                <a:gridCol w="2837650"/>
                <a:gridCol w="2837650"/>
                <a:gridCol w="2837650"/>
              </a:tblGrid>
              <a:tr h="42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Vulnerability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 anchor="ctr">
                    <a:lnL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 anchor="ctr">
                    <a:lnL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Impact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 anchor="ctr">
                    <a:lnL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</a:tr>
              <a:tr h="97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3"/>
                        </a:rPr>
                        <a:t>CVE-2020-14494</a:t>
                      </a:r>
                      <a:r>
                        <a:rPr i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/ </a:t>
                      </a:r>
                      <a:r>
                        <a:rPr i="1" lang="en" sz="12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4"/>
                        </a:rPr>
                        <a:t>CWE-307</a:t>
                      </a:r>
                      <a:endParaRPr i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>
                    <a:lnL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Authentication mechanism in the system does not provide sufficient complexity to protect against brute force attacks.</a:t>
                      </a:r>
                      <a:endParaRPr i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>
                    <a:lnL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Can result in an attacker being able to discover </a:t>
                      </a:r>
                      <a:r>
                        <a:rPr i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multiple username/password combinations to gain access sensitive data on a system.</a:t>
                      </a:r>
                      <a:endParaRPr i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>
                    <a:lnL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5"/>
                        </a:rPr>
                        <a:t>CVE-2017-7269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PROPFIND Request Exploit through WEBDAV service.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>
                    <a:lnL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Bounds of the memory buffer are handled improperly making it possible for attacker to gain user rights.</a:t>
                      </a:r>
                      <a:endParaRPr i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>
                    <a:lnL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This zero day exploit can result in catastrophic failure of confidentiality, integrity and availability of a system.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>
                    <a:lnL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64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PHP Meterpreter Reverse_TCP Vulnerability</a:t>
                      </a:r>
                      <a:endParaRPr i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6"/>
                        </a:rPr>
                        <a:t>CVE-2019-13386</a:t>
                      </a:r>
                      <a:r>
                        <a:rPr i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(R</a:t>
                      </a:r>
                      <a:r>
                        <a:rPr i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eferences</a:t>
                      </a:r>
                      <a:r>
                        <a:rPr i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i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reverse</a:t>
                      </a:r>
                      <a:r>
                        <a:rPr i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shell access with user privilege.)</a:t>
                      </a:r>
                      <a:endParaRPr i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>
                    <a:lnL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This is a reverse shell payload used to gain meterpreter access to a compromised system through remote file injection. (RFI).</a:t>
                      </a:r>
                      <a:endParaRPr i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>
                    <a:lnL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severity of RFI attack can range from outputting the contents of a file to arbitrary code </a:t>
                      </a:r>
                      <a:r>
                        <a:rPr i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execution</a:t>
                      </a:r>
                      <a:r>
                        <a:rPr i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.  In this case it allowed remote access in root to the affected server.</a:t>
                      </a:r>
                      <a:endParaRPr i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>
                    <a:lnL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2" name="Google Shape;242;p29"/>
          <p:cNvSpPr txBox="1"/>
          <p:nvPr>
            <p:ph idx="2" type="subTitle"/>
          </p:nvPr>
        </p:nvSpPr>
        <p:spPr>
          <a:xfrm>
            <a:off x="152225" y="4916700"/>
            <a:ext cx="884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Tamantha Boychuk April 2022 									Clickable Hyperlinks Highlighted &amp; Underlined In</a:t>
            </a:r>
            <a:r>
              <a:rPr lang="en" sz="900">
                <a:solidFill>
                  <a:srgbClr val="5ADCD1"/>
                </a:solidFill>
              </a:rPr>
              <a:t> </a:t>
            </a:r>
            <a:r>
              <a:rPr b="1" lang="en" sz="900" u="sng">
                <a:solidFill>
                  <a:srgbClr val="5ADCD1"/>
                </a:solidFill>
                <a:highlight>
                  <a:schemeClr val="lt2"/>
                </a:highlight>
              </a:rPr>
              <a:t>Blue</a:t>
            </a:r>
            <a:endParaRPr b="1" sz="900" u="sng">
              <a:solidFill>
                <a:srgbClr val="5ADCD1"/>
              </a:solidFill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2" y="289900"/>
            <a:ext cx="8595295" cy="459361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0"/>
          <p:cNvSpPr txBox="1"/>
          <p:nvPr>
            <p:ph type="title"/>
          </p:nvPr>
        </p:nvSpPr>
        <p:spPr>
          <a:xfrm>
            <a:off x="274325" y="1687275"/>
            <a:ext cx="8595300" cy="8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Blue Team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Roboto Light"/>
                <a:ea typeface="Roboto Light"/>
                <a:cs typeface="Roboto Light"/>
                <a:sym typeface="Roboto Light"/>
              </a:rPr>
              <a:t>Log Analysis and </a:t>
            </a:r>
            <a:br>
              <a:rPr lang="en" sz="3400"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" sz="3400">
                <a:latin typeface="Roboto Light"/>
                <a:ea typeface="Roboto Light"/>
                <a:cs typeface="Roboto Light"/>
                <a:sym typeface="Roboto Light"/>
              </a:rPr>
              <a:t>Attack Characterization</a:t>
            </a:r>
            <a:endParaRPr sz="34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49" name="Google Shape;249;p30"/>
          <p:cNvSpPr txBox="1"/>
          <p:nvPr/>
        </p:nvSpPr>
        <p:spPr>
          <a:xfrm>
            <a:off x="8607775" y="4957200"/>
            <a:ext cx="261900" cy="1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/>
              <a:t>‹#›</a:t>
            </a:fld>
            <a:endParaRPr sz="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anchorCtr="0" anchor="t" bIns="91425" lIns="457200" spcFirstLastPara="1" rIns="274300" wrap="square" tIns="182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Analysis: Identifying the Port Scan</a:t>
            </a:r>
            <a:endParaRPr/>
          </a:p>
        </p:txBody>
      </p:sp>
      <p:sp>
        <p:nvSpPr>
          <p:cNvPr id="255" name="Google Shape;255;p31"/>
          <p:cNvSpPr txBox="1"/>
          <p:nvPr>
            <p:ph idx="1" type="subTitle"/>
          </p:nvPr>
        </p:nvSpPr>
        <p:spPr>
          <a:xfrm>
            <a:off x="0" y="675975"/>
            <a:ext cx="4114800" cy="1269600"/>
          </a:xfrm>
          <a:prstGeom prst="rect">
            <a:avLst/>
          </a:prstGeom>
        </p:spPr>
        <p:txBody>
          <a:bodyPr anchorCtr="0" anchor="t" bIns="0" lIns="457200" spcFirstLastPara="1" rIns="457200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Answer the following questions in bullet points under the screenshot if space allows. </a:t>
            </a:r>
            <a:br>
              <a:rPr lang="en" sz="1200"/>
            </a:br>
            <a:r>
              <a:rPr lang="en" sz="1200"/>
              <a:t>Otherwise, add the answers to speaker notes. </a:t>
            </a:r>
            <a:endParaRPr sz="1200"/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6" name="Google Shape;256;p31"/>
          <p:cNvSpPr txBox="1"/>
          <p:nvPr>
            <p:ph idx="2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Tamantha Boychuk April 2022</a:t>
            </a:r>
            <a:endParaRPr/>
          </a:p>
        </p:txBody>
      </p:sp>
      <p:sp>
        <p:nvSpPr>
          <p:cNvPr id="257" name="Google Shape;257;p31"/>
          <p:cNvSpPr/>
          <p:nvPr/>
        </p:nvSpPr>
        <p:spPr>
          <a:xfrm>
            <a:off x="367350" y="1467800"/>
            <a:ext cx="8409300" cy="2384100"/>
          </a:xfrm>
          <a:prstGeom prst="rect">
            <a:avLst/>
          </a:prstGeom>
          <a:solidFill>
            <a:srgbClr val="1D8BE6">
              <a:alpha val="14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[Insert Here]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Include a screenshot of Kibana logs depicting the port scan.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31"/>
          <p:cNvSpPr txBox="1"/>
          <p:nvPr>
            <p:ph idx="3" type="body"/>
          </p:nvPr>
        </p:nvSpPr>
        <p:spPr>
          <a:xfrm>
            <a:off x="3712025" y="675975"/>
            <a:ext cx="4911000" cy="971700"/>
          </a:xfrm>
          <a:prstGeom prst="rect">
            <a:avLst/>
          </a:prstGeom>
        </p:spPr>
        <p:txBody>
          <a:bodyPr anchorCtr="0" anchor="t" bIns="914400" lIns="457200" spcFirstLastPara="1" rIns="457200" wrap="square" tIns="0">
            <a:normAutofit fontScale="25000" lnSpcReduction="20000"/>
          </a:bodyPr>
          <a:lstStyle/>
          <a:p>
            <a:pPr indent="-110490" lvl="0" marL="32004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What time did the port scan occur?</a:t>
            </a:r>
            <a:endParaRPr sz="1200"/>
          </a:p>
          <a:p>
            <a:pPr indent="-110490" lvl="0" marL="320040" rtl="0" algn="l">
              <a:spcBef>
                <a:spcPts val="60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How many packets were sent, and from which IP?</a:t>
            </a:r>
            <a:endParaRPr sz="1200"/>
          </a:p>
          <a:p>
            <a:pPr indent="-110490" lvl="0" marL="320040" rtl="0" algn="l">
              <a:spcBef>
                <a:spcPts val="600"/>
              </a:spcBef>
              <a:spcAft>
                <a:spcPts val="600"/>
              </a:spcAft>
              <a:buSzPct val="100000"/>
              <a:buChar char="●"/>
            </a:pPr>
            <a:r>
              <a:rPr lang="en" sz="1200"/>
              <a:t>What indicates that this was a port scan?</a:t>
            </a:r>
            <a:endParaRPr sz="1200"/>
          </a:p>
        </p:txBody>
      </p:sp>
      <p:pic>
        <p:nvPicPr>
          <p:cNvPr id="259" name="Google Shape;2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1300" y="835137"/>
            <a:ext cx="424701" cy="3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anchorCtr="0" anchor="t" bIns="91425" lIns="457200" spcFirstLastPara="1" rIns="274300" wrap="square" tIns="182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Analysis: Finding the Request for the Hidden Directory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5" name="Google Shape;265;p32"/>
          <p:cNvSpPr txBox="1"/>
          <p:nvPr>
            <p:ph idx="1" type="subTitle"/>
          </p:nvPr>
        </p:nvSpPr>
        <p:spPr>
          <a:xfrm>
            <a:off x="0" y="675975"/>
            <a:ext cx="4114800" cy="1269600"/>
          </a:xfrm>
          <a:prstGeom prst="rect">
            <a:avLst/>
          </a:prstGeom>
        </p:spPr>
        <p:txBody>
          <a:bodyPr anchorCtr="0" anchor="t" bIns="0" lIns="457200" spcFirstLastPara="1" rIns="457200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Answer the following questions in bullet points under the screenshot if space allows. </a:t>
            </a:r>
            <a:br>
              <a:rPr lang="en" sz="1200"/>
            </a:br>
            <a:r>
              <a:rPr lang="en" sz="1200"/>
              <a:t>Otherwise, add the answers to speaker notes. </a:t>
            </a:r>
            <a:endParaRPr sz="1200"/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6" name="Google Shape;266;p32"/>
          <p:cNvSpPr txBox="1"/>
          <p:nvPr>
            <p:ph idx="2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Tamantha Boychuk April 2022</a:t>
            </a:r>
            <a:endParaRPr/>
          </a:p>
        </p:txBody>
      </p:sp>
      <p:sp>
        <p:nvSpPr>
          <p:cNvPr id="267" name="Google Shape;267;p32"/>
          <p:cNvSpPr/>
          <p:nvPr/>
        </p:nvSpPr>
        <p:spPr>
          <a:xfrm>
            <a:off x="367350" y="1467800"/>
            <a:ext cx="8409300" cy="2384100"/>
          </a:xfrm>
          <a:prstGeom prst="rect">
            <a:avLst/>
          </a:prstGeom>
          <a:solidFill>
            <a:srgbClr val="1D8BE6">
              <a:alpha val="14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[Insert Here]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Include a screenshot of Kibana logs depicting the request for the hidden directory.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32"/>
          <p:cNvSpPr txBox="1"/>
          <p:nvPr>
            <p:ph idx="3" type="body"/>
          </p:nvPr>
        </p:nvSpPr>
        <p:spPr>
          <a:xfrm>
            <a:off x="3663050" y="741300"/>
            <a:ext cx="5791200" cy="971700"/>
          </a:xfrm>
          <a:prstGeom prst="rect">
            <a:avLst/>
          </a:prstGeom>
        </p:spPr>
        <p:txBody>
          <a:bodyPr anchorCtr="0" anchor="t" bIns="914400" lIns="457200" spcFirstLastPara="1" rIns="457200" wrap="square" tIns="0">
            <a:normAutofit fontScale="25000" lnSpcReduction="20000"/>
          </a:bodyPr>
          <a:lstStyle/>
          <a:p>
            <a:pPr indent="-110490" lvl="0" marL="32004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What time did the request occur? How many requests were made?</a:t>
            </a:r>
            <a:endParaRPr sz="1200"/>
          </a:p>
          <a:p>
            <a:pPr indent="-110490" lvl="0" marL="320040" rtl="0" algn="l">
              <a:spcBef>
                <a:spcPts val="600"/>
              </a:spcBef>
              <a:spcAft>
                <a:spcPts val="600"/>
              </a:spcAft>
              <a:buSzPct val="100000"/>
              <a:buChar char="●"/>
            </a:pPr>
            <a:r>
              <a:rPr lang="en" sz="1200"/>
              <a:t>Which files were requested? What did they contain?</a:t>
            </a:r>
            <a:endParaRPr sz="1200"/>
          </a:p>
        </p:txBody>
      </p:sp>
      <p:pic>
        <p:nvPicPr>
          <p:cNvPr id="269" name="Google Shape;2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1300" y="835137"/>
            <a:ext cx="424701" cy="3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anchorCtr="0" anchor="t" bIns="91425" lIns="457200" spcFirstLastPara="1" rIns="274300" wrap="square" tIns="182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Analysis: Uncovering the Brute Force Attack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5" name="Google Shape;275;p33"/>
          <p:cNvSpPr txBox="1"/>
          <p:nvPr>
            <p:ph idx="1" type="subTitle"/>
          </p:nvPr>
        </p:nvSpPr>
        <p:spPr>
          <a:xfrm>
            <a:off x="0" y="675975"/>
            <a:ext cx="4114800" cy="1269600"/>
          </a:xfrm>
          <a:prstGeom prst="rect">
            <a:avLst/>
          </a:prstGeom>
        </p:spPr>
        <p:txBody>
          <a:bodyPr anchorCtr="0" anchor="t" bIns="0" lIns="457200" spcFirstLastPara="1" rIns="457200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Answer the following questions in bullet points under the screenshot if space allows. </a:t>
            </a:r>
            <a:br>
              <a:rPr lang="en" sz="1200"/>
            </a:br>
            <a:r>
              <a:rPr lang="en" sz="1200"/>
              <a:t>Otherwise, add the answers to speaker notes. </a:t>
            </a:r>
            <a:endParaRPr sz="1200"/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6" name="Google Shape;276;p33"/>
          <p:cNvSpPr txBox="1"/>
          <p:nvPr>
            <p:ph idx="2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Tamantha Boychuk April 2022</a:t>
            </a:r>
            <a:endParaRPr/>
          </a:p>
        </p:txBody>
      </p:sp>
      <p:sp>
        <p:nvSpPr>
          <p:cNvPr id="277" name="Google Shape;277;p33"/>
          <p:cNvSpPr/>
          <p:nvPr/>
        </p:nvSpPr>
        <p:spPr>
          <a:xfrm>
            <a:off x="367350" y="1467800"/>
            <a:ext cx="8409300" cy="2384100"/>
          </a:xfrm>
          <a:prstGeom prst="rect">
            <a:avLst/>
          </a:prstGeom>
          <a:solidFill>
            <a:srgbClr val="1D8BE6">
              <a:alpha val="14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[Insert Here]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Include a screenshot of Kibana logs depicting the brute force attack. 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33"/>
          <p:cNvSpPr txBox="1"/>
          <p:nvPr>
            <p:ph idx="3" type="body"/>
          </p:nvPr>
        </p:nvSpPr>
        <p:spPr>
          <a:xfrm>
            <a:off x="3663050" y="741300"/>
            <a:ext cx="5791200" cy="971700"/>
          </a:xfrm>
          <a:prstGeom prst="rect">
            <a:avLst/>
          </a:prstGeom>
        </p:spPr>
        <p:txBody>
          <a:bodyPr anchorCtr="0" anchor="t" bIns="914400" lIns="457200" spcFirstLastPara="1" rIns="457200" wrap="square" tIns="0">
            <a:normAutofit fontScale="25000" lnSpcReduction="20000"/>
          </a:bodyPr>
          <a:lstStyle/>
          <a:p>
            <a:pPr indent="-110490" lvl="0" marL="32004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How many requests were made in the attack?</a:t>
            </a:r>
            <a:endParaRPr sz="1200"/>
          </a:p>
          <a:p>
            <a:pPr indent="-110490" lvl="0" marL="320040" rtl="0" algn="l">
              <a:spcBef>
                <a:spcPts val="600"/>
              </a:spcBef>
              <a:spcAft>
                <a:spcPts val="600"/>
              </a:spcAft>
              <a:buSzPct val="100000"/>
              <a:buChar char="●"/>
            </a:pPr>
            <a:r>
              <a:rPr lang="en" sz="1200"/>
              <a:t>How many requests had been made before the attacker </a:t>
            </a:r>
            <a:br>
              <a:rPr lang="en" sz="1200"/>
            </a:br>
            <a:r>
              <a:rPr lang="en" sz="1200"/>
              <a:t>discovered the password?</a:t>
            </a:r>
            <a:endParaRPr sz="1200"/>
          </a:p>
        </p:txBody>
      </p:sp>
      <p:pic>
        <p:nvPicPr>
          <p:cNvPr id="279" name="Google Shape;2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1300" y="835137"/>
            <a:ext cx="424701" cy="3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anchorCtr="0" anchor="t" bIns="91425" lIns="457200" spcFirstLastPara="1" rIns="274300" wrap="square" tIns="182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Analysis: Finding the WebDAV Connection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5" name="Google Shape;285;p34"/>
          <p:cNvSpPr txBox="1"/>
          <p:nvPr>
            <p:ph idx="1" type="subTitle"/>
          </p:nvPr>
        </p:nvSpPr>
        <p:spPr>
          <a:xfrm>
            <a:off x="0" y="675975"/>
            <a:ext cx="4114800" cy="1269600"/>
          </a:xfrm>
          <a:prstGeom prst="rect">
            <a:avLst/>
          </a:prstGeom>
        </p:spPr>
        <p:txBody>
          <a:bodyPr anchorCtr="0" anchor="t" bIns="0" lIns="457200" spcFirstLastPara="1" rIns="457200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Answer the following questions in bullet points under the screenshot if space allows. </a:t>
            </a:r>
            <a:br>
              <a:rPr lang="en" sz="1200"/>
            </a:br>
            <a:r>
              <a:rPr lang="en" sz="1200"/>
              <a:t>Otherwise, add the answers to speaker notes. </a:t>
            </a:r>
            <a:endParaRPr sz="1200"/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86" name="Google Shape;286;p34"/>
          <p:cNvSpPr txBox="1"/>
          <p:nvPr>
            <p:ph idx="2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Tamantha Boychuk April 2022</a:t>
            </a:r>
            <a:endParaRPr/>
          </a:p>
        </p:txBody>
      </p:sp>
      <p:sp>
        <p:nvSpPr>
          <p:cNvPr id="287" name="Google Shape;287;p34"/>
          <p:cNvSpPr/>
          <p:nvPr/>
        </p:nvSpPr>
        <p:spPr>
          <a:xfrm>
            <a:off x="367350" y="1467800"/>
            <a:ext cx="8409300" cy="2384100"/>
          </a:xfrm>
          <a:prstGeom prst="rect">
            <a:avLst/>
          </a:prstGeom>
          <a:solidFill>
            <a:srgbClr val="1D8BE6">
              <a:alpha val="14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[Insert Here]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Add a screenshot of Kibana logs depicting the WebDAV connection. 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34"/>
          <p:cNvSpPr txBox="1"/>
          <p:nvPr>
            <p:ph idx="3" type="body"/>
          </p:nvPr>
        </p:nvSpPr>
        <p:spPr>
          <a:xfrm>
            <a:off x="3663050" y="741300"/>
            <a:ext cx="5791200" cy="971700"/>
          </a:xfrm>
          <a:prstGeom prst="rect">
            <a:avLst/>
          </a:prstGeom>
        </p:spPr>
        <p:txBody>
          <a:bodyPr anchorCtr="0" anchor="t" bIns="914400" lIns="457200" spcFirstLastPara="1" rIns="457200" wrap="square" tIns="0">
            <a:normAutofit fontScale="25000" lnSpcReduction="20000"/>
          </a:bodyPr>
          <a:lstStyle/>
          <a:p>
            <a:pPr indent="-110490" lvl="0" marL="32004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How many requests were made to this directory?</a:t>
            </a:r>
            <a:endParaRPr sz="1200"/>
          </a:p>
          <a:p>
            <a:pPr indent="-110490" lvl="0" marL="320040" rtl="0" algn="l">
              <a:spcBef>
                <a:spcPts val="600"/>
              </a:spcBef>
              <a:spcAft>
                <a:spcPts val="600"/>
              </a:spcAft>
              <a:buSzPct val="100000"/>
              <a:buChar char="●"/>
            </a:pPr>
            <a:r>
              <a:rPr lang="en" sz="1200"/>
              <a:t>Which files were requested?</a:t>
            </a:r>
            <a:endParaRPr sz="1200"/>
          </a:p>
        </p:txBody>
      </p:sp>
      <p:pic>
        <p:nvPicPr>
          <p:cNvPr id="289" name="Google Shape;2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1300" y="835137"/>
            <a:ext cx="424701" cy="3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2" y="289900"/>
            <a:ext cx="8595295" cy="4593614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5"/>
          <p:cNvSpPr txBox="1"/>
          <p:nvPr>
            <p:ph type="title"/>
          </p:nvPr>
        </p:nvSpPr>
        <p:spPr>
          <a:xfrm>
            <a:off x="274325" y="1631275"/>
            <a:ext cx="8595300" cy="20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Blue Team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Roboto Light"/>
                <a:ea typeface="Roboto Light"/>
                <a:cs typeface="Roboto Light"/>
                <a:sym typeface="Roboto Light"/>
              </a:rPr>
              <a:t>Proposed Alarms and </a:t>
            </a:r>
            <a:br>
              <a:rPr lang="en" sz="3400"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" sz="3400">
                <a:latin typeface="Roboto Light"/>
                <a:ea typeface="Roboto Light"/>
                <a:cs typeface="Roboto Light"/>
                <a:sym typeface="Roboto Light"/>
              </a:rPr>
              <a:t>Mitigation Strategies</a:t>
            </a:r>
            <a:endParaRPr sz="34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6" name="Google Shape;296;p35"/>
          <p:cNvSpPr txBox="1"/>
          <p:nvPr/>
        </p:nvSpPr>
        <p:spPr>
          <a:xfrm>
            <a:off x="8607775" y="4957200"/>
            <a:ext cx="261900" cy="1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/>
              <a:t>‹#›</a:t>
            </a:fld>
            <a:endParaRPr sz="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6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anchorCtr="0" anchor="t" bIns="91425" lIns="457200" spcFirstLastPara="1" rIns="274300" wrap="square" tIns="182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Mitigation: Blocking the Port Scan</a:t>
            </a:r>
            <a:endParaRPr/>
          </a:p>
        </p:txBody>
      </p:sp>
      <p:sp>
        <p:nvSpPr>
          <p:cNvPr id="302" name="Google Shape;302;p36"/>
          <p:cNvSpPr txBox="1"/>
          <p:nvPr>
            <p:ph idx="1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Tamantha Boychuk April 2022</a:t>
            </a:r>
            <a:endParaRPr/>
          </a:p>
        </p:txBody>
      </p:sp>
      <p:sp>
        <p:nvSpPr>
          <p:cNvPr id="303" name="Google Shape;303;p36"/>
          <p:cNvSpPr txBox="1"/>
          <p:nvPr>
            <p:ph idx="2" type="subTitle"/>
          </p:nvPr>
        </p:nvSpPr>
        <p:spPr>
          <a:xfrm>
            <a:off x="-12300" y="1602450"/>
            <a:ext cx="4298400" cy="3051300"/>
          </a:xfrm>
          <a:prstGeom prst="rect">
            <a:avLst/>
          </a:prstGeom>
        </p:spPr>
        <p:txBody>
          <a:bodyPr anchorCtr="0" anchor="t" bIns="0" lIns="457200" spcFirstLastPara="1" rIns="457200" wrap="square" tIns="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kind of alarm can be set to detect future port scans?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What threshold would you set to activate this alarm?</a:t>
            </a:r>
            <a:endParaRPr sz="1400"/>
          </a:p>
        </p:txBody>
      </p:sp>
      <p:sp>
        <p:nvSpPr>
          <p:cNvPr id="304" name="Google Shape;304;p36"/>
          <p:cNvSpPr txBox="1"/>
          <p:nvPr>
            <p:ph idx="3" type="subTitle"/>
          </p:nvPr>
        </p:nvSpPr>
        <p:spPr>
          <a:xfrm>
            <a:off x="4466800" y="1604700"/>
            <a:ext cx="4298400" cy="3301800"/>
          </a:xfrm>
          <a:prstGeom prst="rect">
            <a:avLst/>
          </a:prstGeom>
        </p:spPr>
        <p:txBody>
          <a:bodyPr anchorCtr="0" anchor="t" bIns="0" lIns="457200" spcFirstLastPara="1" rIns="457200" wrap="square" tIns="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configurations can be set on the host to mitigate port scans?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Describe the solution. If possible, provide required command lines.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anchorCtr="0" anchor="t" bIns="91425" lIns="457200" spcFirstLastPara="1" rIns="274300" wrap="square" tIns="182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Mitigation: </a:t>
            </a:r>
            <a:r>
              <a:rPr lang="en"/>
              <a:t>Finding the Request for the Hidden Directory</a:t>
            </a:r>
            <a:endParaRPr/>
          </a:p>
        </p:txBody>
      </p:sp>
      <p:sp>
        <p:nvSpPr>
          <p:cNvPr id="310" name="Google Shape;310;p37"/>
          <p:cNvSpPr txBox="1"/>
          <p:nvPr>
            <p:ph idx="1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Tamantha Boychuk April 2022</a:t>
            </a:r>
            <a:endParaRPr/>
          </a:p>
        </p:txBody>
      </p:sp>
      <p:sp>
        <p:nvSpPr>
          <p:cNvPr id="311" name="Google Shape;311;p37"/>
          <p:cNvSpPr txBox="1"/>
          <p:nvPr>
            <p:ph idx="2" type="subTitle"/>
          </p:nvPr>
        </p:nvSpPr>
        <p:spPr>
          <a:xfrm>
            <a:off x="-12300" y="1602450"/>
            <a:ext cx="4298400" cy="3301800"/>
          </a:xfrm>
          <a:prstGeom prst="rect">
            <a:avLst/>
          </a:prstGeom>
        </p:spPr>
        <p:txBody>
          <a:bodyPr anchorCtr="0" anchor="t" bIns="0" lIns="457200" spcFirstLastPara="1" rIns="457200" wrap="square" tIns="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kind of alarm can be set to detect future unauthorized access?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What threshold would you set to activate this alarm?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12" name="Google Shape;312;p37"/>
          <p:cNvSpPr txBox="1"/>
          <p:nvPr>
            <p:ph idx="3" type="subTitle"/>
          </p:nvPr>
        </p:nvSpPr>
        <p:spPr>
          <a:xfrm>
            <a:off x="4466800" y="1604700"/>
            <a:ext cx="4298400" cy="3301800"/>
          </a:xfrm>
          <a:prstGeom prst="rect">
            <a:avLst/>
          </a:prstGeom>
        </p:spPr>
        <p:txBody>
          <a:bodyPr anchorCtr="0" anchor="t" bIns="0" lIns="457200" spcFirstLastPara="1" rIns="457200" wrap="square" tIns="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configuration can be set on the host to block unwanted access?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Describe the solution. If possible, provide required command lines.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  <a:ln>
            <a:noFill/>
          </a:ln>
        </p:spPr>
        <p:txBody>
          <a:bodyPr anchorCtr="0" anchor="t" bIns="91425" lIns="457200" spcFirstLastPara="1" rIns="274300" wrap="square" tIns="182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Table of Contents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>
            <p:ph idx="1" type="subTitle"/>
          </p:nvPr>
        </p:nvSpPr>
        <p:spPr>
          <a:xfrm>
            <a:off x="0" y="675975"/>
            <a:ext cx="9144000" cy="364800"/>
          </a:xfrm>
          <a:prstGeom prst="rect">
            <a:avLst/>
          </a:prstGeom>
        </p:spPr>
        <p:txBody>
          <a:bodyPr anchorCtr="0" anchor="t" bIns="0" lIns="457200" spcFirstLastPara="1" rIns="457200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This document contains the following sections:</a:t>
            </a:r>
            <a:endParaRPr/>
          </a:p>
        </p:txBody>
      </p:sp>
      <p:sp>
        <p:nvSpPr>
          <p:cNvPr id="110" name="Google Shape;110;p20"/>
          <p:cNvSpPr txBox="1"/>
          <p:nvPr>
            <p:ph idx="2" type="subTitle"/>
          </p:nvPr>
        </p:nvSpPr>
        <p:spPr>
          <a:xfrm>
            <a:off x="-12300" y="4916650"/>
            <a:ext cx="88821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Tamantha Boychuk April 2022												</a:t>
            </a:r>
            <a:endParaRPr b="1" u="sng">
              <a:solidFill>
                <a:srgbClr val="5ADCD1"/>
              </a:solidFill>
              <a:highlight>
                <a:schemeClr val="lt2"/>
              </a:highlight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1352550" y="1379138"/>
            <a:ext cx="7517100" cy="621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20"/>
          <p:cNvGrpSpPr/>
          <p:nvPr/>
        </p:nvGrpSpPr>
        <p:grpSpPr>
          <a:xfrm>
            <a:off x="430087" y="1379150"/>
            <a:ext cx="794964" cy="621300"/>
            <a:chOff x="736375" y="1060525"/>
            <a:chExt cx="794964" cy="621300"/>
          </a:xfrm>
        </p:grpSpPr>
        <p:sp>
          <p:nvSpPr>
            <p:cNvPr id="113" name="Google Shape;113;p20"/>
            <p:cNvSpPr/>
            <p:nvPr/>
          </p:nvSpPr>
          <p:spPr>
            <a:xfrm>
              <a:off x="736375" y="1060525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rgbClr val="A9B7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3000"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14" name="Google Shape;114;p20"/>
            <p:cNvSpPr/>
            <p:nvPr/>
          </p:nvSpPr>
          <p:spPr>
            <a:xfrm rot="5400000">
              <a:off x="1266864" y="1278650"/>
              <a:ext cx="340325" cy="188625"/>
            </a:xfrm>
            <a:prstGeom prst="flowChartExtract">
              <a:avLst/>
            </a:prstGeom>
            <a:solidFill>
              <a:srgbClr val="A9B7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20"/>
          <p:cNvGrpSpPr/>
          <p:nvPr/>
        </p:nvGrpSpPr>
        <p:grpSpPr>
          <a:xfrm>
            <a:off x="439112" y="2211113"/>
            <a:ext cx="776889" cy="621300"/>
            <a:chOff x="439125" y="784838"/>
            <a:chExt cx="776889" cy="621300"/>
          </a:xfrm>
        </p:grpSpPr>
        <p:sp>
          <p:nvSpPr>
            <p:cNvPr id="116" name="Google Shape;116;p20"/>
            <p:cNvSpPr/>
            <p:nvPr/>
          </p:nvSpPr>
          <p:spPr>
            <a:xfrm>
              <a:off x="439125" y="784838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17" name="Google Shape;117;p20"/>
            <p:cNvSpPr/>
            <p:nvPr/>
          </p:nvSpPr>
          <p:spPr>
            <a:xfrm rot="5400000">
              <a:off x="951539" y="1001163"/>
              <a:ext cx="340325" cy="188625"/>
            </a:xfrm>
            <a:prstGeom prst="flowChartExtra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" name="Google Shape;118;p20"/>
          <p:cNvGrpSpPr/>
          <p:nvPr/>
        </p:nvGrpSpPr>
        <p:grpSpPr>
          <a:xfrm>
            <a:off x="439125" y="3106938"/>
            <a:ext cx="776889" cy="621300"/>
            <a:chOff x="457200" y="1378813"/>
            <a:chExt cx="776889" cy="621300"/>
          </a:xfrm>
        </p:grpSpPr>
        <p:sp>
          <p:nvSpPr>
            <p:cNvPr id="119" name="Google Shape;119;p20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20" name="Google Shape;120;p20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20"/>
          <p:cNvSpPr txBox="1"/>
          <p:nvPr/>
        </p:nvSpPr>
        <p:spPr>
          <a:xfrm>
            <a:off x="1284600" y="1386338"/>
            <a:ext cx="78717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554475" spcFirstLastPara="1" rIns="45720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Network Topology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1352550" y="2261100"/>
            <a:ext cx="7517100" cy="621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1352550" y="3121375"/>
            <a:ext cx="7483800" cy="606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 txBox="1"/>
          <p:nvPr/>
        </p:nvSpPr>
        <p:spPr>
          <a:xfrm>
            <a:off x="1284600" y="2225525"/>
            <a:ext cx="78717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554475" spcFirstLastPara="1" rIns="45720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Red Team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Security Assessment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1318500" y="3111550"/>
            <a:ext cx="78039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554475" spcFirstLastPara="1" rIns="45720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Blue Team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Log Analysis and Attack Characterization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6" name="Google Shape;126;p20"/>
          <p:cNvGrpSpPr/>
          <p:nvPr/>
        </p:nvGrpSpPr>
        <p:grpSpPr>
          <a:xfrm>
            <a:off x="439125" y="4002738"/>
            <a:ext cx="776889" cy="621300"/>
            <a:chOff x="457200" y="1378813"/>
            <a:chExt cx="776889" cy="621300"/>
          </a:xfrm>
        </p:grpSpPr>
        <p:sp>
          <p:nvSpPr>
            <p:cNvPr id="127" name="Google Shape;127;p20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28" name="Google Shape;128;p20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20"/>
          <p:cNvSpPr txBox="1"/>
          <p:nvPr/>
        </p:nvSpPr>
        <p:spPr>
          <a:xfrm>
            <a:off x="1397275" y="4017150"/>
            <a:ext cx="78039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554475" spcFirstLastPara="1" rIns="45720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Hardening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Proposed Alarms and Mitigation Strategies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1352550" y="3997575"/>
            <a:ext cx="7517100" cy="621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/>
        </p:nvSpPr>
        <p:spPr>
          <a:xfrm>
            <a:off x="1318500" y="4017163"/>
            <a:ext cx="78039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554475" spcFirstLastPara="1" rIns="45720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Hardening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Proposed Alarms and Mitigation Strategies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8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anchorCtr="0" anchor="t" bIns="91425" lIns="457200" spcFirstLastPara="1" rIns="274300" wrap="square" tIns="182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Mitigation: Preventing Brute Force Attacks</a:t>
            </a:r>
            <a:endParaRPr/>
          </a:p>
        </p:txBody>
      </p:sp>
      <p:sp>
        <p:nvSpPr>
          <p:cNvPr id="318" name="Google Shape;318;p38"/>
          <p:cNvSpPr txBox="1"/>
          <p:nvPr>
            <p:ph idx="1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Tamantha Boychuk April 2022</a:t>
            </a:r>
            <a:endParaRPr/>
          </a:p>
        </p:txBody>
      </p:sp>
      <p:sp>
        <p:nvSpPr>
          <p:cNvPr id="319" name="Google Shape;319;p38"/>
          <p:cNvSpPr txBox="1"/>
          <p:nvPr>
            <p:ph idx="2" type="subTitle"/>
          </p:nvPr>
        </p:nvSpPr>
        <p:spPr>
          <a:xfrm>
            <a:off x="-12300" y="1602450"/>
            <a:ext cx="4298400" cy="3301800"/>
          </a:xfrm>
          <a:prstGeom prst="rect">
            <a:avLst/>
          </a:prstGeom>
        </p:spPr>
        <p:txBody>
          <a:bodyPr anchorCtr="0" anchor="t" bIns="0" lIns="457200" spcFirstLastPara="1" rIns="457200" wrap="square" tIns="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kind of alarm can be set to detect future brute force attacks?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What threshold would you set to activate this alarm?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20" name="Google Shape;320;p38"/>
          <p:cNvSpPr txBox="1"/>
          <p:nvPr>
            <p:ph idx="3" type="subTitle"/>
          </p:nvPr>
        </p:nvSpPr>
        <p:spPr>
          <a:xfrm>
            <a:off x="4466800" y="1604700"/>
            <a:ext cx="4298400" cy="3301800"/>
          </a:xfrm>
          <a:prstGeom prst="rect">
            <a:avLst/>
          </a:prstGeom>
        </p:spPr>
        <p:txBody>
          <a:bodyPr anchorCtr="0" anchor="t" bIns="0" lIns="457200" spcFirstLastPara="1" rIns="457200" wrap="square" tIns="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configuration can be set on the host to block brute force attacks?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Describe the solution. If possible, provide the required command line(s).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9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anchorCtr="0" anchor="t" bIns="91425" lIns="457200" spcFirstLastPara="1" rIns="274300" wrap="square" tIns="182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Mitigation: Detecting</a:t>
            </a:r>
            <a:r>
              <a:rPr lang="en"/>
              <a:t> the WebDAV Connection</a:t>
            </a:r>
            <a:endParaRPr/>
          </a:p>
        </p:txBody>
      </p:sp>
      <p:sp>
        <p:nvSpPr>
          <p:cNvPr id="326" name="Google Shape;326;p39"/>
          <p:cNvSpPr txBox="1"/>
          <p:nvPr>
            <p:ph idx="1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Tamantha Boychuk April 2022</a:t>
            </a:r>
            <a:endParaRPr/>
          </a:p>
        </p:txBody>
      </p:sp>
      <p:sp>
        <p:nvSpPr>
          <p:cNvPr id="327" name="Google Shape;327;p39"/>
          <p:cNvSpPr txBox="1"/>
          <p:nvPr>
            <p:ph idx="2" type="subTitle"/>
          </p:nvPr>
        </p:nvSpPr>
        <p:spPr>
          <a:xfrm>
            <a:off x="-12300" y="1602450"/>
            <a:ext cx="4298400" cy="3301800"/>
          </a:xfrm>
          <a:prstGeom prst="rect">
            <a:avLst/>
          </a:prstGeom>
        </p:spPr>
        <p:txBody>
          <a:bodyPr anchorCtr="0" anchor="t" bIns="0" lIns="457200" spcFirstLastPara="1" rIns="457200" wrap="square" tIns="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kind of alarm can be set to detect future access to this directory?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What threshold would you set to activate this alarm?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28" name="Google Shape;328;p39"/>
          <p:cNvSpPr txBox="1"/>
          <p:nvPr>
            <p:ph idx="3" type="subTitle"/>
          </p:nvPr>
        </p:nvSpPr>
        <p:spPr>
          <a:xfrm>
            <a:off x="4466800" y="1604700"/>
            <a:ext cx="4298400" cy="3301800"/>
          </a:xfrm>
          <a:prstGeom prst="rect">
            <a:avLst/>
          </a:prstGeom>
        </p:spPr>
        <p:txBody>
          <a:bodyPr anchorCtr="0" anchor="t" bIns="0" lIns="457200" spcFirstLastPara="1" rIns="457200" wrap="square" tIns="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configuration can be set on the host to control access?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Describe the solution. If possible, provide the required command line(s).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0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anchorCtr="0" anchor="t" bIns="91425" lIns="457200" spcFirstLastPara="1" rIns="274300" wrap="square" tIns="182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Mitigation: Identifying Reverse Shell Uploads</a:t>
            </a:r>
            <a:endParaRPr/>
          </a:p>
        </p:txBody>
      </p:sp>
      <p:sp>
        <p:nvSpPr>
          <p:cNvPr id="334" name="Google Shape;334;p40"/>
          <p:cNvSpPr txBox="1"/>
          <p:nvPr>
            <p:ph idx="1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Tamantha Boychuk April 2022</a:t>
            </a:r>
            <a:endParaRPr/>
          </a:p>
        </p:txBody>
      </p:sp>
      <p:sp>
        <p:nvSpPr>
          <p:cNvPr id="335" name="Google Shape;335;p40"/>
          <p:cNvSpPr txBox="1"/>
          <p:nvPr>
            <p:ph idx="2" type="subTitle"/>
          </p:nvPr>
        </p:nvSpPr>
        <p:spPr>
          <a:xfrm>
            <a:off x="-12300" y="1602450"/>
            <a:ext cx="4298400" cy="3301800"/>
          </a:xfrm>
          <a:prstGeom prst="rect">
            <a:avLst/>
          </a:prstGeom>
        </p:spPr>
        <p:txBody>
          <a:bodyPr anchorCtr="0" anchor="t" bIns="0" lIns="457200" spcFirstLastPara="1" rIns="457200" wrap="square" tIns="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kind of alarm can be set to detect future file uploads?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What threshold would you set to activate this alarm?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36" name="Google Shape;336;p40"/>
          <p:cNvSpPr txBox="1"/>
          <p:nvPr>
            <p:ph idx="3" type="subTitle"/>
          </p:nvPr>
        </p:nvSpPr>
        <p:spPr>
          <a:xfrm>
            <a:off x="4466800" y="1604700"/>
            <a:ext cx="4298400" cy="3301800"/>
          </a:xfrm>
          <a:prstGeom prst="rect">
            <a:avLst/>
          </a:prstGeom>
        </p:spPr>
        <p:txBody>
          <a:bodyPr anchorCtr="0" anchor="t" bIns="0" lIns="457200" spcFirstLastPara="1" rIns="457200" wrap="square" tIns="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configuration can be set on the host to block file uploads?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Describe the solution. If possible, provide the required command line.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274325" y="2088475"/>
            <a:ext cx="85953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Topology </a:t>
            </a:r>
            <a:endParaRPr/>
          </a:p>
        </p:txBody>
      </p:sp>
      <p:sp>
        <p:nvSpPr>
          <p:cNvPr id="137" name="Google Shape;137;p21"/>
          <p:cNvSpPr txBox="1"/>
          <p:nvPr/>
        </p:nvSpPr>
        <p:spPr>
          <a:xfrm>
            <a:off x="8607775" y="4957200"/>
            <a:ext cx="261900" cy="1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/>
              <a:t>‹#›</a:t>
            </a:fld>
            <a:endParaRPr sz="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-12425" y="0"/>
            <a:ext cx="6699600" cy="533700"/>
          </a:xfrm>
          <a:prstGeom prst="rect">
            <a:avLst/>
          </a:prstGeom>
          <a:ln>
            <a:noFill/>
          </a:ln>
        </p:spPr>
        <p:txBody>
          <a:bodyPr anchorCtr="0" anchor="t" bIns="91425" lIns="457200" spcFirstLastPara="1" rIns="274300" wrap="square" tIns="182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Topology</a:t>
            </a:r>
            <a:endParaRPr/>
          </a:p>
        </p:txBody>
      </p:sp>
      <p:sp>
        <p:nvSpPr>
          <p:cNvPr id="143" name="Google Shape;143;p22"/>
          <p:cNvSpPr txBox="1"/>
          <p:nvPr>
            <p:ph idx="4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Tamantha Boychuk April 2022</a:t>
            </a:r>
            <a:endParaRPr/>
          </a:p>
        </p:txBody>
      </p:sp>
      <p:sp>
        <p:nvSpPr>
          <p:cNvPr id="144" name="Google Shape;144;p22"/>
          <p:cNvSpPr txBox="1"/>
          <p:nvPr/>
        </p:nvSpPr>
        <p:spPr>
          <a:xfrm>
            <a:off x="7056300" y="716800"/>
            <a:ext cx="1814100" cy="4168200"/>
          </a:xfrm>
          <a:prstGeom prst="rect">
            <a:avLst/>
          </a:prstGeom>
          <a:noFill/>
          <a:ln cap="flat" cmpd="sng" w="9525">
            <a:solidFill>
              <a:srgbClr val="DBD9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Black"/>
                <a:ea typeface="Roboto Black"/>
                <a:cs typeface="Roboto Black"/>
                <a:sym typeface="Roboto Black"/>
              </a:rPr>
              <a:t>Network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Range:192.168.1.0/24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Broadcast: 192.168.1.255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Gateway: 192.168.1.1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Black"/>
                <a:ea typeface="Roboto Black"/>
                <a:cs typeface="Roboto Black"/>
                <a:sym typeface="Roboto Black"/>
              </a:rPr>
              <a:t>Machines</a:t>
            </a:r>
            <a:endParaRPr sz="1100"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Attacker 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192.168.1.90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OS:Linux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Hostname:Kali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Target 192.168.1.105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OS:Linux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Hostname:Capstone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RDP 192.168.1.1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OS: MAC OS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Hostname:Remote Desktop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Kibana 192.168.1.100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OS:Linux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Hostname:ELK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175" y="716800"/>
            <a:ext cx="6614275" cy="416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2" y="289900"/>
            <a:ext cx="8595295" cy="459361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 txBox="1"/>
          <p:nvPr/>
        </p:nvSpPr>
        <p:spPr>
          <a:xfrm>
            <a:off x="8607775" y="4957200"/>
            <a:ext cx="261900" cy="1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/>
              <a:t>‹#›</a:t>
            </a:fld>
            <a:endParaRPr sz="600"/>
          </a:p>
        </p:txBody>
      </p:sp>
      <p:sp>
        <p:nvSpPr>
          <p:cNvPr id="152" name="Google Shape;152;p23"/>
          <p:cNvSpPr txBox="1"/>
          <p:nvPr>
            <p:ph type="title"/>
          </p:nvPr>
        </p:nvSpPr>
        <p:spPr>
          <a:xfrm>
            <a:off x="274325" y="1851100"/>
            <a:ext cx="8595300" cy="10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b="1" lang="en"/>
              <a:t>Red Team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Security Assessment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3" name="Google Shape;153;p23"/>
          <p:cNvSpPr txBox="1"/>
          <p:nvPr>
            <p:ph idx="1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Tamantha Boychuk April 2022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  <a:ln>
            <a:noFill/>
          </a:ln>
        </p:spPr>
        <p:txBody>
          <a:bodyPr anchorCtr="0" anchor="t" bIns="91425" lIns="457200" spcFirstLastPara="1" rIns="274300" wrap="square" tIns="182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Recon: Describing the Target</a:t>
            </a:r>
            <a:endParaRPr/>
          </a:p>
        </p:txBody>
      </p:sp>
      <p:sp>
        <p:nvSpPr>
          <p:cNvPr id="159" name="Google Shape;159;p24"/>
          <p:cNvSpPr txBox="1"/>
          <p:nvPr>
            <p:ph idx="1" type="subTitle"/>
          </p:nvPr>
        </p:nvSpPr>
        <p:spPr>
          <a:xfrm>
            <a:off x="0" y="675975"/>
            <a:ext cx="9144000" cy="364800"/>
          </a:xfrm>
          <a:prstGeom prst="rect">
            <a:avLst/>
          </a:prstGeom>
        </p:spPr>
        <p:txBody>
          <a:bodyPr anchorCtr="0" anchor="t" bIns="0" lIns="457200" spcFirstLastPara="1" rIns="457200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 Medium"/>
                <a:ea typeface="Roboto Medium"/>
                <a:cs typeface="Roboto Medium"/>
                <a:sym typeface="Roboto Medium"/>
                <a:hlinkClick r:id="rId3"/>
              </a:rPr>
              <a:t>Nmap</a:t>
            </a: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identified</a:t>
            </a: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 the following hosts on the network: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60" name="Google Shape;160;p24"/>
          <p:cNvSpPr txBox="1"/>
          <p:nvPr>
            <p:ph idx="2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Tamantha Boychuk April 2022</a:t>
            </a:r>
            <a:endParaRPr/>
          </a:p>
        </p:txBody>
      </p:sp>
      <p:graphicFrame>
        <p:nvGraphicFramePr>
          <p:cNvPr id="161" name="Google Shape;161;p24"/>
          <p:cNvGraphicFramePr/>
          <p:nvPr/>
        </p:nvGraphicFramePr>
        <p:xfrm>
          <a:off x="419800" y="119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{34B728C2-7675-4ED2-BF8C-FA22BE6BBB4F}</a:tableStyleId>
              </a:tblPr>
              <a:tblGrid>
                <a:gridCol w="2782200"/>
                <a:gridCol w="2782200"/>
                <a:gridCol w="2782200"/>
              </a:tblGrid>
              <a:tr h="40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Hostname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IP Address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Role on Network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</a:tr>
              <a:tr h="79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Kali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Source.ip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192.168.1.90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Kali was used as the attack machine.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Capstone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Destination.ip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192.168.1.105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Capstone was the target machine.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ELK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192.168.1.100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ELK machine used to collect, process and send data to be analyzed later in Kibana.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Hyper-V-Manager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192.168.1.1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Is the jump box for Kali, Capstone and ELK.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  <a:ln>
            <a:noFill/>
          </a:ln>
        </p:spPr>
        <p:txBody>
          <a:bodyPr anchorCtr="0" anchor="t" bIns="91425" lIns="457200" spcFirstLastPara="1" rIns="274300" wrap="square" tIns="182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Address Exploration Results</a:t>
            </a:r>
            <a:endParaRPr/>
          </a:p>
        </p:txBody>
      </p:sp>
      <p:sp>
        <p:nvSpPr>
          <p:cNvPr id="167" name="Google Shape;167;p25"/>
          <p:cNvSpPr txBox="1"/>
          <p:nvPr>
            <p:ph idx="2" type="subTitle"/>
          </p:nvPr>
        </p:nvSpPr>
        <p:spPr>
          <a:xfrm>
            <a:off x="3107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Tamantha Boychuk April 2022</a:t>
            </a:r>
            <a:endParaRPr/>
          </a:p>
        </p:txBody>
      </p:sp>
      <p:pic>
        <p:nvPicPr>
          <p:cNvPr id="168" name="Google Shape;168;p25"/>
          <p:cNvPicPr preferRelativeResize="0"/>
          <p:nvPr/>
        </p:nvPicPr>
        <p:blipFill rotWithShape="1">
          <a:blip r:embed="rId3">
            <a:alphaModFix/>
          </a:blip>
          <a:srcRect b="0" l="0" r="5015" t="0"/>
          <a:stretch/>
        </p:blipFill>
        <p:spPr>
          <a:xfrm>
            <a:off x="3817050" y="714400"/>
            <a:ext cx="5050100" cy="2069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9" name="Google Shape;16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450" y="2815950"/>
            <a:ext cx="3418050" cy="2069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0" name="Google Shape;17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450" y="715250"/>
            <a:ext cx="3418050" cy="2069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1" name="Google Shape;17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17050" y="2815525"/>
            <a:ext cx="5050100" cy="2069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anchorCtr="0" anchor="t" bIns="91425" lIns="457200" spcFirstLastPara="1" rIns="274300" wrap="square" tIns="182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Exploitation: Hydra </a:t>
            </a:r>
            <a:r>
              <a:rPr lang="en"/>
              <a:t>Brute Force Attack</a:t>
            </a:r>
            <a:endParaRPr/>
          </a:p>
        </p:txBody>
      </p:sp>
      <p:sp>
        <p:nvSpPr>
          <p:cNvPr id="177" name="Google Shape;177;p26"/>
          <p:cNvSpPr txBox="1"/>
          <p:nvPr>
            <p:ph idx="2" type="subTitle"/>
          </p:nvPr>
        </p:nvSpPr>
        <p:spPr>
          <a:xfrm>
            <a:off x="151050" y="4916700"/>
            <a:ext cx="884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Tamantha Boychuk April 2022 									Clickable Hyperlinks Highlighted &amp; Underlined In</a:t>
            </a:r>
            <a:r>
              <a:rPr lang="en" sz="900">
                <a:solidFill>
                  <a:srgbClr val="5ADCD1"/>
                </a:solidFill>
              </a:rPr>
              <a:t> </a:t>
            </a:r>
            <a:r>
              <a:rPr b="1" lang="en" sz="900" u="sng">
                <a:solidFill>
                  <a:srgbClr val="5ADCD1"/>
                </a:solidFill>
                <a:highlight>
                  <a:schemeClr val="lt2"/>
                </a:highlight>
              </a:rPr>
              <a:t>Blue</a:t>
            </a:r>
            <a:endParaRPr b="1" sz="900" u="sng">
              <a:solidFill>
                <a:srgbClr val="5ADCD1"/>
              </a:solidFill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  <a:endParaRPr/>
          </a:p>
        </p:txBody>
      </p:sp>
      <p:sp>
        <p:nvSpPr>
          <p:cNvPr id="178" name="Google Shape;178;p26"/>
          <p:cNvSpPr/>
          <p:nvPr/>
        </p:nvSpPr>
        <p:spPr>
          <a:xfrm flipH="1">
            <a:off x="724275" y="1480575"/>
            <a:ext cx="2428500" cy="31542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6"/>
          <p:cNvSpPr txBox="1"/>
          <p:nvPr/>
        </p:nvSpPr>
        <p:spPr>
          <a:xfrm>
            <a:off x="724275" y="1480624"/>
            <a:ext cx="2371500" cy="31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Tools &amp; Processes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Used Hydra to perform a dictionary attack to retrieve credentials of existing users to include usernames and passwords.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Ashton was being targeted specifically for his access to the companies “secret folder.”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0" name="Google Shape;180;p26"/>
          <p:cNvGrpSpPr/>
          <p:nvPr/>
        </p:nvGrpSpPr>
        <p:grpSpPr>
          <a:xfrm>
            <a:off x="457181" y="887903"/>
            <a:ext cx="533372" cy="533480"/>
            <a:chOff x="457200" y="1378813"/>
            <a:chExt cx="695400" cy="695450"/>
          </a:xfrm>
        </p:grpSpPr>
        <p:sp>
          <p:nvSpPr>
            <p:cNvPr id="181" name="Google Shape;181;p26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2" name="Google Shape;182;p26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Google Shape;183;p26"/>
          <p:cNvGrpSpPr/>
          <p:nvPr/>
        </p:nvGrpSpPr>
        <p:grpSpPr>
          <a:xfrm>
            <a:off x="3228956" y="887903"/>
            <a:ext cx="533372" cy="533480"/>
            <a:chOff x="457200" y="1378813"/>
            <a:chExt cx="695400" cy="695450"/>
          </a:xfrm>
        </p:grpSpPr>
        <p:sp>
          <p:nvSpPr>
            <p:cNvPr id="184" name="Google Shape;184;p26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5" name="Google Shape;185;p26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" name="Google Shape;186;p26"/>
          <p:cNvSpPr/>
          <p:nvPr/>
        </p:nvSpPr>
        <p:spPr>
          <a:xfrm flipH="1">
            <a:off x="3496050" y="1480575"/>
            <a:ext cx="2428500" cy="31542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6"/>
          <p:cNvSpPr txBox="1"/>
          <p:nvPr/>
        </p:nvSpPr>
        <p:spPr>
          <a:xfrm>
            <a:off x="3496050" y="1480625"/>
            <a:ext cx="2428500" cy="31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Achievements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brute force attack was successful in retrieving and matching password to Ashton. Gained access to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secret_folder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which led to another folder named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connect_to_corp_server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where a note regarding how to access the companies WebDAV server was found.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8" name="Google Shape;188;p26"/>
          <p:cNvGrpSpPr/>
          <p:nvPr/>
        </p:nvGrpSpPr>
        <p:grpSpPr>
          <a:xfrm>
            <a:off x="6134081" y="888653"/>
            <a:ext cx="533372" cy="533480"/>
            <a:chOff x="457200" y="1378813"/>
            <a:chExt cx="695400" cy="695450"/>
          </a:xfrm>
        </p:grpSpPr>
        <p:sp>
          <p:nvSpPr>
            <p:cNvPr id="189" name="Google Shape;189;p26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2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90" name="Google Shape;190;p26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" name="Google Shape;191;p26"/>
          <p:cNvSpPr/>
          <p:nvPr/>
        </p:nvSpPr>
        <p:spPr>
          <a:xfrm flipH="1">
            <a:off x="6401175" y="1481325"/>
            <a:ext cx="2428500" cy="32523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6"/>
          <p:cNvSpPr txBox="1"/>
          <p:nvPr/>
        </p:nvSpPr>
        <p:spPr>
          <a:xfrm>
            <a:off x="6401175" y="1481374"/>
            <a:ext cx="2371500" cy="3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Exploit Command: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Roboto"/>
                <a:ea typeface="Roboto"/>
                <a:cs typeface="Roboto"/>
                <a:sym typeface="Roboto"/>
              </a:rPr>
              <a:t>Hydra -l ashton -P /usr/share/wordlists/rockyou.txt -s 80  -vV 192.168.1.105 http-get /company_folders/secret_folder</a:t>
            </a:r>
            <a:endParaRPr b="1" i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-l = single user name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-P= list of passwords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-s= Port number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=vV= Verbose/show login+pw combination for each attempt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anchorCtr="0" anchor="t" bIns="91425" lIns="457200" spcFirstLastPara="1" rIns="274300" wrap="square" tIns="182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Exploitation: W</a:t>
            </a:r>
            <a:r>
              <a:rPr lang="en"/>
              <a:t>ebDAV Connection Exploit</a:t>
            </a:r>
            <a:endParaRPr/>
          </a:p>
        </p:txBody>
      </p:sp>
      <p:sp>
        <p:nvSpPr>
          <p:cNvPr id="198" name="Google Shape;198;p27"/>
          <p:cNvSpPr/>
          <p:nvPr/>
        </p:nvSpPr>
        <p:spPr>
          <a:xfrm flipH="1">
            <a:off x="724275" y="1480575"/>
            <a:ext cx="2428500" cy="31542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7"/>
          <p:cNvSpPr txBox="1"/>
          <p:nvPr/>
        </p:nvSpPr>
        <p:spPr>
          <a:xfrm>
            <a:off x="724275" y="1480624"/>
            <a:ext cx="2371500" cy="31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Tools &amp; Processes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 hash was discovered for employee named Ryan in Ashtons personal notes.  Along with this information was also the discovery of a WebDAV connection.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Crackstation was used to decrypt Ryan’s hash in attempt to access files in the WebDAV connection folder.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0" name="Google Shape;200;p27"/>
          <p:cNvGrpSpPr/>
          <p:nvPr/>
        </p:nvGrpSpPr>
        <p:grpSpPr>
          <a:xfrm>
            <a:off x="457181" y="887903"/>
            <a:ext cx="533372" cy="533480"/>
            <a:chOff x="457200" y="1378813"/>
            <a:chExt cx="695400" cy="695450"/>
          </a:xfrm>
        </p:grpSpPr>
        <p:sp>
          <p:nvSpPr>
            <p:cNvPr id="201" name="Google Shape;201;p27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2" name="Google Shape;202;p27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" name="Google Shape;203;p27"/>
          <p:cNvGrpSpPr/>
          <p:nvPr/>
        </p:nvGrpSpPr>
        <p:grpSpPr>
          <a:xfrm>
            <a:off x="3228956" y="887903"/>
            <a:ext cx="533372" cy="533480"/>
            <a:chOff x="457200" y="1378813"/>
            <a:chExt cx="695400" cy="695450"/>
          </a:xfrm>
        </p:grpSpPr>
        <p:sp>
          <p:nvSpPr>
            <p:cNvPr id="204" name="Google Shape;204;p27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5" name="Google Shape;205;p27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" name="Google Shape;206;p27"/>
          <p:cNvSpPr/>
          <p:nvPr/>
        </p:nvSpPr>
        <p:spPr>
          <a:xfrm flipH="1">
            <a:off x="3496050" y="1480575"/>
            <a:ext cx="2428500" cy="31542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7"/>
          <p:cNvSpPr txBox="1"/>
          <p:nvPr/>
        </p:nvSpPr>
        <p:spPr>
          <a:xfrm>
            <a:off x="3496050" y="1480625"/>
            <a:ext cx="2428500" cy="31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Achievements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hash was successfully decrypted using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Crackstation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.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In turn Ryan’s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username and password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did successfully access the WebDAV connection.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8" name="Google Shape;208;p27"/>
          <p:cNvGrpSpPr/>
          <p:nvPr/>
        </p:nvGrpSpPr>
        <p:grpSpPr>
          <a:xfrm>
            <a:off x="6134081" y="888653"/>
            <a:ext cx="533372" cy="533480"/>
            <a:chOff x="457200" y="1378813"/>
            <a:chExt cx="695400" cy="695450"/>
          </a:xfrm>
        </p:grpSpPr>
        <p:sp>
          <p:nvSpPr>
            <p:cNvPr id="209" name="Google Shape;209;p27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2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0" name="Google Shape;210;p27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27"/>
          <p:cNvSpPr/>
          <p:nvPr/>
        </p:nvSpPr>
        <p:spPr>
          <a:xfrm flipH="1">
            <a:off x="6401175" y="1481325"/>
            <a:ext cx="2428500" cy="32523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7"/>
          <p:cNvSpPr txBox="1"/>
          <p:nvPr/>
        </p:nvSpPr>
        <p:spPr>
          <a:xfrm>
            <a:off x="6401175" y="1481374"/>
            <a:ext cx="2371500" cy="3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exploit.]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7"/>
          <p:cNvSpPr txBox="1"/>
          <p:nvPr>
            <p:ph idx="2" type="subTitle"/>
          </p:nvPr>
        </p:nvSpPr>
        <p:spPr>
          <a:xfrm>
            <a:off x="140600" y="4916700"/>
            <a:ext cx="884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Tamantha Boychuk April 2022 									Clickable Hyperlinks Highlighted &amp; Underlined In</a:t>
            </a:r>
            <a:r>
              <a:rPr lang="en" sz="900">
                <a:solidFill>
                  <a:srgbClr val="5ADCD1"/>
                </a:solidFill>
              </a:rPr>
              <a:t> </a:t>
            </a:r>
            <a:r>
              <a:rPr b="1" lang="en" sz="900" u="sng">
                <a:solidFill>
                  <a:srgbClr val="5ADCD1"/>
                </a:solidFill>
                <a:highlight>
                  <a:schemeClr val="lt2"/>
                </a:highlight>
              </a:rPr>
              <a:t>Blue</a:t>
            </a:r>
            <a:endParaRPr b="1" sz="900" u="sng">
              <a:solidFill>
                <a:srgbClr val="5ADCD1"/>
              </a:solidFill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  <a:endParaRPr/>
          </a:p>
        </p:txBody>
      </p:sp>
      <p:pic>
        <p:nvPicPr>
          <p:cNvPr id="214" name="Google Shape;214;p27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4075" y="1480575"/>
            <a:ext cx="2848426" cy="315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