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5"/>
  </p:notesMasterIdLst>
  <p:sldIdLst>
    <p:sldId id="256" r:id="rId2"/>
    <p:sldId id="258" r:id="rId3"/>
    <p:sldId id="259" r:id="rId4"/>
    <p:sldId id="257" r:id="rId5"/>
    <p:sldId id="309" r:id="rId6"/>
    <p:sldId id="310" r:id="rId7"/>
    <p:sldId id="260" r:id="rId8"/>
    <p:sldId id="263" r:id="rId9"/>
    <p:sldId id="274" r:id="rId10"/>
    <p:sldId id="311" r:id="rId11"/>
    <p:sldId id="264" r:id="rId12"/>
    <p:sldId id="276" r:id="rId13"/>
    <p:sldId id="28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23" autoAdjust="0"/>
    <p:restoredTop sz="94660"/>
  </p:normalViewPr>
  <p:slideViewPr>
    <p:cSldViewPr snapToGrid="0">
      <p:cViewPr varScale="1">
        <p:scale>
          <a:sx n="106" d="100"/>
          <a:sy n="106" d="100"/>
        </p:scale>
        <p:origin x="10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f1bce38b0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f1bce38b0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6f1bce38b0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6f1bce38b0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6ed1d3ee59_0_10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6ed1d3ee59_0_10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8ffe7a1c6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8ffe7a1c6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6f1bce38b0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6f1bce38b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hyperlink" Target="https://slack-redir.net/link?url=https%3A%2F%2Fwww.freepik.com%2F"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ONE_COLUMN_TEXT_2_1_1">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2"/>
          <a:srcRect t="29" b="19"/>
          <a:stretch>
            <a:fillRect/>
          </a:stretch>
        </p:blipFill>
        <p:spPr>
          <a:xfrm>
            <a:off x="0" y="3622"/>
            <a:ext cx="9144000" cy="5136258"/>
          </a:xfrm>
          <a:prstGeom prst="rect">
            <a:avLst/>
          </a:prstGeom>
          <a:noFill/>
          <a:ln>
            <a:noFill/>
          </a:ln>
        </p:spPr>
      </p:pic>
      <p:sp>
        <p:nvSpPr>
          <p:cNvPr id="107" name="Google Shape;107;p19"/>
          <p:cNvSpPr txBox="1">
            <a:spLocks noGrp="1"/>
          </p:cNvSpPr>
          <p:nvPr>
            <p:ph type="subTitle" idx="1"/>
          </p:nvPr>
        </p:nvSpPr>
        <p:spPr>
          <a:xfrm>
            <a:off x="4009725" y="1500688"/>
            <a:ext cx="4526400" cy="16323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300" b="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9"/>
          <p:cNvSpPr txBox="1">
            <a:spLocks noGrp="1"/>
          </p:cNvSpPr>
          <p:nvPr>
            <p:ph type="title"/>
          </p:nvPr>
        </p:nvSpPr>
        <p:spPr>
          <a:xfrm>
            <a:off x="6539800" y="3092413"/>
            <a:ext cx="1996200" cy="429900"/>
          </a:xfrm>
          <a:prstGeom prst="rect">
            <a:avLst/>
          </a:prstGeom>
        </p:spPr>
        <p:txBody>
          <a:bodyPr spcFirstLastPara="1" wrap="square" lIns="91425" tIns="91425" rIns="91425" bIns="91425" anchor="ctr" anchorCtr="0">
            <a:noAutofit/>
          </a:bodyPr>
          <a:lstStyle>
            <a:lvl1pPr lvl="0" algn="r">
              <a:spcBef>
                <a:spcPts val="0"/>
              </a:spcBef>
              <a:spcAft>
                <a:spcPts val="0"/>
              </a:spcAft>
              <a:buNone/>
              <a:defRPr sz="2300" b="0"/>
            </a:lvl1pPr>
            <a:lvl2pPr lvl="1" algn="r">
              <a:spcBef>
                <a:spcPts val="0"/>
              </a:spcBef>
              <a:spcAft>
                <a:spcPts val="0"/>
              </a:spcAft>
              <a:buNone/>
              <a:defRPr sz="2300" b="0"/>
            </a:lvl2pPr>
            <a:lvl3pPr lvl="2" algn="r">
              <a:spcBef>
                <a:spcPts val="0"/>
              </a:spcBef>
              <a:spcAft>
                <a:spcPts val="0"/>
              </a:spcAft>
              <a:buNone/>
              <a:defRPr sz="2300" b="0"/>
            </a:lvl3pPr>
            <a:lvl4pPr lvl="3" algn="r">
              <a:spcBef>
                <a:spcPts val="0"/>
              </a:spcBef>
              <a:spcAft>
                <a:spcPts val="0"/>
              </a:spcAft>
              <a:buNone/>
              <a:defRPr sz="2300" b="0"/>
            </a:lvl4pPr>
            <a:lvl5pPr lvl="4" algn="r">
              <a:spcBef>
                <a:spcPts val="0"/>
              </a:spcBef>
              <a:spcAft>
                <a:spcPts val="0"/>
              </a:spcAft>
              <a:buNone/>
              <a:defRPr sz="2300" b="0"/>
            </a:lvl5pPr>
            <a:lvl6pPr lvl="5" algn="r">
              <a:spcBef>
                <a:spcPts val="0"/>
              </a:spcBef>
              <a:spcAft>
                <a:spcPts val="0"/>
              </a:spcAft>
              <a:buNone/>
              <a:defRPr sz="2300" b="0"/>
            </a:lvl6pPr>
            <a:lvl7pPr lvl="6" algn="r">
              <a:spcBef>
                <a:spcPts val="0"/>
              </a:spcBef>
              <a:spcAft>
                <a:spcPts val="0"/>
              </a:spcAft>
              <a:buNone/>
              <a:defRPr sz="2300" b="0"/>
            </a:lvl7pPr>
            <a:lvl8pPr lvl="7" algn="r">
              <a:spcBef>
                <a:spcPts val="0"/>
              </a:spcBef>
              <a:spcAft>
                <a:spcPts val="0"/>
              </a:spcAft>
              <a:buNone/>
              <a:defRPr sz="2300" b="0"/>
            </a:lvl8pPr>
            <a:lvl9pPr lvl="8" algn="r">
              <a:spcBef>
                <a:spcPts val="0"/>
              </a:spcBef>
              <a:spcAft>
                <a:spcPts val="0"/>
              </a:spcAft>
              <a:buNone/>
              <a:defRPr sz="2300" b="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ONE_COLUMN_TEXT_1_1_1_1">
    <p:spTree>
      <p:nvGrpSpPr>
        <p:cNvPr id="1" name="Shape 109"/>
        <p:cNvGrpSpPr/>
        <p:nvPr/>
      </p:nvGrpSpPr>
      <p:grpSpPr>
        <a:xfrm>
          <a:off x="0" y="0"/>
          <a:ext cx="0" cy="0"/>
          <a:chOff x="0" y="0"/>
          <a:chExt cx="0" cy="0"/>
        </a:xfrm>
      </p:grpSpPr>
      <p:pic>
        <p:nvPicPr>
          <p:cNvPr id="110" name="Google Shape;110;p20"/>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11" name="Google Shape;111;p20"/>
          <p:cNvSpPr txBox="1">
            <a:spLocks noGrp="1"/>
          </p:cNvSpPr>
          <p:nvPr>
            <p:ph type="subTitle" idx="1"/>
          </p:nvPr>
        </p:nvSpPr>
        <p:spPr>
          <a:xfrm>
            <a:off x="696325" y="1440500"/>
            <a:ext cx="3875700" cy="261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800"/>
              <a:buChar char="▴"/>
              <a:defRPr b="0"/>
            </a:lvl1pPr>
            <a:lvl2pPr lvl="1" algn="ctr" rtl="0">
              <a:lnSpc>
                <a:spcPct val="100000"/>
              </a:lnSpc>
              <a:spcBef>
                <a:spcPts val="100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112" name="Google Shape;112;p20"/>
          <p:cNvSpPr txBox="1">
            <a:spLocks noGrp="1"/>
          </p:cNvSpPr>
          <p:nvPr>
            <p:ph type="title"/>
          </p:nvPr>
        </p:nvSpPr>
        <p:spPr>
          <a:xfrm>
            <a:off x="696325" y="491775"/>
            <a:ext cx="3875700" cy="7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4">
  <p:cSld name="TITLE_AND_TWO_COLUMNS_1_1_2_1_2_1">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49" name="Google Shape;149;p25"/>
          <p:cNvSpPr txBox="1">
            <a:spLocks noGrp="1"/>
          </p:cNvSpPr>
          <p:nvPr>
            <p:ph type="body" idx="1"/>
          </p:nvPr>
        </p:nvSpPr>
        <p:spPr>
          <a:xfrm>
            <a:off x="2215800" y="1406049"/>
            <a:ext cx="4712400" cy="3166500"/>
          </a:xfrm>
          <a:prstGeom prst="rect">
            <a:avLst/>
          </a:prstGeom>
        </p:spPr>
        <p:txBody>
          <a:bodyPr spcFirstLastPara="1" wrap="square" lIns="91425" tIns="91425" rIns="91425" bIns="91425" anchor="b" anchorCtr="0">
            <a:noAutofit/>
          </a:bodyPr>
          <a:lstStyle>
            <a:lvl1pPr marL="457200" marR="50800" lvl="0" indent="-304800" rtl="0">
              <a:lnSpc>
                <a:spcPct val="100000"/>
              </a:lnSpc>
              <a:spcBef>
                <a:spcPts val="0"/>
              </a:spcBef>
              <a:spcAft>
                <a:spcPts val="0"/>
              </a:spcAft>
              <a:buClr>
                <a:schemeClr val="dk2"/>
              </a:buClr>
              <a:buSzPts val="1200"/>
              <a:buChar char="▴"/>
              <a:defRPr sz="1200" b="0">
                <a:solidFill>
                  <a:schemeClr val="dk1"/>
                </a:solidFill>
              </a:defRPr>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5"/>
          <p:cNvSpPr txBox="1">
            <a:spLocks noGrp="1"/>
          </p:cNvSpPr>
          <p:nvPr>
            <p:ph type="title"/>
          </p:nvPr>
        </p:nvSpPr>
        <p:spPr>
          <a:xfrm>
            <a:off x="0" y="486600"/>
            <a:ext cx="8439000" cy="74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SECTION_TITLE_AND_DESCRIPTION_1_1">
    <p:spTree>
      <p:nvGrpSpPr>
        <p:cNvPr id="1" name="Shape 173"/>
        <p:cNvGrpSpPr/>
        <p:nvPr/>
      </p:nvGrpSpPr>
      <p:grpSpPr>
        <a:xfrm>
          <a:off x="0" y="0"/>
          <a:ext cx="0" cy="0"/>
          <a:chOff x="0" y="0"/>
          <a:chExt cx="0" cy="0"/>
        </a:xfrm>
      </p:grpSpPr>
      <p:pic>
        <p:nvPicPr>
          <p:cNvPr id="174" name="Google Shape;174;p28"/>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175" name="Google Shape;175;p28"/>
          <p:cNvSpPr txBox="1">
            <a:spLocks noGrp="1"/>
          </p:cNvSpPr>
          <p:nvPr>
            <p:ph type="title"/>
          </p:nvPr>
        </p:nvSpPr>
        <p:spPr>
          <a:xfrm>
            <a:off x="2638500" y="1149300"/>
            <a:ext cx="3867000" cy="81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5500" b="0"/>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176" name="Google Shape;176;p28"/>
          <p:cNvSpPr txBox="1">
            <a:spLocks noGrp="1"/>
          </p:cNvSpPr>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b="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177" name="Google Shape;177;p28"/>
          <p:cNvSpPr txBox="1"/>
          <p:nvPr/>
        </p:nvSpPr>
        <p:spPr>
          <a:xfrm>
            <a:off x="2656250" y="3751825"/>
            <a:ext cx="3831300" cy="517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GB" sz="1000">
                <a:solidFill>
                  <a:schemeClr val="dk1"/>
                </a:solidFill>
                <a:latin typeface="Didact Gothic"/>
                <a:ea typeface="Didact Gothic"/>
                <a:cs typeface="Didact Gothic"/>
                <a:sym typeface="Didact Gothic"/>
              </a:rPr>
              <a:t>CREDITS: This presentation template was created by </a:t>
            </a:r>
            <a:r>
              <a:rPr lang="en-GB" sz="1000" b="1">
                <a:solidFill>
                  <a:schemeClr val="dk1"/>
                </a:solidFill>
                <a:uFill>
                  <a:noFill/>
                </a:uFill>
                <a:latin typeface="Didact Gothic"/>
                <a:ea typeface="Didact Gothic"/>
                <a:cs typeface="Didact Gothic"/>
                <a:sym typeface="Didact Gothic"/>
                <a:hlinkClick r:id="rId3"/>
              </a:rPr>
              <a:t>Slidesgo</a:t>
            </a:r>
            <a:r>
              <a:rPr lang="en-GB" sz="1000">
                <a:solidFill>
                  <a:schemeClr val="dk1"/>
                </a:solidFill>
                <a:latin typeface="Didact Gothic"/>
                <a:ea typeface="Didact Gothic"/>
                <a:cs typeface="Didact Gothic"/>
                <a:sym typeface="Didact Gothic"/>
              </a:rPr>
              <a:t>, including icons by </a:t>
            </a:r>
            <a:r>
              <a:rPr lang="en-GB" sz="1000" b="1">
                <a:solidFill>
                  <a:schemeClr val="dk1"/>
                </a:solidFill>
                <a:uFill>
                  <a:noFill/>
                </a:uFill>
                <a:latin typeface="Didact Gothic"/>
                <a:ea typeface="Didact Gothic"/>
                <a:cs typeface="Didact Gothic"/>
                <a:sym typeface="Didact Gothic"/>
                <a:hlinkClick r:id="rId4"/>
              </a:rPr>
              <a:t>Flaticon</a:t>
            </a:r>
            <a:r>
              <a:rPr lang="en-GB" sz="1000">
                <a:solidFill>
                  <a:schemeClr val="dk1"/>
                </a:solidFill>
                <a:latin typeface="Didact Gothic"/>
                <a:ea typeface="Didact Gothic"/>
                <a:cs typeface="Didact Gothic"/>
                <a:sym typeface="Didact Gothic"/>
              </a:rPr>
              <a:t>, infographics &amp; images by </a:t>
            </a:r>
            <a:r>
              <a:rPr lang="en-GB" sz="1000" b="1">
                <a:solidFill>
                  <a:schemeClr val="dk1"/>
                </a:solidFill>
                <a:uFill>
                  <a:noFill/>
                </a:uFill>
                <a:latin typeface="Didact Gothic"/>
                <a:ea typeface="Didact Gothic"/>
                <a:cs typeface="Didact Gothic"/>
                <a:sym typeface="Didact Gothic"/>
                <a:hlinkClick r:id="rId5"/>
              </a:rPr>
              <a:t>Freepik</a:t>
            </a:r>
            <a:r>
              <a:rPr lang="en-GB" sz="1000">
                <a:solidFill>
                  <a:schemeClr val="dk1"/>
                </a:solidFill>
                <a:latin typeface="Didact Gothic"/>
                <a:ea typeface="Didact Gothic"/>
                <a:cs typeface="Didact Gothic"/>
                <a:sym typeface="Didact Gothic"/>
              </a:rPr>
              <a:t> </a:t>
            </a:r>
            <a:endParaRPr sz="1000" b="1">
              <a:solidFill>
                <a:schemeClr val="dk1"/>
              </a:solidFill>
              <a:latin typeface="Didact Gothic"/>
              <a:ea typeface="Didact Gothic"/>
              <a:cs typeface="Didact Gothic"/>
              <a:sym typeface="Didact Gothic"/>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srcRect l="59" r="59"/>
          <a:stretch>
            <a:fillRect/>
          </a:stretch>
        </p:blipFill>
        <p:spPr>
          <a:xfrm>
            <a:off x="0" y="572"/>
            <a:ext cx="9144001" cy="514235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srcRect/>
          <a:stretch>
            <a:fillRect/>
          </a:stretch>
        </p:blipFill>
        <p:spPr>
          <a:xfrm>
            <a:off x="0" y="3622"/>
            <a:ext cx="9144001" cy="513625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srcRect t="59" b="59"/>
          <a:stretch>
            <a:fillRect/>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srcRect/>
          <a:stretch>
            <a:fillRect/>
          </a:stretch>
        </p:blipFill>
        <p:spPr>
          <a:xfrm>
            <a:off x="0" y="3622"/>
            <a:ext cx="9144001" cy="5136257"/>
          </a:xfrm>
          <a:prstGeom prst="rect">
            <a:avLst/>
          </a:prstGeom>
          <a:noFill/>
          <a:ln>
            <a:noFill/>
          </a:ln>
        </p:spPr>
      </p:pic>
      <p:sp>
        <p:nvSpPr>
          <p:cNvPr id="14" name="Google Shape;14;p3"/>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15" name="Google Shape;15;p3"/>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srcRect/>
          <a:stretch>
            <a:fill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srcRect/>
          <a:stretch>
            <a:fillRect/>
          </a:stretch>
        </p:blipFill>
        <p:spPr>
          <a:xfrm flipH="1">
            <a:off x="0" y="572"/>
            <a:ext cx="9144001" cy="5142357"/>
          </a:xfrm>
          <a:prstGeom prst="rect">
            <a:avLst/>
          </a:prstGeom>
          <a:noFill/>
          <a:ln>
            <a:noFill/>
          </a:ln>
        </p:spPr>
      </p:pic>
      <p:sp>
        <p:nvSpPr>
          <p:cNvPr id="34" name="Google Shape;34;p7"/>
          <p:cNvSpPr txBox="1">
            <a:spLocks noGrp="1"/>
          </p:cNvSpPr>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srcRect l="89" r="99"/>
          <a:stretch>
            <a:fillRect/>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srcRect t="59" b="59"/>
          <a:stretch>
            <a:fillRect/>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2"/>
        <p:cNvGrpSpPr/>
        <p:nvPr/>
      </p:nvGrpSpPr>
      <p:grpSpPr>
        <a:xfrm>
          <a:off x="0" y="0"/>
          <a:ext cx="0" cy="0"/>
          <a:chOff x="0" y="0"/>
          <a:chExt cx="0" cy="0"/>
        </a:xfrm>
      </p:grpSpPr>
      <p:pic>
        <p:nvPicPr>
          <p:cNvPr id="73" name="Google Shape;73;p14"/>
          <p:cNvPicPr preferRelativeResize="0"/>
          <p:nvPr/>
        </p:nvPicPr>
        <p:blipFill rotWithShape="1">
          <a:blip r:embed="rId2"/>
          <a:srcRect/>
          <a:stretch>
            <a:fillRect/>
          </a:stretch>
        </p:blipFill>
        <p:spPr>
          <a:xfrm flipH="1">
            <a:off x="0" y="3622"/>
            <a:ext cx="9144001" cy="5136257"/>
          </a:xfrm>
          <a:prstGeom prst="rect">
            <a:avLst/>
          </a:prstGeom>
          <a:noFill/>
          <a:ln>
            <a:noFill/>
          </a:ln>
        </p:spPr>
      </p:pic>
      <p:sp>
        <p:nvSpPr>
          <p:cNvPr id="74" name="Google Shape;74;p14"/>
          <p:cNvSpPr txBox="1">
            <a:spLocks noGrp="1"/>
          </p:cNvSpPr>
          <p:nvPr>
            <p:ph type="title"/>
          </p:nvPr>
        </p:nvSpPr>
        <p:spPr>
          <a:xfrm>
            <a:off x="2786650" y="2570794"/>
            <a:ext cx="3570600" cy="1007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300"/>
              <a:buNone/>
              <a:defRPr sz="5000" b="0"/>
            </a:lvl1pPr>
            <a:lvl2pPr lvl="1" rtl="0">
              <a:spcBef>
                <a:spcPts val="0"/>
              </a:spcBef>
              <a:spcAft>
                <a:spcPts val="0"/>
              </a:spcAft>
              <a:buClr>
                <a:schemeClr val="accent1"/>
              </a:buClr>
              <a:buSzPts val="3200"/>
              <a:buNone/>
              <a:defRPr>
                <a:solidFill>
                  <a:schemeClr val="accent1"/>
                </a:solidFill>
              </a:defRPr>
            </a:lvl2pPr>
            <a:lvl3pPr lvl="2" rtl="0">
              <a:spcBef>
                <a:spcPts val="0"/>
              </a:spcBef>
              <a:spcAft>
                <a:spcPts val="0"/>
              </a:spcAft>
              <a:buClr>
                <a:schemeClr val="accent1"/>
              </a:buClr>
              <a:buSzPts val="3200"/>
              <a:buNone/>
              <a:defRPr>
                <a:solidFill>
                  <a:schemeClr val="accent1"/>
                </a:solidFill>
              </a:defRPr>
            </a:lvl3pPr>
            <a:lvl4pPr lvl="3" rtl="0">
              <a:spcBef>
                <a:spcPts val="0"/>
              </a:spcBef>
              <a:spcAft>
                <a:spcPts val="0"/>
              </a:spcAft>
              <a:buClr>
                <a:schemeClr val="accent1"/>
              </a:buClr>
              <a:buSzPts val="3200"/>
              <a:buNone/>
              <a:defRPr>
                <a:solidFill>
                  <a:schemeClr val="accent1"/>
                </a:solidFill>
              </a:defRPr>
            </a:lvl4pPr>
            <a:lvl5pPr lvl="4" rtl="0">
              <a:spcBef>
                <a:spcPts val="0"/>
              </a:spcBef>
              <a:spcAft>
                <a:spcPts val="0"/>
              </a:spcAft>
              <a:buClr>
                <a:schemeClr val="accent1"/>
              </a:buClr>
              <a:buSzPts val="3200"/>
              <a:buNone/>
              <a:defRPr>
                <a:solidFill>
                  <a:schemeClr val="accent1"/>
                </a:solidFill>
              </a:defRPr>
            </a:lvl5pPr>
            <a:lvl6pPr lvl="5" rtl="0">
              <a:spcBef>
                <a:spcPts val="0"/>
              </a:spcBef>
              <a:spcAft>
                <a:spcPts val="0"/>
              </a:spcAft>
              <a:buClr>
                <a:schemeClr val="accent1"/>
              </a:buClr>
              <a:buSzPts val="3200"/>
              <a:buNone/>
              <a:defRPr>
                <a:solidFill>
                  <a:schemeClr val="accent1"/>
                </a:solidFill>
              </a:defRPr>
            </a:lvl6pPr>
            <a:lvl7pPr lvl="6" rtl="0">
              <a:spcBef>
                <a:spcPts val="0"/>
              </a:spcBef>
              <a:spcAft>
                <a:spcPts val="0"/>
              </a:spcAft>
              <a:buClr>
                <a:schemeClr val="accent1"/>
              </a:buClr>
              <a:buSzPts val="3200"/>
              <a:buNone/>
              <a:defRPr>
                <a:solidFill>
                  <a:schemeClr val="accent1"/>
                </a:solidFill>
              </a:defRPr>
            </a:lvl7pPr>
            <a:lvl8pPr lvl="7" rtl="0">
              <a:spcBef>
                <a:spcPts val="0"/>
              </a:spcBef>
              <a:spcAft>
                <a:spcPts val="0"/>
              </a:spcAft>
              <a:buClr>
                <a:schemeClr val="accent1"/>
              </a:buClr>
              <a:buSzPts val="3200"/>
              <a:buNone/>
              <a:defRPr>
                <a:solidFill>
                  <a:schemeClr val="accent1"/>
                </a:solidFill>
              </a:defRPr>
            </a:lvl8pPr>
            <a:lvl9pPr lvl="8" rtl="0">
              <a:spcBef>
                <a:spcPts val="0"/>
              </a:spcBef>
              <a:spcAft>
                <a:spcPts val="0"/>
              </a:spcAft>
              <a:buClr>
                <a:schemeClr val="accent1"/>
              </a:buClr>
              <a:buSzPts val="3200"/>
              <a:buNone/>
              <a:defRPr>
                <a:solidFill>
                  <a:schemeClr val="accent1"/>
                </a:solidFill>
              </a:defRPr>
            </a:lvl9pPr>
          </a:lstStyle>
          <a:p>
            <a:endParaRPr/>
          </a:p>
        </p:txBody>
      </p:sp>
      <p:sp>
        <p:nvSpPr>
          <p:cNvPr id="75" name="Google Shape;75;p14"/>
          <p:cNvSpPr txBox="1">
            <a:spLocks noGrp="1"/>
          </p:cNvSpPr>
          <p:nvPr>
            <p:ph type="title" idx="2" hasCustomPrompt="1"/>
          </p:nvPr>
        </p:nvSpPr>
        <p:spPr>
          <a:xfrm>
            <a:off x="3797100" y="1317190"/>
            <a:ext cx="1549800" cy="164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10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14"/>
          <p:cNvSpPr txBox="1">
            <a:spLocks noGrp="1"/>
          </p:cNvSpPr>
          <p:nvPr>
            <p:ph type="subTitle" idx="1"/>
          </p:nvPr>
        </p:nvSpPr>
        <p:spPr>
          <a:xfrm>
            <a:off x="2709225" y="3423109"/>
            <a:ext cx="3725700" cy="4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b="0"/>
            </a:lvl1pPr>
            <a:lvl2pPr lvl="1" algn="ctr" rtl="0">
              <a:lnSpc>
                <a:spcPct val="100000"/>
              </a:lnSpc>
              <a:spcBef>
                <a:spcPts val="0"/>
              </a:spcBef>
              <a:spcAft>
                <a:spcPts val="0"/>
              </a:spcAft>
              <a:buNone/>
              <a:defRPr sz="1400" b="0"/>
            </a:lvl2pPr>
            <a:lvl3pPr lvl="2" algn="ctr" rtl="0">
              <a:lnSpc>
                <a:spcPct val="100000"/>
              </a:lnSpc>
              <a:spcBef>
                <a:spcPts val="0"/>
              </a:spcBef>
              <a:spcAft>
                <a:spcPts val="0"/>
              </a:spcAft>
              <a:buNone/>
              <a:defRPr sz="1400" b="0"/>
            </a:lvl3pPr>
            <a:lvl4pPr lvl="3" algn="ctr" rtl="0">
              <a:lnSpc>
                <a:spcPct val="100000"/>
              </a:lnSpc>
              <a:spcBef>
                <a:spcPts val="0"/>
              </a:spcBef>
              <a:spcAft>
                <a:spcPts val="0"/>
              </a:spcAft>
              <a:buNone/>
              <a:defRPr sz="1400" b="0"/>
            </a:lvl4pPr>
            <a:lvl5pPr lvl="4" algn="ctr" rtl="0">
              <a:lnSpc>
                <a:spcPct val="100000"/>
              </a:lnSpc>
              <a:spcBef>
                <a:spcPts val="0"/>
              </a:spcBef>
              <a:spcAft>
                <a:spcPts val="0"/>
              </a:spcAft>
              <a:buNone/>
              <a:defRPr sz="1400" b="0"/>
            </a:lvl5pPr>
            <a:lvl6pPr lvl="5" algn="ctr" rtl="0">
              <a:lnSpc>
                <a:spcPct val="100000"/>
              </a:lnSpc>
              <a:spcBef>
                <a:spcPts val="0"/>
              </a:spcBef>
              <a:spcAft>
                <a:spcPts val="0"/>
              </a:spcAft>
              <a:buNone/>
              <a:defRPr sz="1400" b="0"/>
            </a:lvl6pPr>
            <a:lvl7pPr lvl="6" algn="ctr" rtl="0">
              <a:lnSpc>
                <a:spcPct val="100000"/>
              </a:lnSpc>
              <a:spcBef>
                <a:spcPts val="0"/>
              </a:spcBef>
              <a:spcAft>
                <a:spcPts val="0"/>
              </a:spcAft>
              <a:buNone/>
              <a:defRPr sz="1400" b="0"/>
            </a:lvl7pPr>
            <a:lvl8pPr lvl="7" algn="ctr" rtl="0">
              <a:lnSpc>
                <a:spcPct val="100000"/>
              </a:lnSpc>
              <a:spcBef>
                <a:spcPts val="0"/>
              </a:spcBef>
              <a:spcAft>
                <a:spcPts val="0"/>
              </a:spcAft>
              <a:buNone/>
              <a:defRPr sz="1400" b="0"/>
            </a:lvl8pPr>
            <a:lvl9pPr lvl="8" algn="ctr" rtl="0">
              <a:lnSpc>
                <a:spcPct val="100000"/>
              </a:lnSpc>
              <a:spcBef>
                <a:spcPts val="0"/>
              </a:spcBef>
              <a:spcAft>
                <a:spcPts val="0"/>
              </a:spcAft>
              <a:buNone/>
              <a:defRPr sz="1400" b="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1310400" y="511263"/>
            <a:ext cx="6580800" cy="1962000"/>
          </a:xfrm>
          <a:prstGeom prst="rect">
            <a:avLst/>
          </a:prstGeom>
        </p:spPr>
        <p:txBody>
          <a:bodyPr spcFirstLastPara="1" wrap="square" lIns="91425" tIns="91425" rIns="91425" bIns="91425" anchor="b" anchorCtr="0">
            <a:noAutofit/>
          </a:bodyPr>
          <a:lstStyle/>
          <a:p>
            <a:pPr lvl="0"/>
            <a:r>
              <a:rPr lang="en-US" sz="7200" dirty="0">
                <a:solidFill>
                  <a:schemeClr val="accent2">
                    <a:lumMod val="50000"/>
                  </a:schemeClr>
                </a:solidFill>
              </a:rPr>
              <a:t>Codes of Ethics</a:t>
            </a:r>
          </a:p>
        </p:txBody>
      </p:sp>
      <p:sp>
        <p:nvSpPr>
          <p:cNvPr id="194" name="Google Shape;194;p35"/>
          <p:cNvSpPr txBox="1">
            <a:spLocks noGrp="1"/>
          </p:cNvSpPr>
          <p:nvPr>
            <p:ph type="subTitle" idx="1"/>
          </p:nvPr>
        </p:nvSpPr>
        <p:spPr>
          <a:xfrm>
            <a:off x="1692900" y="2789444"/>
            <a:ext cx="5758200" cy="50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a:t>
            </a:r>
          </a:p>
          <a:p>
            <a:pPr marL="0" lvl="0" indent="0" algn="ctr" rtl="0">
              <a:spcBef>
                <a:spcPts val="0"/>
              </a:spcBef>
              <a:spcAft>
                <a:spcPts val="0"/>
              </a:spcAft>
              <a:buNone/>
            </a:pPr>
            <a:r>
              <a:rPr lang="en-US" dirty="0"/>
              <a:t>MUNAWWAR  (AI- 035)</a:t>
            </a:r>
          </a:p>
          <a:p>
            <a:pPr marL="0" lvl="0" indent="0" algn="ctr" rtl="0">
              <a:spcBef>
                <a:spcPts val="0"/>
              </a:spcBef>
              <a:spcAft>
                <a:spcPts val="0"/>
              </a:spcAft>
              <a:buNone/>
            </a:pPr>
            <a:r>
              <a:rPr lang="en-US" dirty="0"/>
              <a:t>ABRAR (AI- 019)</a:t>
            </a:r>
          </a:p>
          <a:p>
            <a:pPr marL="0" lvl="0" indent="0" algn="ctr" rtl="0">
              <a:spcBef>
                <a:spcPts val="0"/>
              </a:spcBef>
              <a:spcAft>
                <a:spcPts val="0"/>
              </a:spcAft>
              <a:buNone/>
            </a:pPr>
            <a:r>
              <a:rPr lang="en-US" dirty="0"/>
              <a:t>AREEB (AI - 045)</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9"/>
          <p:cNvSpPr txBox="1">
            <a:spLocks noGrp="1"/>
          </p:cNvSpPr>
          <p:nvPr>
            <p:ph type="subTitle" idx="1"/>
          </p:nvPr>
        </p:nvSpPr>
        <p:spPr>
          <a:xfrm>
            <a:off x="417195" y="323215"/>
            <a:ext cx="8308975" cy="4104005"/>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Ø"/>
            </a:pPr>
            <a:r>
              <a:rPr lang="en-US" sz="2000" dirty="0">
                <a:solidFill>
                  <a:schemeClr val="accent1"/>
                </a:solidFill>
              </a:rPr>
              <a:t>Principles: </a:t>
            </a:r>
            <a:r>
              <a:rPr lang="en-US" dirty="0">
                <a:solidFill>
                  <a:schemeClr val="accent1"/>
                </a:solidFill>
              </a:rPr>
              <a:t> </a:t>
            </a:r>
            <a:r>
              <a:rPr lang="en-US" dirty="0">
                <a:solidFill>
                  <a:schemeClr val="accent6"/>
                </a:solidFill>
              </a:rPr>
              <a:t>neutrality, impartiality, and independence.</a:t>
            </a:r>
          </a:p>
          <a:p>
            <a:pPr marL="342900" lvl="0" indent="-342900">
              <a:buFont typeface="Wingdings" panose="05000000000000000000" pitchFamily="2" charset="2"/>
              <a:buChar char="Ø"/>
            </a:pPr>
            <a:r>
              <a:rPr lang="en-US" dirty="0">
                <a:solidFill>
                  <a:schemeClr val="accent6"/>
                </a:solidFill>
              </a:rPr>
              <a:t>Role of organizations like the Red Cross and the ethical implications of aid distribution.</a:t>
            </a:r>
          </a:p>
          <a:p>
            <a:pPr marL="342900" lvl="0" indent="-342900">
              <a:buFont typeface="Wingdings" panose="05000000000000000000" pitchFamily="2" charset="2"/>
              <a:buChar char="Ø"/>
            </a:pPr>
            <a:r>
              <a:rPr lang="en-US" dirty="0">
                <a:solidFill>
                  <a:schemeClr val="accent6"/>
                </a:solidFill>
              </a:rPr>
              <a:t>International Law and Human Rights</a:t>
            </a:r>
          </a:p>
          <a:p>
            <a:pPr marL="342900" lvl="0" indent="-342900">
              <a:buFont typeface="Wingdings" panose="05000000000000000000" pitchFamily="2" charset="2"/>
              <a:buChar char="Ø"/>
            </a:pPr>
            <a:r>
              <a:rPr lang="en-US" dirty="0">
                <a:solidFill>
                  <a:schemeClr val="accent6"/>
                </a:solidFill>
              </a:rPr>
              <a:t>Principles: protection of civilians, accountability for war crimes.</a:t>
            </a:r>
          </a:p>
          <a:p>
            <a:pPr marL="342900" lvl="0" indent="-342900">
              <a:buFont typeface="Wingdings" panose="05000000000000000000" pitchFamily="2" charset="2"/>
              <a:buChar char="Ø"/>
            </a:pPr>
            <a:r>
              <a:rPr lang="en-US" dirty="0">
                <a:solidFill>
                  <a:schemeClr val="accent6"/>
                </a:solidFill>
              </a:rPr>
              <a:t>Discussion of the Geneva Conventions and their application in the conflict.</a:t>
            </a:r>
          </a:p>
          <a:p>
            <a:pPr marL="342900" lvl="0" indent="-342900">
              <a:buFont typeface="Wingdings" panose="05000000000000000000" pitchFamily="2" charset="2"/>
              <a:buChar char="Ø"/>
            </a:pPr>
            <a:r>
              <a:rPr lang="en-US" dirty="0">
                <a:solidFill>
                  <a:schemeClr val="accent6"/>
                </a:solidFill>
              </a:rPr>
              <a:t>Ethical Challenges Encountered</a:t>
            </a:r>
          </a:p>
          <a:p>
            <a:pPr marL="342900" lvl="0" indent="-342900">
              <a:buFont typeface="Wingdings" panose="05000000000000000000" pitchFamily="2" charset="2"/>
              <a:buChar char="Ø"/>
            </a:pPr>
            <a:endParaRPr lang="en-US" dirty="0">
              <a:solidFill>
                <a:schemeClr val="accent6"/>
              </a:solidFill>
            </a:endParaRPr>
          </a:p>
          <a:p>
            <a:pPr marL="342900" lvl="0" indent="-342900">
              <a:buFont typeface="Wingdings" panose="05000000000000000000" pitchFamily="2" charset="2"/>
              <a:buChar char="Ø"/>
            </a:pPr>
            <a:r>
              <a:rPr lang="en-US" dirty="0">
                <a:solidFill>
                  <a:schemeClr val="accent6"/>
                </a:solidFill>
              </a:rPr>
              <a:t>Media portrayal vs. on-ground realities.</a:t>
            </a:r>
          </a:p>
          <a:p>
            <a:pPr marL="342900" lvl="0" indent="-342900">
              <a:buFont typeface="Wingdings" panose="05000000000000000000" pitchFamily="2" charset="2"/>
              <a:buChar char="Ø"/>
            </a:pPr>
            <a:r>
              <a:rPr lang="en-US" dirty="0">
                <a:solidFill>
                  <a:schemeClr val="accent6"/>
                </a:solidFill>
              </a:rPr>
              <a:t>Access to aid and the impact of blockades on humanitarian work.</a:t>
            </a:r>
          </a:p>
          <a:p>
            <a:pPr marL="342900" lvl="0" indent="-342900">
              <a:buFont typeface="Wingdings" panose="05000000000000000000" pitchFamily="2" charset="2"/>
              <a:buChar char="Ø"/>
            </a:pPr>
            <a:r>
              <a:rPr lang="en-US" dirty="0">
                <a:solidFill>
                  <a:schemeClr val="accent6"/>
                </a:solidFill>
              </a:rPr>
              <a:t>Navigating the politics of reporting in a conflict zone.</a:t>
            </a:r>
          </a:p>
          <a:p>
            <a:pPr marL="342900" lvl="0" indent="-342900">
              <a:buFont typeface="Wingdings" panose="05000000000000000000" pitchFamily="2" charset="2"/>
              <a:buChar char="Ø"/>
            </a:pPr>
            <a:r>
              <a:rPr lang="en-US" dirty="0">
                <a:solidFill>
                  <a:schemeClr val="accent6"/>
                </a:solidFill>
              </a:rPr>
              <a:t>Case Examples</a:t>
            </a:r>
          </a:p>
          <a:p>
            <a:pPr marL="342900" lvl="0" indent="-342900">
              <a:buFont typeface="Wingdings" panose="05000000000000000000" pitchFamily="2" charset="2"/>
              <a:buChar char="Ø"/>
            </a:pPr>
            <a:endParaRPr lang="en-US" dirty="0">
              <a:solidFill>
                <a:schemeClr val="accent6"/>
              </a:solidFill>
            </a:endParaRPr>
          </a:p>
          <a:p>
            <a:pPr marL="342900" lvl="0" indent="-342900">
              <a:buFont typeface="Wingdings" panose="05000000000000000000" pitchFamily="2" charset="2"/>
              <a:buChar char="Ø"/>
            </a:pPr>
            <a:r>
              <a:rPr lang="en-US" dirty="0">
                <a:solidFill>
                  <a:schemeClr val="accent6"/>
                </a:solidFill>
              </a:rPr>
              <a:t>Specific incidents illustrating ethical breaches (e.g., biased reporting, obstruction of aid).</a:t>
            </a:r>
          </a:p>
          <a:p>
            <a:pPr marL="342900" lvl="0" indent="-342900">
              <a:buFont typeface="Wingdings" panose="05000000000000000000" pitchFamily="2" charset="2"/>
              <a:buChar char="Ø"/>
            </a:pPr>
            <a:r>
              <a:rPr lang="en-US" dirty="0">
                <a:solidFill>
                  <a:schemeClr val="accent6"/>
                </a:solidFill>
              </a:rPr>
              <a:t>Responses from professional bodies regarding these incidents.ethical disputes with their employers.</a:t>
            </a:r>
          </a:p>
          <a:p>
            <a:pPr marL="0" lvl="0" indent="0" algn="l" rtl="0">
              <a:spcBef>
                <a:spcPts val="0"/>
              </a:spcBef>
              <a:spcAft>
                <a:spcPts val="0"/>
              </a:spcAft>
              <a:buNone/>
            </a:pPr>
            <a:endParaRPr lang="en-US" dirty="0">
              <a:solidFill>
                <a:schemeClr val="accent2">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 name="TextBox 2"/>
          <p:cNvSpPr txBox="1"/>
          <p:nvPr/>
        </p:nvSpPr>
        <p:spPr>
          <a:xfrm>
            <a:off x="974090" y="1894840"/>
            <a:ext cx="7002780" cy="1963420"/>
          </a:xfrm>
          <a:prstGeom prst="rect">
            <a:avLst/>
          </a:prstGeom>
          <a:noFill/>
        </p:spPr>
        <p:txBody>
          <a:bodyPr wrap="square" rtlCol="0">
            <a:noAutofit/>
          </a:bodyPr>
          <a:lstStyle/>
          <a:p>
            <a:pPr marL="285750" indent="-285750">
              <a:buClr>
                <a:schemeClr val="tx1"/>
              </a:buClr>
              <a:buFont typeface="Wingdings" panose="05000000000000000000" pitchFamily="2" charset="2"/>
              <a:buChar char="Ø"/>
            </a:pPr>
            <a:r>
              <a:rPr lang="en-US" sz="1600" dirty="0">
                <a:solidFill>
                  <a:schemeClr val="accent4">
                    <a:lumMod val="50000"/>
                  </a:schemeClr>
                </a:solidFill>
                <a:latin typeface="DM Serif Display" charset="0"/>
                <a:cs typeface="DM Serif Display" charset="0"/>
              </a:rPr>
              <a:t>• Globalization: </a:t>
            </a:r>
            <a:r>
              <a:rPr lang="en-US" sz="1600" dirty="0">
                <a:solidFill>
                  <a:schemeClr val="accent4"/>
                </a:solidFill>
                <a:latin typeface="DM Serif Display" charset="0"/>
                <a:cs typeface="DM Serif Display" charset="0"/>
              </a:rPr>
              <a:t>Differences in legal and cultural contexts.</a:t>
            </a:r>
          </a:p>
          <a:p>
            <a:pPr marL="285750" indent="-285750">
              <a:buClr>
                <a:schemeClr val="tx1"/>
              </a:buClr>
              <a:buFont typeface="Wingdings" panose="05000000000000000000" pitchFamily="2" charset="2"/>
              <a:buChar char="Ø"/>
            </a:pPr>
            <a:r>
              <a:rPr lang="en-US" sz="1600" dirty="0">
                <a:solidFill>
                  <a:schemeClr val="accent4">
                    <a:lumMod val="50000"/>
                  </a:schemeClr>
                </a:solidFill>
                <a:latin typeface="DM Serif Display" charset="0"/>
              </a:rPr>
              <a:t>• Technological Advancements: </a:t>
            </a:r>
            <a:r>
              <a:rPr lang="en-US" sz="1600" dirty="0">
                <a:solidFill>
                  <a:schemeClr val="accent4"/>
                </a:solidFill>
                <a:latin typeface="DM Serif Display" charset="0"/>
              </a:rPr>
              <a:t>New ethical challenges with AI, blockchain, etc.</a:t>
            </a:r>
          </a:p>
          <a:p>
            <a:pPr marL="285750" indent="-285750">
              <a:buClr>
                <a:schemeClr val="tx1"/>
              </a:buClr>
              <a:buFont typeface="Wingdings" panose="05000000000000000000" pitchFamily="2" charset="2"/>
              <a:buChar char="Ø"/>
            </a:pPr>
            <a:endParaRPr lang="en-US" sz="1600" dirty="0">
              <a:solidFill>
                <a:schemeClr val="tx1"/>
              </a:solidFill>
              <a:latin typeface="DM Serif Display" charset="0"/>
              <a:cs typeface="DM Serif Display" charset="0"/>
            </a:endParaRPr>
          </a:p>
          <a:p>
            <a:pPr marL="285750" indent="-285750">
              <a:buClr>
                <a:schemeClr val="tx1"/>
              </a:buClr>
              <a:buFont typeface="Wingdings" panose="05000000000000000000" pitchFamily="2" charset="2"/>
              <a:buChar char="Ø"/>
            </a:pPr>
            <a:r>
              <a:rPr lang="en-US" sz="1600" dirty="0">
                <a:solidFill>
                  <a:schemeClr val="accent4">
                    <a:lumMod val="50000"/>
                  </a:schemeClr>
                </a:solidFill>
                <a:latin typeface="DM Serif Display" charset="0"/>
              </a:rPr>
              <a:t>• Lack of Awareness: </a:t>
            </a:r>
            <a:r>
              <a:rPr lang="en-US" sz="1600" dirty="0">
                <a:solidFill>
                  <a:schemeClr val="accent4"/>
                </a:solidFill>
                <a:latin typeface="DM Serif Display" charset="0"/>
              </a:rPr>
              <a:t>Professionals unaware of ethical guidelines.</a:t>
            </a:r>
          </a:p>
          <a:p>
            <a:pPr marL="285750" indent="-285750">
              <a:buClr>
                <a:schemeClr val="tx1"/>
              </a:buClr>
              <a:buFont typeface="Wingdings" panose="05000000000000000000" pitchFamily="2" charset="2"/>
              <a:buChar char="Ø"/>
            </a:pPr>
            <a:endParaRPr lang="en-US" sz="1600" dirty="0">
              <a:solidFill>
                <a:schemeClr val="tx1"/>
              </a:solidFill>
              <a:latin typeface="DM Serif Display" charset="0"/>
              <a:cs typeface="DM Serif Display" charset="0"/>
            </a:endParaRPr>
          </a:p>
          <a:p>
            <a:pPr marL="285750" indent="-285750">
              <a:buClr>
                <a:schemeClr val="tx1"/>
              </a:buClr>
              <a:buFont typeface="Wingdings" panose="05000000000000000000" pitchFamily="2" charset="2"/>
              <a:buChar char="Ø"/>
            </a:pPr>
            <a:r>
              <a:rPr lang="en-US" sz="1600" dirty="0">
                <a:solidFill>
                  <a:schemeClr val="accent4">
                    <a:lumMod val="50000"/>
                  </a:schemeClr>
                </a:solidFill>
                <a:latin typeface="DM Serif Display" charset="0"/>
              </a:rPr>
              <a:t>• Enforcement: </a:t>
            </a:r>
            <a:r>
              <a:rPr lang="en-US" sz="1600" dirty="0">
                <a:solidFill>
                  <a:schemeClr val="accent4"/>
                </a:solidFill>
                <a:latin typeface="DM Serif Display" charset="0"/>
              </a:rPr>
              <a:t>Difficulty in monitoring and penalizing violations.</a:t>
            </a:r>
          </a:p>
        </p:txBody>
      </p:sp>
      <p:sp>
        <p:nvSpPr>
          <p:cNvPr id="2" name="Text Box 1"/>
          <p:cNvSpPr txBox="1"/>
          <p:nvPr/>
        </p:nvSpPr>
        <p:spPr>
          <a:xfrm>
            <a:off x="1099185" y="625475"/>
            <a:ext cx="7124065" cy="584775"/>
          </a:xfrm>
          <a:prstGeom prst="rect">
            <a:avLst/>
          </a:prstGeom>
          <a:noFill/>
        </p:spPr>
        <p:txBody>
          <a:bodyPr wrap="square" rtlCol="0">
            <a:spAutoFit/>
          </a:bodyPr>
          <a:lstStyle/>
          <a:p>
            <a:pPr algn="ctr"/>
            <a:r>
              <a:rPr lang="en-US" sz="3200" dirty="0">
                <a:solidFill>
                  <a:schemeClr val="accent1"/>
                </a:solidFill>
                <a:latin typeface="DM Serif Display" charset="0"/>
                <a:cs typeface="DM Serif Display" charset="0"/>
              </a:rPr>
              <a:t>Challenges in Enforcing Ethical Codes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5"/>
          <p:cNvSpPr txBox="1">
            <a:spLocks noGrp="1"/>
          </p:cNvSpPr>
          <p:nvPr>
            <p:ph type="title"/>
          </p:nvPr>
        </p:nvSpPr>
        <p:spPr>
          <a:xfrm>
            <a:off x="386080" y="545524"/>
            <a:ext cx="8371840" cy="3666475"/>
          </a:xfrm>
          <a:prstGeom prst="rect">
            <a:avLst/>
          </a:prstGeom>
        </p:spPr>
        <p:txBody>
          <a:bodyPr spcFirstLastPara="1" wrap="square" lIns="91425" tIns="91425" rIns="91425" bIns="91425" anchor="t" anchorCtr="0">
            <a:noAutofit/>
          </a:bodyPr>
          <a:lstStyle/>
          <a:p>
            <a:pPr lvl="0"/>
            <a:r>
              <a:rPr lang="en-US" sz="4000" dirty="0">
                <a:solidFill>
                  <a:schemeClr val="accent2"/>
                </a:solidFill>
              </a:rPr>
              <a:t>Conclusion</a:t>
            </a:r>
            <a:br>
              <a:rPr lang="en-US" sz="1700" dirty="0"/>
            </a:br>
            <a:br>
              <a:rPr lang="en-US" sz="1700" dirty="0"/>
            </a:br>
            <a:r>
              <a:rPr lang="en-US" sz="1700" dirty="0">
                <a:solidFill>
                  <a:schemeClr val="accent3"/>
                </a:solidFill>
              </a:rPr>
              <a:t>Reflection on the importance of adhering to ethical codes in maintaining credibility and ensuring the protection of human rights.</a:t>
            </a:r>
            <a:br>
              <a:rPr lang="en-US" sz="1700" dirty="0">
                <a:solidFill>
                  <a:schemeClr val="accent3"/>
                </a:solidFill>
              </a:rPr>
            </a:br>
            <a:r>
              <a:rPr lang="en-US" sz="1700" dirty="0">
                <a:solidFill>
                  <a:schemeClr val="accent3"/>
                </a:solidFill>
              </a:rPr>
              <a:t>Recommendations for professionals working in conflict zones to enhance ethical practices.</a:t>
            </a:r>
            <a:br>
              <a:rPr lang="en-US" sz="1700" dirty="0">
                <a:solidFill>
                  <a:schemeClr val="accent3"/>
                </a:solidFill>
              </a:rPr>
            </a:br>
            <a:r>
              <a:rPr lang="en-US" sz="1700" dirty="0">
                <a:solidFill>
                  <a:schemeClr val="accent3"/>
                </a:solidFill>
              </a:rPr>
              <a:t>Relevance to Codes of Ethics</a:t>
            </a:r>
            <a:br>
              <a:rPr lang="en-US" sz="1700" dirty="0">
                <a:solidFill>
                  <a:schemeClr val="accent3"/>
                </a:solidFill>
              </a:rPr>
            </a:br>
            <a:r>
              <a:rPr lang="en-US" sz="1700" dirty="0">
                <a:solidFill>
                  <a:schemeClr val="accent3"/>
                </a:solidFill>
              </a:rPr>
              <a:t>Discuss how the case study aligns with the codes of ethics from various professional bodies.</a:t>
            </a:r>
            <a:br>
              <a:rPr lang="en-US" sz="1700" dirty="0">
                <a:solidFill>
                  <a:schemeClr val="accent3"/>
                </a:solidFill>
              </a:rPr>
            </a:br>
            <a:r>
              <a:rPr lang="en-US" sz="1700" dirty="0">
                <a:solidFill>
                  <a:schemeClr val="accent3"/>
                </a:solidFill>
              </a:rPr>
              <a:t>Explore the potential for improving ethical standards based on lessons learned from the Gaza conflict.</a:t>
            </a:r>
            <a:br>
              <a:rPr lang="en-US" sz="1700" dirty="0">
                <a:solidFill>
                  <a:schemeClr val="accent3"/>
                </a:solidFill>
              </a:rPr>
            </a:br>
            <a:r>
              <a:rPr lang="en-US" sz="1700" dirty="0">
                <a:solidFill>
                  <a:schemeClr val="accent3"/>
                </a:solidFill>
              </a:rPr>
              <a:t>This case study can effectively illustrate the complexities and importance of ethical behavior in high-stakes situations, tying back to your main presentation topic.</a:t>
            </a:r>
            <a:br>
              <a:rPr lang="en-US" dirty="0">
                <a:solidFill>
                  <a:schemeClr val="accent3"/>
                </a:solidFill>
              </a:rPr>
            </a:br>
            <a:endParaRPr dirty="0">
              <a:solidFill>
                <a:schemeClr val="accent3"/>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7"/>
          <p:cNvSpPr txBox="1">
            <a:spLocks noGrp="1"/>
          </p:cNvSpPr>
          <p:nvPr>
            <p:ph type="title"/>
          </p:nvPr>
        </p:nvSpPr>
        <p:spPr>
          <a:xfrm>
            <a:off x="2638500" y="1149300"/>
            <a:ext cx="3867000" cy="81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FFFF00"/>
                </a:solidFill>
              </a:rPr>
              <a:t>Thank You</a:t>
            </a:r>
          </a:p>
        </p:txBody>
      </p:sp>
      <p:sp>
        <p:nvSpPr>
          <p:cNvPr id="779" name="Google Shape;779;p67"/>
          <p:cNvSpPr txBox="1">
            <a:spLocks noGrp="1"/>
          </p:cNvSpPr>
          <p:nvPr>
            <p:ph type="subTitle" idx="1"/>
          </p:nvPr>
        </p:nvSpPr>
        <p:spPr>
          <a:xfrm>
            <a:off x="2638500" y="2063251"/>
            <a:ext cx="3867000" cy="101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GB" sz="1600" dirty="0"/>
              <a:t>Do you have any questions?</a:t>
            </a:r>
            <a:r>
              <a:rPr lang="en-GB" dirty="0"/>
              <a:t> </a:t>
            </a:r>
            <a:endParaRPr dirty="0"/>
          </a:p>
          <a:p>
            <a:pPr marL="0" lvl="0" indent="0" algn="ctr" rtl="0">
              <a:spcBef>
                <a:spcPts val="0"/>
              </a:spcBef>
              <a:spcAft>
                <a:spcPts val="1600"/>
              </a:spcAft>
              <a:buNone/>
            </a:pPr>
            <a:endParaRPr dirty="0"/>
          </a:p>
        </p:txBody>
      </p:sp>
      <p:sp>
        <p:nvSpPr>
          <p:cNvPr id="2" name="Text Box 1"/>
          <p:cNvSpPr txBox="1"/>
          <p:nvPr/>
        </p:nvSpPr>
        <p:spPr>
          <a:xfrm>
            <a:off x="5054600" y="4120515"/>
            <a:ext cx="3048000" cy="306705"/>
          </a:xfrm>
          <a:prstGeom prst="rect">
            <a:avLst/>
          </a:prstGeom>
          <a:noFill/>
        </p:spPr>
        <p:txBody>
          <a:bodyPr wrap="square" rtlCol="0">
            <a:spAutoFit/>
          </a:bodyPr>
          <a:lstStyle/>
          <a:p>
            <a:endParaRPr lang="en-US"/>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206" name="Google Shape;206;p37"/>
          <p:cNvSpPr txBox="1">
            <a:spLocks noGrp="1"/>
          </p:cNvSpPr>
          <p:nvPr>
            <p:ph type="subTitle" idx="6"/>
          </p:nvPr>
        </p:nvSpPr>
        <p:spPr>
          <a:xfrm>
            <a:off x="2290463" y="2198380"/>
            <a:ext cx="2113800" cy="959489"/>
          </a:xfrm>
          <a:prstGeom prst="rect">
            <a:avLst/>
          </a:prstGeom>
        </p:spPr>
        <p:txBody>
          <a:bodyPr spcFirstLastPara="1" wrap="square" lIns="91425" tIns="91425" rIns="91425" bIns="91425" anchor="ctr" anchorCtr="0">
            <a:noAutofit/>
          </a:bodyPr>
          <a:lstStyle/>
          <a:p>
            <a:pPr marL="0" lvl="0" indent="0">
              <a:buSzPts val="1100"/>
            </a:pPr>
            <a:endParaRPr lang="en-US" sz="1600" dirty="0"/>
          </a:p>
          <a:p>
            <a:pPr marL="0" lvl="0" indent="0">
              <a:buSzPts val="1100"/>
            </a:pPr>
            <a:r>
              <a:rPr lang="en-US" sz="1600" dirty="0"/>
              <a:t>Introduction and importance of ethical codes</a:t>
            </a:r>
          </a:p>
          <a:p>
            <a:pPr marL="0" lvl="0" indent="0" algn="ctr" rtl="0">
              <a:spcBef>
                <a:spcPts val="0"/>
              </a:spcBef>
              <a:spcAft>
                <a:spcPts val="0"/>
              </a:spcAft>
              <a:buClr>
                <a:schemeClr val="dk1"/>
              </a:buClr>
              <a:buSzPts val="1100"/>
              <a:buFont typeface="Arial" panose="020B0604020202020204"/>
              <a:buNone/>
            </a:pPr>
            <a:endParaRPr lang="en-US" dirty="0"/>
          </a:p>
        </p:txBody>
      </p:sp>
      <p:sp>
        <p:nvSpPr>
          <p:cNvPr id="207" name="Google Shape;207;p37"/>
          <p:cNvSpPr txBox="1">
            <a:spLocks noGrp="1"/>
          </p:cNvSpPr>
          <p:nvPr>
            <p:ph type="subTitle" idx="7"/>
          </p:nvPr>
        </p:nvSpPr>
        <p:spPr>
          <a:xfrm>
            <a:off x="4739640" y="2198370"/>
            <a:ext cx="2336800" cy="1107440"/>
          </a:xfrm>
          <a:prstGeom prst="rect">
            <a:avLst/>
          </a:prstGeom>
        </p:spPr>
        <p:txBody>
          <a:bodyPr spcFirstLastPara="1" wrap="square" lIns="91425" tIns="91425" rIns="91425" bIns="91425" anchor="ctr" anchorCtr="0">
            <a:noAutofit/>
          </a:bodyPr>
          <a:lstStyle/>
          <a:p>
            <a:pPr marL="0" lvl="0" indent="0">
              <a:buSzPts val="1100"/>
            </a:pPr>
            <a:r>
              <a:rPr lang="en-US" sz="1600" dirty="0"/>
              <a:t>Local/international professional bodies and their code of ethics </a:t>
            </a:r>
          </a:p>
          <a:p>
            <a:pPr marL="0" lvl="0" indent="0" algn="ctr" rtl="0">
              <a:spcBef>
                <a:spcPts val="0"/>
              </a:spcBef>
              <a:spcAft>
                <a:spcPts val="0"/>
              </a:spcAft>
              <a:buClr>
                <a:schemeClr val="dk1"/>
              </a:buClr>
              <a:buSzPts val="1100"/>
              <a:buFont typeface="Arial" panose="020B0604020202020204"/>
              <a:buNone/>
            </a:pPr>
            <a:endParaRPr dirty="0"/>
          </a:p>
        </p:txBody>
      </p:sp>
      <p:sp>
        <p:nvSpPr>
          <p:cNvPr id="208" name="Google Shape;208;p37"/>
          <p:cNvSpPr txBox="1">
            <a:spLocks noGrp="1"/>
          </p:cNvSpPr>
          <p:nvPr>
            <p:ph type="subTitle" idx="8"/>
          </p:nvPr>
        </p:nvSpPr>
        <p:spPr>
          <a:xfrm>
            <a:off x="4739738" y="3824855"/>
            <a:ext cx="2113800" cy="11299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sz="1600" dirty="0"/>
              <a:t>Case studies and challenges as well as conclusion</a:t>
            </a:r>
          </a:p>
          <a:p>
            <a:pPr marL="0" lvl="0" indent="0" algn="ctr" rtl="0">
              <a:spcBef>
                <a:spcPts val="0"/>
              </a:spcBef>
              <a:spcAft>
                <a:spcPts val="0"/>
              </a:spcAft>
              <a:buClr>
                <a:schemeClr val="dk1"/>
              </a:buClr>
              <a:buSzPts val="1100"/>
              <a:buFont typeface="Arial" panose="020B0604020202020204"/>
              <a:buNone/>
            </a:pPr>
            <a:endParaRPr dirty="0"/>
          </a:p>
        </p:txBody>
      </p:sp>
      <p:sp>
        <p:nvSpPr>
          <p:cNvPr id="209" name="Google Shape;209;p37"/>
          <p:cNvSpPr txBox="1">
            <a:spLocks noGrp="1"/>
          </p:cNvSpPr>
          <p:nvPr>
            <p:ph type="title"/>
          </p:nvPr>
        </p:nvSpPr>
        <p:spPr>
          <a:xfrm>
            <a:off x="2515724" y="1644457"/>
            <a:ext cx="1663200" cy="6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01</a:t>
            </a:r>
          </a:p>
        </p:txBody>
      </p:sp>
      <p:sp>
        <p:nvSpPr>
          <p:cNvPr id="210" name="Google Shape;210;p37"/>
          <p:cNvSpPr txBox="1">
            <a:spLocks noGrp="1"/>
          </p:cNvSpPr>
          <p:nvPr>
            <p:ph type="title" idx="3"/>
          </p:nvPr>
        </p:nvSpPr>
        <p:spPr>
          <a:xfrm>
            <a:off x="4964959" y="1644457"/>
            <a:ext cx="1663200" cy="67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02</a:t>
            </a:r>
          </a:p>
        </p:txBody>
      </p:sp>
      <p:sp>
        <p:nvSpPr>
          <p:cNvPr id="211" name="Google Shape;211;p37"/>
          <p:cNvSpPr txBox="1">
            <a:spLocks noGrp="1"/>
          </p:cNvSpPr>
          <p:nvPr>
            <p:ph type="title" idx="4"/>
          </p:nvPr>
        </p:nvSpPr>
        <p:spPr>
          <a:xfrm>
            <a:off x="2515724" y="3305385"/>
            <a:ext cx="16632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03</a:t>
            </a:r>
          </a:p>
        </p:txBody>
      </p:sp>
      <p:sp>
        <p:nvSpPr>
          <p:cNvPr id="212" name="Google Shape;212;p37"/>
          <p:cNvSpPr txBox="1">
            <a:spLocks noGrp="1"/>
          </p:cNvSpPr>
          <p:nvPr>
            <p:ph type="title" idx="5"/>
          </p:nvPr>
        </p:nvSpPr>
        <p:spPr>
          <a:xfrm>
            <a:off x="4964959" y="3305392"/>
            <a:ext cx="1663200" cy="64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04</a:t>
            </a:r>
          </a:p>
        </p:txBody>
      </p:sp>
      <p:sp>
        <p:nvSpPr>
          <p:cNvPr id="217" name="Google Shape;217;p37"/>
          <p:cNvSpPr txBox="1">
            <a:spLocks noGrp="1"/>
          </p:cNvSpPr>
          <p:nvPr>
            <p:ph type="subTitle" idx="14"/>
          </p:nvPr>
        </p:nvSpPr>
        <p:spPr>
          <a:xfrm>
            <a:off x="2136140" y="3824605"/>
            <a:ext cx="2476500" cy="11296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Comparision between local and international bodies</a:t>
            </a:r>
            <a:r>
              <a:rPr lang="en-US" dirty="0"/>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1402715" y="1640205"/>
            <a:ext cx="6054090" cy="1007110"/>
          </a:xfrm>
          <a:prstGeom prst="rect">
            <a:avLst/>
          </a:prstGeom>
        </p:spPr>
        <p:txBody>
          <a:bodyPr spcFirstLastPara="1" wrap="square" lIns="91425" tIns="91425" rIns="91425" bIns="91425" anchor="t" anchorCtr="0">
            <a:noAutofit/>
          </a:bodyPr>
          <a:lstStyle/>
          <a:p>
            <a:pPr lvl="0"/>
            <a:r>
              <a:rPr lang="en-US" sz="2300" dirty="0">
                <a:gradFill>
                  <a:gsLst>
                    <a:gs pos="0">
                      <a:srgbClr val="FBFB11"/>
                    </a:gs>
                    <a:gs pos="100000">
                      <a:srgbClr val="838309"/>
                    </a:gs>
                  </a:gsLst>
                  <a:lin scaled="0"/>
                </a:gradFill>
              </a:rPr>
              <a:t>What is code of ethics?</a:t>
            </a:r>
            <a:br>
              <a:rPr lang="en-US" sz="2300" dirty="0"/>
            </a:br>
            <a:br>
              <a:rPr lang="en-US" sz="1600" dirty="0"/>
            </a:br>
            <a:r>
              <a:rPr lang="en-US" sz="1700" dirty="0"/>
              <a:t>A code of ethics is a set of principles and guidelines designed to help individuals or organizations make ethical decisions in their professional or personal conduct. </a:t>
            </a:r>
            <a:br>
              <a:rPr lang="en-US" sz="2300" dirty="0"/>
            </a:br>
            <a:br>
              <a:rPr lang="en-US" sz="2300" dirty="0"/>
            </a:br>
            <a:r>
              <a:rPr lang="en-US" sz="2000" dirty="0">
                <a:gradFill>
                  <a:gsLst>
                    <a:gs pos="0">
                      <a:srgbClr val="FBFB11"/>
                    </a:gs>
                    <a:gs pos="100000">
                      <a:srgbClr val="838309"/>
                    </a:gs>
                  </a:gsLst>
                  <a:lin scaled="0"/>
                </a:gradFill>
              </a:rPr>
              <a:t>PURPOSE</a:t>
            </a:r>
            <a:r>
              <a:rPr lang="en-US" sz="2000" dirty="0"/>
              <a:t> : </a:t>
            </a:r>
            <a:r>
              <a:rPr lang="en-US" sz="1700" dirty="0"/>
              <a:t>Codes of ethics are used to promote integrity, honesty, and accountability within a group or profession.</a:t>
            </a:r>
          </a:p>
        </p:txBody>
      </p:sp>
      <p:sp>
        <p:nvSpPr>
          <p:cNvPr id="224" name="Google Shape;224;p38"/>
          <p:cNvSpPr txBox="1">
            <a:spLocks noGrp="1"/>
          </p:cNvSpPr>
          <p:nvPr>
            <p:ph type="title" idx="2"/>
          </p:nvPr>
        </p:nvSpPr>
        <p:spPr>
          <a:xfrm>
            <a:off x="79200" y="158400"/>
            <a:ext cx="8848799" cy="14818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sz="7200" dirty="0">
                <a:solidFill>
                  <a:schemeClr val="accent2">
                    <a:lumMod val="75000"/>
                  </a:schemeClr>
                </a:solidFill>
              </a:rPr>
              <a:t>INTRODUCTION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2" name="Text Box 1"/>
          <p:cNvSpPr txBox="1"/>
          <p:nvPr/>
        </p:nvSpPr>
        <p:spPr>
          <a:xfrm>
            <a:off x="0" y="728265"/>
            <a:ext cx="8323820" cy="1052830"/>
          </a:xfrm>
          <a:prstGeom prst="rect">
            <a:avLst/>
          </a:prstGeom>
          <a:noFill/>
        </p:spPr>
        <p:txBody>
          <a:bodyPr wrap="square" rtlCol="0">
            <a:noAutofit/>
          </a:bodyPr>
          <a:lstStyle/>
          <a:p>
            <a:pPr algn="ctr"/>
            <a:r>
              <a:rPr lang="en-US" sz="3200" dirty="0">
                <a:solidFill>
                  <a:schemeClr val="accent2">
                    <a:lumMod val="50000"/>
                  </a:schemeClr>
                </a:solidFill>
                <a:latin typeface="DM Serif Display" charset="0"/>
                <a:cs typeface="DM Serif Display" charset="0"/>
              </a:rPr>
              <a:t>IMPORTANCE OF ETHICAL CODES</a:t>
            </a:r>
          </a:p>
        </p:txBody>
      </p:sp>
      <p:sp>
        <p:nvSpPr>
          <p:cNvPr id="3" name="Text Box 2"/>
          <p:cNvSpPr txBox="1"/>
          <p:nvPr/>
        </p:nvSpPr>
        <p:spPr>
          <a:xfrm>
            <a:off x="1520760" y="1689180"/>
            <a:ext cx="6520180" cy="2726055"/>
          </a:xfrm>
          <a:prstGeom prst="rect">
            <a:avLst/>
          </a:prstGeom>
          <a:noFill/>
        </p:spPr>
        <p:txBody>
          <a:bodyPr wrap="square" rtlCol="0">
            <a:noAutofit/>
          </a:bodyPr>
          <a:lstStyle/>
          <a:p>
            <a:r>
              <a:rPr lang="en-US" dirty="0">
                <a:solidFill>
                  <a:schemeClr val="tx2"/>
                </a:solidFill>
                <a:latin typeface="DM Serif Display" charset="0"/>
                <a:cs typeface="DM Serif Display" charset="0"/>
              </a:rPr>
              <a:t>•</a:t>
            </a:r>
            <a:r>
              <a:rPr lang="en-US" dirty="0">
                <a:solidFill>
                  <a:srgbClr val="00B050"/>
                </a:solidFill>
                <a:latin typeface="DM Serif Display" charset="0"/>
                <a:cs typeface="DM Serif Display" charset="0"/>
              </a:rPr>
              <a:t> </a:t>
            </a:r>
            <a:r>
              <a:rPr lang="en-US" dirty="0">
                <a:solidFill>
                  <a:schemeClr val="accent5">
                    <a:lumMod val="50000"/>
                  </a:schemeClr>
                </a:solidFill>
                <a:latin typeface="DM Serif Display" charset="0"/>
                <a:cs typeface="DM Serif Display" charset="0"/>
              </a:rPr>
              <a:t>Ensures Trust:</a:t>
            </a:r>
            <a:r>
              <a:rPr lang="en-US" dirty="0">
                <a:solidFill>
                  <a:schemeClr val="tx2"/>
                </a:solidFill>
                <a:latin typeface="DM Serif Display" charset="0"/>
                <a:cs typeface="DM Serif Display" charset="0"/>
              </a:rPr>
              <a:t> Promotes trust between professionals and the public.</a:t>
            </a:r>
          </a:p>
          <a:p>
            <a:endParaRPr lang="en-US" dirty="0">
              <a:solidFill>
                <a:schemeClr val="tx2"/>
              </a:solidFill>
              <a:latin typeface="DM Serif Display" charset="0"/>
              <a:cs typeface="DM Serif Display" charset="0"/>
            </a:endParaRPr>
          </a:p>
          <a:p>
            <a:r>
              <a:rPr lang="en-US" dirty="0">
                <a:solidFill>
                  <a:schemeClr val="tx2"/>
                </a:solidFill>
                <a:latin typeface="DM Serif Display" charset="0"/>
                <a:cs typeface="DM Serif Display" charset="0"/>
              </a:rPr>
              <a:t>• </a:t>
            </a:r>
            <a:r>
              <a:rPr lang="en-US" dirty="0">
                <a:solidFill>
                  <a:schemeClr val="accent5">
                    <a:lumMod val="50000"/>
                  </a:schemeClr>
                </a:solidFill>
                <a:latin typeface="DM Serif Display" charset="0"/>
              </a:rPr>
              <a:t>Guides Behavior: </a:t>
            </a:r>
            <a:r>
              <a:rPr lang="en-US" dirty="0">
                <a:solidFill>
                  <a:schemeClr val="tx2"/>
                </a:solidFill>
                <a:latin typeface="DM Serif Display" charset="0"/>
                <a:cs typeface="DM Serif Display" charset="0"/>
              </a:rPr>
              <a:t>Provides clarity on what is acceptable conduct.</a:t>
            </a:r>
          </a:p>
          <a:p>
            <a:endParaRPr lang="en-US" dirty="0">
              <a:solidFill>
                <a:schemeClr val="tx2"/>
              </a:solidFill>
              <a:latin typeface="DM Serif Display" charset="0"/>
              <a:cs typeface="DM Serif Display" charset="0"/>
            </a:endParaRPr>
          </a:p>
          <a:p>
            <a:r>
              <a:rPr lang="en-US" dirty="0">
                <a:solidFill>
                  <a:schemeClr val="tx2"/>
                </a:solidFill>
                <a:latin typeface="DM Serif Display" charset="0"/>
                <a:cs typeface="DM Serif Display" charset="0"/>
              </a:rPr>
              <a:t>• </a:t>
            </a:r>
            <a:r>
              <a:rPr lang="en-US" dirty="0">
                <a:solidFill>
                  <a:schemeClr val="accent5">
                    <a:lumMod val="50000"/>
                  </a:schemeClr>
                </a:solidFill>
                <a:latin typeface="DM Serif Display" charset="0"/>
              </a:rPr>
              <a:t>Protects Public Interest: </a:t>
            </a:r>
            <a:r>
              <a:rPr lang="en-US" dirty="0">
                <a:solidFill>
                  <a:schemeClr val="tx2"/>
                </a:solidFill>
                <a:latin typeface="DM Serif Display" charset="0"/>
                <a:cs typeface="DM Serif Display" charset="0"/>
              </a:rPr>
              <a:t>Ensures the safety and welfare of society.</a:t>
            </a:r>
          </a:p>
          <a:p>
            <a:endParaRPr lang="en-US" dirty="0">
              <a:solidFill>
                <a:schemeClr val="tx2"/>
              </a:solidFill>
              <a:latin typeface="DM Serif Display" charset="0"/>
              <a:cs typeface="DM Serif Display" charset="0"/>
            </a:endParaRPr>
          </a:p>
          <a:p>
            <a:r>
              <a:rPr lang="en-US" dirty="0">
                <a:solidFill>
                  <a:schemeClr val="tx2"/>
                </a:solidFill>
                <a:latin typeface="DM Serif Display" charset="0"/>
                <a:cs typeface="DM Serif Display" charset="0"/>
              </a:rPr>
              <a:t>• </a:t>
            </a:r>
            <a:r>
              <a:rPr lang="en-US" dirty="0">
                <a:solidFill>
                  <a:schemeClr val="accent5">
                    <a:lumMod val="50000"/>
                  </a:schemeClr>
                </a:solidFill>
                <a:latin typeface="DM Serif Display" charset="0"/>
              </a:rPr>
              <a:t>Promotes Fair Practices: </a:t>
            </a:r>
            <a:r>
              <a:rPr lang="en-US" dirty="0">
                <a:solidFill>
                  <a:schemeClr val="tx2"/>
                </a:solidFill>
                <a:latin typeface="DM Serif Display" charset="0"/>
                <a:cs typeface="DM Serif Display" charset="0"/>
              </a:rPr>
              <a:t>Encourages equal and fair treatment of all      </a:t>
            </a:r>
          </a:p>
          <a:p>
            <a:r>
              <a:rPr lang="en-US" dirty="0">
                <a:solidFill>
                  <a:schemeClr val="tx2"/>
                </a:solidFill>
                <a:latin typeface="DM Serif Display" charset="0"/>
                <a:cs typeface="DM Serif Display" charset="0"/>
              </a:rPr>
              <a:t>  stakeholders.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1269955" y="1195960"/>
            <a:ext cx="6823800" cy="3284700"/>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Ø"/>
            </a:pPr>
            <a:r>
              <a:rPr lang="en-US" sz="1600" dirty="0">
                <a:solidFill>
                  <a:srgbClr val="FFFF00"/>
                </a:solidFill>
                <a:latin typeface="DM Serif Display"/>
              </a:rPr>
              <a:t>1. Pakistan Engineering Council (PEC)</a:t>
            </a:r>
          </a:p>
          <a:p>
            <a:pPr marL="285750" lvl="0" indent="-285750">
              <a:buFont typeface="Wingdings" panose="05000000000000000000" pitchFamily="2" charset="2"/>
              <a:buChar char="Ø"/>
            </a:pPr>
            <a:r>
              <a:rPr lang="en-US" sz="1600" dirty="0">
                <a:latin typeface="DM Serif Display"/>
              </a:rPr>
              <a:t>o Principles:</a:t>
            </a:r>
          </a:p>
          <a:p>
            <a:pPr marL="285750" lvl="0" indent="-285750">
              <a:buFont typeface="Wingdings" panose="05000000000000000000" pitchFamily="2" charset="2"/>
              <a:buChar char="Ø"/>
            </a:pPr>
            <a:r>
              <a:rPr lang="en-US" sz="1600" dirty="0">
                <a:latin typeface="DM Serif Display"/>
              </a:rPr>
              <a:t>▪ Public safety and welfare</a:t>
            </a:r>
          </a:p>
          <a:p>
            <a:pPr marL="285750" lvl="0" indent="-285750">
              <a:buFont typeface="Wingdings" panose="05000000000000000000" pitchFamily="2" charset="2"/>
              <a:buChar char="Ø"/>
            </a:pPr>
            <a:r>
              <a:rPr lang="en-US" sz="1600" dirty="0">
                <a:latin typeface="DM Serif Display"/>
              </a:rPr>
              <a:t>▪ Integrity and impartiality</a:t>
            </a:r>
          </a:p>
          <a:p>
            <a:pPr marL="285750" lvl="0" indent="-285750">
              <a:buFont typeface="Wingdings" panose="05000000000000000000" pitchFamily="2" charset="2"/>
              <a:buChar char="Ø"/>
            </a:pPr>
            <a:r>
              <a:rPr lang="en-US" sz="1600" dirty="0">
                <a:latin typeface="DM Serif Display"/>
              </a:rPr>
              <a:t>▪ Honesty in reporting and data management</a:t>
            </a:r>
          </a:p>
          <a:p>
            <a:pPr marL="285750" lvl="0" indent="-285750">
              <a:buFont typeface="Wingdings" panose="05000000000000000000" pitchFamily="2" charset="2"/>
              <a:buChar char="Ø"/>
            </a:pPr>
            <a:r>
              <a:rPr lang="en-US" sz="1600" dirty="0">
                <a:latin typeface="DM Serif Display"/>
              </a:rPr>
              <a:t>▪ Confidentiality and transparency in decision-making</a:t>
            </a:r>
          </a:p>
          <a:p>
            <a:pPr marL="285750" lvl="0" indent="-285750">
              <a:buFont typeface="Wingdings" panose="05000000000000000000" pitchFamily="2" charset="2"/>
              <a:buChar char="Ø"/>
            </a:pPr>
            <a:r>
              <a:rPr lang="en-US" sz="1600" dirty="0">
                <a:latin typeface="DM Serif Display"/>
              </a:rPr>
              <a:t>o Key Points:</a:t>
            </a:r>
          </a:p>
          <a:p>
            <a:pPr marL="285750" lvl="0" indent="-285750">
              <a:buFont typeface="Wingdings" panose="05000000000000000000" pitchFamily="2" charset="2"/>
              <a:buChar char="Ø"/>
            </a:pPr>
            <a:r>
              <a:rPr lang="en-US" sz="1600" dirty="0">
                <a:latin typeface="DM Serif Display"/>
              </a:rPr>
              <a:t>▪ Ethical responsibility to society, employers, and clients.</a:t>
            </a:r>
          </a:p>
          <a:p>
            <a:pPr marL="285750" lvl="0" indent="-285750">
              <a:buFont typeface="Wingdings" panose="05000000000000000000" pitchFamily="2" charset="2"/>
              <a:buChar char="Ø"/>
            </a:pPr>
            <a:r>
              <a:rPr lang="en-US" sz="1600" dirty="0">
                <a:latin typeface="DM Serif Display"/>
              </a:rPr>
              <a:t>▪ Engineers must avoid conflicts of interest.</a:t>
            </a:r>
          </a:p>
          <a:p>
            <a:pPr marL="0" lvl="0" indent="0">
              <a:buNone/>
            </a:pPr>
            <a:endParaRPr lang="en-US" sz="1600" dirty="0">
              <a:latin typeface="DM Serif Display"/>
            </a:endParaRPr>
          </a:p>
          <a:p>
            <a:pPr marL="285750" lvl="0" indent="-285750">
              <a:buFont typeface="Wingdings" panose="05000000000000000000" pitchFamily="2" charset="2"/>
              <a:buChar char="Ø"/>
            </a:pPr>
            <a:r>
              <a:rPr lang="en-US" sz="1600" dirty="0">
                <a:solidFill>
                  <a:srgbClr val="FFFF00"/>
                </a:solidFill>
                <a:latin typeface="DM Serif Display"/>
              </a:rPr>
              <a:t>2. Institute of Chartered Accountants of Pakistan (ICAP)</a:t>
            </a:r>
          </a:p>
          <a:p>
            <a:pPr marL="285750" lvl="0" indent="-285750">
              <a:buFont typeface="Wingdings" panose="05000000000000000000" pitchFamily="2" charset="2"/>
              <a:buChar char="Ø"/>
            </a:pPr>
            <a:r>
              <a:rPr lang="en-US" sz="1600" dirty="0">
                <a:latin typeface="DM Serif Display"/>
              </a:rPr>
              <a:t>o Principles:</a:t>
            </a:r>
          </a:p>
          <a:p>
            <a:pPr marL="285750" lvl="0" indent="-285750">
              <a:buFont typeface="Wingdings" panose="05000000000000000000" pitchFamily="2" charset="2"/>
              <a:buChar char="Ø"/>
            </a:pPr>
            <a:r>
              <a:rPr lang="en-US" sz="1600" dirty="0">
                <a:latin typeface="DM Serif Display"/>
              </a:rPr>
              <a:t>▪ Integrity and honesty in financial practices.</a:t>
            </a:r>
          </a:p>
          <a:p>
            <a:pPr marL="285750" lvl="0" indent="-285750">
              <a:buFont typeface="Wingdings" panose="05000000000000000000" pitchFamily="2" charset="2"/>
              <a:buChar char="Ø"/>
            </a:pPr>
            <a:r>
              <a:rPr lang="en-US" sz="1600" dirty="0">
                <a:latin typeface="DM Serif Display"/>
              </a:rPr>
              <a:t>▪ Confidentiality and responsible reporting.</a:t>
            </a:r>
          </a:p>
          <a:p>
            <a:pPr marL="285750" lvl="0" indent="-285750">
              <a:buFont typeface="Wingdings" panose="05000000000000000000" pitchFamily="2" charset="2"/>
              <a:buChar char="Ø"/>
            </a:pPr>
            <a:r>
              <a:rPr lang="en-US" sz="1600" dirty="0">
                <a:latin typeface="DM Serif Display"/>
              </a:rPr>
              <a:t>▪ Avoidance of conflicts of interest.</a:t>
            </a:r>
          </a:p>
        </p:txBody>
      </p:sp>
      <p:sp>
        <p:nvSpPr>
          <p:cNvPr id="200" name="Google Shape;200;p36"/>
          <p:cNvSpPr txBox="1">
            <a:spLocks noGrp="1"/>
          </p:cNvSpPr>
          <p:nvPr>
            <p:ph type="title"/>
          </p:nvPr>
        </p:nvSpPr>
        <p:spPr>
          <a:xfrm>
            <a:off x="810655" y="0"/>
            <a:ext cx="7742400" cy="656400"/>
          </a:xfrm>
          <a:prstGeom prst="rect">
            <a:avLst/>
          </a:prstGeom>
        </p:spPr>
        <p:txBody>
          <a:bodyPr spcFirstLastPara="1" wrap="square" lIns="91425" tIns="91425" rIns="91425" bIns="91425" anchor="t" anchorCtr="0">
            <a:noAutofit/>
          </a:bodyPr>
          <a:lstStyle/>
          <a:p>
            <a:pPr lvl="0" algn="ctr"/>
            <a:r>
              <a:rPr sz="3600" i="1" dirty="0">
                <a:solidFill>
                  <a:schemeClr val="accent2">
                    <a:lumMod val="50000"/>
                  </a:schemeClr>
                </a:solidFill>
                <a:latin typeface="Adobe Devanagari" panose="02040503050201020203" pitchFamily="18" charset="0"/>
                <a:cs typeface="Adobe Devanagari" panose="02040503050201020203" pitchFamily="18" charset="0"/>
              </a:rPr>
              <a:t> </a:t>
            </a:r>
            <a:r>
              <a:rPr sz="3200" i="1" dirty="0">
                <a:solidFill>
                  <a:schemeClr val="accent2">
                    <a:lumMod val="50000"/>
                  </a:schemeClr>
                </a:solidFill>
                <a:latin typeface="Adobe Devanagari" panose="02040503050201020203" pitchFamily="18" charset="0"/>
                <a:cs typeface="Adobe Devanagari" panose="02040503050201020203" pitchFamily="18" charset="0"/>
              </a:rPr>
              <a:t>Local Professional Bodies and Their Codes of Ethics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38"/>
          <p:cNvSpPr txBox="1">
            <a:spLocks noGrp="1"/>
          </p:cNvSpPr>
          <p:nvPr>
            <p:ph type="title"/>
          </p:nvPr>
        </p:nvSpPr>
        <p:spPr>
          <a:xfrm>
            <a:off x="237490" y="1823720"/>
            <a:ext cx="8712200" cy="2853055"/>
          </a:xfrm>
          <a:prstGeom prst="rect">
            <a:avLst/>
          </a:prstGeom>
        </p:spPr>
        <p:txBody>
          <a:bodyPr spcFirstLastPara="1" wrap="square" lIns="91425" tIns="91425" rIns="91425" bIns="91425" anchor="t" anchorCtr="0">
            <a:noAutofit/>
          </a:bodyPr>
          <a:lstStyle/>
          <a:p>
            <a:pPr lvl="0"/>
            <a:r>
              <a:rPr lang="en-US" sz="1600" dirty="0"/>
              <a:t>1. IEEE (Institute of Electrical and Electronics Engineers)</a:t>
            </a:r>
            <a:br>
              <a:rPr lang="en-US" sz="1600" dirty="0"/>
            </a:br>
            <a:r>
              <a:rPr lang="en-US" sz="1600" dirty="0"/>
              <a:t>o Principles:</a:t>
            </a:r>
            <a:br>
              <a:rPr lang="en-US" sz="1600" dirty="0"/>
            </a:br>
            <a:r>
              <a:rPr lang="en-US" sz="1600" dirty="0"/>
              <a:t>▪ Public safety and welfare</a:t>
            </a:r>
            <a:br>
              <a:rPr lang="en-US" sz="1600" dirty="0"/>
            </a:br>
            <a:r>
              <a:rPr lang="en-US" sz="1600" dirty="0"/>
              <a:t>▪ Ethical responsibility to colleagues and clients</a:t>
            </a:r>
            <a:br>
              <a:rPr lang="en-US" sz="1600" dirty="0"/>
            </a:br>
            <a:r>
              <a:rPr lang="en-US" sz="1600" dirty="0"/>
              <a:t>▪ Avoid conflicts of interest</a:t>
            </a:r>
            <a:br>
              <a:rPr lang="en-US" sz="1600" dirty="0"/>
            </a:br>
            <a:r>
              <a:rPr lang="en-US" sz="1600" dirty="0"/>
              <a:t>o Key Points:</a:t>
            </a:r>
            <a:br>
              <a:rPr lang="en-US" sz="1600" dirty="0"/>
            </a:br>
            <a:r>
              <a:rPr lang="en-US" sz="1600" dirty="0"/>
              <a:t>▪ Upholding the dignity of the profession.</a:t>
            </a:r>
            <a:br>
              <a:rPr lang="en-US" sz="1600" dirty="0"/>
            </a:br>
            <a:r>
              <a:rPr lang="en-US" sz="1600" dirty="0"/>
              <a:t>▪ Fair treatment of individuals irrespective of race, gender, or other factors.</a:t>
            </a:r>
            <a:br>
              <a:rPr lang="en-US" dirty="0"/>
            </a:br>
            <a:br>
              <a:rPr lang="en-US" dirty="0"/>
            </a:br>
            <a:endParaRPr dirty="0"/>
          </a:p>
        </p:txBody>
      </p:sp>
      <p:sp>
        <p:nvSpPr>
          <p:cNvPr id="224" name="Google Shape;224;p38"/>
          <p:cNvSpPr txBox="1">
            <a:spLocks noGrp="1"/>
          </p:cNvSpPr>
          <p:nvPr>
            <p:ph type="title" idx="2"/>
          </p:nvPr>
        </p:nvSpPr>
        <p:spPr>
          <a:xfrm>
            <a:off x="962025" y="0"/>
            <a:ext cx="7397115" cy="16402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500" dirty="0">
                <a:solidFill>
                  <a:schemeClr val="accent2"/>
                </a:solidFill>
              </a:rPr>
              <a:t>International Professional Bodies and Their Codes of Ethics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39"/>
          <p:cNvSpPr txBox="1">
            <a:spLocks noGrp="1"/>
          </p:cNvSpPr>
          <p:nvPr>
            <p:ph type="subTitle" idx="1"/>
          </p:nvPr>
        </p:nvSpPr>
        <p:spPr>
          <a:xfrm>
            <a:off x="603885" y="295910"/>
            <a:ext cx="8266430" cy="14954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a:solidFill>
                  <a:schemeClr val="accent2"/>
                </a:solidFill>
              </a:rPr>
              <a:t>2. ACM (Association for Computing Machinery)</a:t>
            </a:r>
          </a:p>
          <a:p>
            <a:pPr marL="0" lvl="0" indent="0" algn="l" rtl="0">
              <a:spcBef>
                <a:spcPts val="0"/>
              </a:spcBef>
              <a:spcAft>
                <a:spcPts val="0"/>
              </a:spcAft>
              <a:buNone/>
            </a:pPr>
            <a:r>
              <a:rPr dirty="0">
                <a:solidFill>
                  <a:schemeClr val="accent6">
                    <a:lumMod val="65000"/>
                  </a:schemeClr>
                </a:solidFill>
              </a:rPr>
              <a:t>o</a:t>
            </a:r>
            <a:r>
              <a:rPr dirty="0">
                <a:solidFill>
                  <a:schemeClr val="accent3"/>
                </a:solidFill>
              </a:rPr>
              <a:t> </a:t>
            </a:r>
            <a:r>
              <a:rPr dirty="0">
                <a:solidFill>
                  <a:schemeClr val="accent6">
                    <a:lumMod val="65000"/>
                  </a:schemeClr>
                </a:solidFill>
              </a:rPr>
              <a:t>Principles:</a:t>
            </a:r>
          </a:p>
          <a:p>
            <a:pPr marL="0" lvl="0" indent="0" algn="l" rtl="0">
              <a:spcBef>
                <a:spcPts val="0"/>
              </a:spcBef>
              <a:spcAft>
                <a:spcPts val="0"/>
              </a:spcAft>
              <a:buNone/>
            </a:pPr>
            <a:r>
              <a:rPr dirty="0">
                <a:solidFill>
                  <a:schemeClr val="accent3"/>
                </a:solidFill>
              </a:rPr>
              <a:t>▪ Respect for human rights and dignity.</a:t>
            </a:r>
          </a:p>
          <a:p>
            <a:pPr marL="0" lvl="0" indent="0" algn="l" rtl="0">
              <a:spcBef>
                <a:spcPts val="0"/>
              </a:spcBef>
              <a:spcAft>
                <a:spcPts val="0"/>
              </a:spcAft>
              <a:buNone/>
            </a:pPr>
            <a:r>
              <a:rPr dirty="0">
                <a:solidFill>
                  <a:schemeClr val="accent3"/>
                </a:solidFill>
              </a:rPr>
              <a:t>▪ Fairness and non-discrimination.</a:t>
            </a:r>
          </a:p>
          <a:p>
            <a:pPr marL="0" lvl="0" indent="0" algn="l" rtl="0">
              <a:spcBef>
                <a:spcPts val="0"/>
              </a:spcBef>
              <a:spcAft>
                <a:spcPts val="0"/>
              </a:spcAft>
              <a:buNone/>
            </a:pPr>
            <a:r>
              <a:rPr dirty="0">
                <a:solidFill>
                  <a:schemeClr val="accent3"/>
                </a:solidFill>
              </a:rPr>
              <a:t>▪ Honesty and transparency in technology development.</a:t>
            </a:r>
          </a:p>
          <a:p>
            <a:pPr marL="0" indent="0"/>
            <a:r>
              <a:rPr dirty="0">
                <a:solidFill>
                  <a:schemeClr val="accent6">
                    <a:lumMod val="65000"/>
                  </a:schemeClr>
                </a:solidFill>
              </a:rPr>
              <a:t>o Key Points:</a:t>
            </a:r>
          </a:p>
          <a:p>
            <a:pPr marL="0" lvl="0" indent="0" algn="l" rtl="0">
              <a:spcBef>
                <a:spcPts val="0"/>
              </a:spcBef>
              <a:spcAft>
                <a:spcPts val="0"/>
              </a:spcAft>
              <a:buNone/>
            </a:pPr>
            <a:r>
              <a:rPr dirty="0">
                <a:solidFill>
                  <a:schemeClr val="accent3"/>
                </a:solidFill>
              </a:rPr>
              <a:t>▪ Accountability in creating technologies.</a:t>
            </a:r>
          </a:p>
          <a:p>
            <a:pPr marL="0" lvl="0" indent="0" algn="l" rtl="0">
              <a:spcBef>
                <a:spcPts val="0"/>
              </a:spcBef>
              <a:spcAft>
                <a:spcPts val="0"/>
              </a:spcAft>
              <a:buNone/>
            </a:pPr>
            <a:r>
              <a:rPr dirty="0">
                <a:solidFill>
                  <a:schemeClr val="accent3"/>
                </a:solidFill>
              </a:rPr>
              <a:t>▪ Ensuring privacy and avoiding harm.</a:t>
            </a:r>
          </a:p>
        </p:txBody>
      </p:sp>
      <p:sp>
        <p:nvSpPr>
          <p:cNvPr id="4" name="Text Box 3"/>
          <p:cNvSpPr txBox="1"/>
          <p:nvPr/>
        </p:nvSpPr>
        <p:spPr>
          <a:xfrm>
            <a:off x="603885" y="2699100"/>
            <a:ext cx="7608570" cy="2286000"/>
          </a:xfrm>
          <a:prstGeom prst="rect">
            <a:avLst/>
          </a:prstGeom>
          <a:noFill/>
        </p:spPr>
        <p:txBody>
          <a:bodyPr wrap="square" rtlCol="0">
            <a:noAutofit/>
          </a:bodyPr>
          <a:lstStyle/>
          <a:p>
            <a:r>
              <a:rPr lang="en-US" sz="1600" dirty="0">
                <a:solidFill>
                  <a:schemeClr val="accent2"/>
                </a:solidFill>
                <a:latin typeface="Didact Gothic"/>
                <a:sym typeface="Didact Gothic"/>
              </a:rPr>
              <a:t>3. IFAC (International Federation of Accountants)</a:t>
            </a:r>
          </a:p>
          <a:p>
            <a:pPr>
              <a:buClr>
                <a:schemeClr val="dk1"/>
              </a:buClr>
              <a:buSzPts val="2800"/>
            </a:pPr>
            <a:r>
              <a:rPr lang="en-US" sz="1600" dirty="0">
                <a:solidFill>
                  <a:schemeClr val="accent6">
                    <a:lumMod val="65000"/>
                  </a:schemeClr>
                </a:solidFill>
                <a:latin typeface="Didact Gothic"/>
                <a:sym typeface="Didact Gothic"/>
              </a:rPr>
              <a:t>o Principles:</a:t>
            </a:r>
          </a:p>
          <a:p>
            <a:r>
              <a:rPr lang="en-US" sz="1600" dirty="0">
                <a:solidFill>
                  <a:schemeClr val="accent3"/>
                </a:solidFill>
                <a:latin typeface="Didact Gothic"/>
                <a:sym typeface="Didact Gothic"/>
              </a:rPr>
              <a:t>▪ Integrity, objectivity, and professional behavior.</a:t>
            </a:r>
          </a:p>
          <a:p>
            <a:r>
              <a:rPr lang="en-US" sz="1600" dirty="0">
                <a:solidFill>
                  <a:schemeClr val="accent3"/>
                </a:solidFill>
                <a:latin typeface="Didact Gothic"/>
                <a:sym typeface="Didact Gothic"/>
              </a:rPr>
              <a:t>▪ Duty of confidentiality.</a:t>
            </a:r>
          </a:p>
          <a:p>
            <a:r>
              <a:rPr lang="en-US" sz="1600" dirty="0">
                <a:solidFill>
                  <a:schemeClr val="accent3"/>
                </a:solidFill>
                <a:latin typeface="Didact Gothic"/>
                <a:sym typeface="Didact Gothic"/>
              </a:rPr>
              <a:t>▪ Compliance with technical and professional standards.</a:t>
            </a:r>
          </a:p>
          <a:p>
            <a:pPr>
              <a:buClr>
                <a:schemeClr val="dk1"/>
              </a:buClr>
              <a:buSzPts val="2800"/>
            </a:pPr>
            <a:r>
              <a:rPr lang="en-US" sz="1600" dirty="0">
                <a:solidFill>
                  <a:schemeClr val="accent6">
                    <a:lumMod val="65000"/>
                  </a:schemeClr>
                </a:solidFill>
                <a:latin typeface="Didact Gothic"/>
              </a:rPr>
              <a:t>o Key Points:</a:t>
            </a:r>
          </a:p>
          <a:p>
            <a:r>
              <a:rPr lang="en-US" sz="1600" dirty="0">
                <a:solidFill>
                  <a:schemeClr val="accent3"/>
                </a:solidFill>
                <a:latin typeface="Didact Gothic"/>
              </a:rPr>
              <a:t>▪ Accountants should act in the public interest, not just their employer’s.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5" name="Google Shape;285;p42"/>
          <p:cNvSpPr txBox="1">
            <a:spLocks noGrp="1"/>
          </p:cNvSpPr>
          <p:nvPr>
            <p:ph type="title"/>
          </p:nvPr>
        </p:nvSpPr>
        <p:spPr>
          <a:xfrm>
            <a:off x="893445" y="1758315"/>
            <a:ext cx="7357745" cy="558800"/>
          </a:xfrm>
          <a:prstGeom prst="rect">
            <a:avLst/>
          </a:prstGeom>
        </p:spPr>
        <p:txBody>
          <a:bodyPr spcFirstLastPara="1" wrap="square" lIns="91425" tIns="91425" rIns="91425" bIns="91425" anchor="t" anchorCtr="0">
            <a:noAutofit/>
          </a:bodyPr>
          <a:lstStyle/>
          <a:p>
            <a:pPr lvl="0"/>
            <a:r>
              <a:rPr lang="en-US" sz="1600" dirty="0">
                <a:solidFill>
                  <a:schemeClr val="accent4">
                    <a:lumMod val="65000"/>
                  </a:schemeClr>
                </a:solidFill>
              </a:rPr>
              <a:t>Common Themes:</a:t>
            </a:r>
            <a:br>
              <a:rPr lang="en-US" sz="1600" dirty="0">
                <a:solidFill>
                  <a:schemeClr val="accent2">
                    <a:lumMod val="60000"/>
                    <a:lumOff val="40000"/>
                  </a:schemeClr>
                </a:solidFill>
              </a:rPr>
            </a:br>
            <a:r>
              <a:rPr lang="en-US" sz="1600" dirty="0">
                <a:solidFill>
                  <a:schemeClr val="accent2">
                    <a:lumMod val="60000"/>
                    <a:lumOff val="40000"/>
                  </a:schemeClr>
                </a:solidFill>
              </a:rPr>
              <a:t>o Integrity, public safety, and confidentiality.</a:t>
            </a:r>
            <a:br>
              <a:rPr lang="en-US" sz="1600" dirty="0">
                <a:solidFill>
                  <a:schemeClr val="accent2">
                    <a:lumMod val="60000"/>
                    <a:lumOff val="40000"/>
                  </a:schemeClr>
                </a:solidFill>
              </a:rPr>
            </a:br>
            <a:r>
              <a:rPr lang="en-US" sz="1600" dirty="0">
                <a:solidFill>
                  <a:schemeClr val="accent2">
                    <a:lumMod val="60000"/>
                    <a:lumOff val="40000"/>
                  </a:schemeClr>
                </a:solidFill>
              </a:rPr>
              <a:t>o Avoidance of conflicts of interest.</a:t>
            </a:r>
            <a:br>
              <a:rPr lang="en-US" sz="1600" dirty="0">
                <a:solidFill>
                  <a:schemeClr val="accent2">
                    <a:lumMod val="60000"/>
                    <a:lumOff val="40000"/>
                  </a:schemeClr>
                </a:solidFill>
              </a:rPr>
            </a:br>
            <a:r>
              <a:rPr lang="en-US" sz="1600" dirty="0">
                <a:solidFill>
                  <a:schemeClr val="accent2">
                    <a:lumMod val="60000"/>
                    <a:lumOff val="40000"/>
                  </a:schemeClr>
                </a:solidFill>
              </a:rPr>
              <a:t>o Professional accountability and transparency.</a:t>
            </a:r>
            <a:br>
              <a:rPr lang="en-US" sz="1600" dirty="0">
                <a:solidFill>
                  <a:schemeClr val="accent2">
                    <a:lumMod val="60000"/>
                    <a:lumOff val="40000"/>
                  </a:schemeClr>
                </a:solidFill>
              </a:rPr>
            </a:br>
            <a:r>
              <a:rPr lang="en-US" sz="1600" dirty="0">
                <a:solidFill>
                  <a:schemeClr val="accent2">
                    <a:lumMod val="60000"/>
                    <a:lumOff val="40000"/>
                  </a:schemeClr>
                </a:solidFill>
              </a:rPr>
              <a:t>• </a:t>
            </a:r>
            <a:r>
              <a:rPr lang="en-US" sz="1600" dirty="0">
                <a:solidFill>
                  <a:schemeClr val="accent4">
                    <a:lumMod val="65000"/>
                  </a:schemeClr>
                </a:solidFill>
              </a:rPr>
              <a:t>Differences:</a:t>
            </a:r>
            <a:br>
              <a:rPr lang="en-US" sz="1600" dirty="0">
                <a:solidFill>
                  <a:schemeClr val="accent2">
                    <a:lumMod val="60000"/>
                    <a:lumOff val="40000"/>
                  </a:schemeClr>
                </a:solidFill>
              </a:rPr>
            </a:br>
            <a:r>
              <a:rPr lang="en-US" sz="1600" dirty="0">
                <a:solidFill>
                  <a:schemeClr val="accent3"/>
                </a:solidFill>
              </a:rPr>
              <a:t>o International bodies may emphasize global issues like human rights, technology</a:t>
            </a:r>
            <a:br>
              <a:rPr lang="en-US" sz="1600" dirty="0">
                <a:solidFill>
                  <a:schemeClr val="accent3"/>
                </a:solidFill>
              </a:rPr>
            </a:br>
            <a:r>
              <a:rPr lang="en-US" sz="1600" dirty="0">
                <a:solidFill>
                  <a:schemeClr val="accent3"/>
                </a:solidFill>
              </a:rPr>
              <a:t>ethics, or international compliance.</a:t>
            </a:r>
            <a:br>
              <a:rPr lang="en-US" sz="1600" dirty="0">
                <a:solidFill>
                  <a:schemeClr val="accent3"/>
                </a:solidFill>
              </a:rPr>
            </a:br>
            <a:r>
              <a:rPr lang="en-US" sz="1600" dirty="0">
                <a:solidFill>
                  <a:schemeClr val="accent3"/>
                </a:solidFill>
              </a:rPr>
              <a:t>o Local bodies may focus more on regional laws and standards.</a:t>
            </a:r>
            <a:br>
              <a:rPr lang="en-US" dirty="0">
                <a:solidFill>
                  <a:schemeClr val="accent2">
                    <a:lumMod val="60000"/>
                    <a:lumOff val="40000"/>
                  </a:schemeClr>
                </a:solidFill>
              </a:rPr>
            </a:br>
            <a:endParaRPr lang="en-US" dirty="0">
              <a:solidFill>
                <a:schemeClr val="accent2">
                  <a:lumMod val="60000"/>
                  <a:lumOff val="40000"/>
                </a:schemeClr>
              </a:solidFill>
            </a:endParaRPr>
          </a:p>
        </p:txBody>
      </p:sp>
      <p:sp>
        <p:nvSpPr>
          <p:cNvPr id="294" name="Google Shape;294;p42"/>
          <p:cNvSpPr txBox="1">
            <a:spLocks noGrp="1"/>
          </p:cNvSpPr>
          <p:nvPr>
            <p:ph type="title" idx="4"/>
          </p:nvPr>
        </p:nvSpPr>
        <p:spPr>
          <a:xfrm>
            <a:off x="861237" y="491825"/>
            <a:ext cx="7836195" cy="845304"/>
          </a:xfrm>
          <a:prstGeom prst="rect">
            <a:avLst/>
          </a:prstGeom>
        </p:spPr>
        <p:txBody>
          <a:bodyPr spcFirstLastPara="1" wrap="square" lIns="91425" tIns="91425" rIns="91425" bIns="91425" anchor="t" anchorCtr="0">
            <a:noAutofit/>
          </a:bodyPr>
          <a:lstStyle/>
          <a:p>
            <a:pPr lvl="0"/>
            <a:r>
              <a:rPr lang="en-US" sz="2000" i="1" dirty="0">
                <a:solidFill>
                  <a:schemeClr val="accent1"/>
                </a:solidFill>
                <a:latin typeface="Adobe Devanagari" panose="02040503050201020203" pitchFamily="18" charset="0"/>
                <a:cs typeface="Adobe Devanagari" panose="02040503050201020203" pitchFamily="18" charset="0"/>
              </a:rPr>
              <a:t> Comparison Between Local and International Codes</a:t>
            </a:r>
            <a:br>
              <a:rPr lang="en-US" sz="3600" dirty="0">
                <a:solidFill>
                  <a:schemeClr val="accent1"/>
                </a:solidFill>
              </a:rPr>
            </a:br>
            <a:endParaRPr sz="36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3"/>
          <p:cNvSpPr txBox="1">
            <a:spLocks noGrp="1"/>
          </p:cNvSpPr>
          <p:nvPr>
            <p:ph type="title"/>
          </p:nvPr>
        </p:nvSpPr>
        <p:spPr>
          <a:xfrm>
            <a:off x="2224135" y="261270"/>
            <a:ext cx="3875700" cy="708000"/>
          </a:xfrm>
          <a:prstGeom prst="rect">
            <a:avLst/>
          </a:prstGeom>
        </p:spPr>
        <p:txBody>
          <a:bodyPr spcFirstLastPara="1" wrap="square" lIns="91425" tIns="91425" rIns="91425" bIns="91425" anchor="t" anchorCtr="0">
            <a:noAutofit/>
          </a:bodyPr>
          <a:lstStyle/>
          <a:p>
            <a:pPr lvl="0">
              <a:buSzPts val="1100"/>
            </a:pPr>
            <a:r>
              <a:rPr lang="en-US" sz="2400" dirty="0">
                <a:solidFill>
                  <a:schemeClr val="accent2">
                    <a:lumMod val="60000"/>
                    <a:lumOff val="40000"/>
                  </a:schemeClr>
                </a:solidFill>
              </a:rPr>
              <a:t> Case Studies</a:t>
            </a:r>
            <a:r>
              <a:rPr lang="en-US" sz="2400" dirty="0"/>
              <a:t> </a:t>
            </a:r>
            <a:endParaRPr sz="2400" dirty="0"/>
          </a:p>
        </p:txBody>
      </p:sp>
      <p:sp>
        <p:nvSpPr>
          <p:cNvPr id="545" name="Google Shape;545;p53"/>
          <p:cNvSpPr txBox="1">
            <a:spLocks noGrp="1"/>
          </p:cNvSpPr>
          <p:nvPr>
            <p:ph type="subTitle" idx="1"/>
          </p:nvPr>
        </p:nvSpPr>
        <p:spPr>
          <a:xfrm>
            <a:off x="1245870" y="892175"/>
            <a:ext cx="6106160" cy="3669665"/>
          </a:xfrm>
          <a:prstGeom prst="rect">
            <a:avLst/>
          </a:prstGeom>
        </p:spPr>
        <p:txBody>
          <a:bodyPr spcFirstLastPara="1" wrap="square" lIns="91425" tIns="91425" rIns="91425" bIns="91425" anchor="t" anchorCtr="0">
            <a:noAutofit/>
          </a:bodyPr>
          <a:lstStyle/>
          <a:p>
            <a:pPr lvl="0" indent="-317500">
              <a:buSzPts val="1400"/>
            </a:pPr>
            <a:r>
              <a:rPr dirty="0">
                <a:solidFill>
                  <a:schemeClr val="accent5">
                    <a:lumMod val="50000"/>
                  </a:schemeClr>
                </a:solidFill>
              </a:rPr>
              <a:t>Introduction</a:t>
            </a:r>
          </a:p>
          <a:p>
            <a:pPr lvl="0" indent="-317500">
              <a:buSzPts val="1400"/>
            </a:pPr>
            <a:endParaRPr dirty="0"/>
          </a:p>
          <a:p>
            <a:pPr lvl="0" indent="-317500">
              <a:buSzPts val="1400"/>
            </a:pPr>
            <a:r>
              <a:rPr dirty="0">
                <a:solidFill>
                  <a:schemeClr val="accent6"/>
                </a:solidFill>
              </a:rPr>
              <a:t>Overview of the Gaza conflict and its implications.</a:t>
            </a:r>
          </a:p>
          <a:p>
            <a:pPr lvl="0" indent="-317500">
              <a:buSzPts val="1400"/>
            </a:pPr>
            <a:r>
              <a:rPr dirty="0">
                <a:solidFill>
                  <a:schemeClr val="accent6"/>
                </a:solidFill>
              </a:rPr>
              <a:t>Importance of ethics in professional conduct during humanitarian crises.</a:t>
            </a:r>
          </a:p>
          <a:p>
            <a:pPr lvl="0" indent="-317500">
              <a:buSzPts val="1400"/>
            </a:pPr>
            <a:r>
              <a:rPr dirty="0">
                <a:solidFill>
                  <a:schemeClr val="accent5">
                    <a:lumMod val="50000"/>
                  </a:schemeClr>
                </a:solidFill>
              </a:rPr>
              <a:t>Background</a:t>
            </a:r>
          </a:p>
          <a:p>
            <a:pPr lvl="0" indent="-317500">
              <a:buSzPts val="1400"/>
            </a:pPr>
            <a:endParaRPr dirty="0">
              <a:solidFill>
                <a:schemeClr val="accent2">
                  <a:lumMod val="60000"/>
                  <a:lumOff val="40000"/>
                </a:schemeClr>
              </a:solidFill>
            </a:endParaRPr>
          </a:p>
          <a:p>
            <a:pPr lvl="0" indent="-317500">
              <a:buSzPts val="1400"/>
            </a:pPr>
            <a:r>
              <a:rPr dirty="0">
                <a:solidFill>
                  <a:schemeClr val="accent6"/>
                </a:solidFill>
              </a:rPr>
              <a:t>Brief history of the Gaza conflict.</a:t>
            </a:r>
          </a:p>
          <a:p>
            <a:pPr lvl="0" indent="-317500">
              <a:buSzPts val="1400"/>
            </a:pPr>
            <a:r>
              <a:rPr dirty="0">
                <a:solidFill>
                  <a:schemeClr val="accent6"/>
                </a:solidFill>
              </a:rPr>
              <a:t>Key organizations involved: UN, NGOs, media outlets.</a:t>
            </a:r>
          </a:p>
          <a:p>
            <a:pPr lvl="0" indent="-317500">
              <a:buSzPts val="1400"/>
            </a:pPr>
            <a:r>
              <a:rPr dirty="0">
                <a:solidFill>
                  <a:schemeClr val="accent6"/>
                </a:solidFill>
              </a:rPr>
              <a:t>Ethical Codes Relevant to the Case</a:t>
            </a:r>
          </a:p>
          <a:p>
            <a:pPr lvl="0" indent="-317500">
              <a:buSzPts val="1400"/>
            </a:pPr>
            <a:endParaRPr dirty="0">
              <a:solidFill>
                <a:schemeClr val="accent2">
                  <a:lumMod val="60000"/>
                  <a:lumOff val="40000"/>
                </a:schemeClr>
              </a:solidFill>
            </a:endParaRPr>
          </a:p>
          <a:p>
            <a:pPr indent="-317500">
              <a:buSzPts val="1400"/>
            </a:pPr>
            <a:r>
              <a:rPr dirty="0">
                <a:solidFill>
                  <a:schemeClr val="accent6"/>
                </a:solidFill>
              </a:rPr>
              <a:t>Journalism Ethics</a:t>
            </a:r>
          </a:p>
          <a:p>
            <a:pPr lvl="0" indent="-317500">
              <a:buSzPts val="1400"/>
            </a:pPr>
            <a:r>
              <a:rPr dirty="0">
                <a:solidFill>
                  <a:schemeClr val="accent5">
                    <a:lumMod val="50000"/>
                  </a:schemeClr>
                </a:solidFill>
              </a:rPr>
              <a:t>Principles: </a:t>
            </a:r>
            <a:r>
              <a:rPr dirty="0">
                <a:solidFill>
                  <a:schemeClr val="accent6"/>
                </a:solidFill>
              </a:rPr>
              <a:t>accuracy, fairness, and minimizing harm.</a:t>
            </a:r>
          </a:p>
          <a:p>
            <a:pPr lvl="0" indent="-317500">
              <a:buSzPts val="1400"/>
            </a:pPr>
            <a:r>
              <a:rPr dirty="0">
                <a:solidFill>
                  <a:schemeClr val="accent6"/>
                </a:solidFill>
              </a:rPr>
              <a:t>Case studies of reporting from Gaza: challenges of bias and sensationalism.</a:t>
            </a:r>
          </a:p>
          <a:p>
            <a:pPr lvl="0" indent="-317500">
              <a:buSzPts val="1400"/>
            </a:pPr>
            <a:r>
              <a:rPr dirty="0">
                <a:solidFill>
                  <a:schemeClr val="accent6"/>
                </a:solidFill>
              </a:rPr>
              <a:t>Humanitarian Aid Ethics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877</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Devanagari</vt:lpstr>
      <vt:lpstr>Arial</vt:lpstr>
      <vt:lpstr>Didact Gothic</vt:lpstr>
      <vt:lpstr>DM Serif Display</vt:lpstr>
      <vt:lpstr>Muli</vt:lpstr>
      <vt:lpstr>Roboto</vt:lpstr>
      <vt:lpstr>Wingdings</vt:lpstr>
      <vt:lpstr>Darkle Slideshow by Slidesgo</vt:lpstr>
      <vt:lpstr>Codes of Ethics</vt:lpstr>
      <vt:lpstr>Table of Contents</vt:lpstr>
      <vt:lpstr>What is code of ethics?  A code of ethics is a set of principles and guidelines designed to help individuals or organizations make ethical decisions in their professional or personal conduct.   PURPOSE : Codes of ethics are used to promote integrity, honesty, and accountability within a group or profession.</vt:lpstr>
      <vt:lpstr>PowerPoint Presentation</vt:lpstr>
      <vt:lpstr> Local Professional Bodies and Their Codes of Ethics</vt:lpstr>
      <vt:lpstr>1. IEEE (Institute of Electrical and Electronics Engineers) o Principles: ▪ Public safety and welfare ▪ Ethical responsibility to colleagues and clients ▪ Avoid conflicts of interest o Key Points: ▪ Upholding the dignity of the profession. ▪ Fair treatment of individuals irrespective of race, gender, or other factors.  </vt:lpstr>
      <vt:lpstr>PowerPoint Presentation</vt:lpstr>
      <vt:lpstr>Common Themes: o Integrity, public safety, and confidentiality. o Avoidance of conflicts of interest. o Professional accountability and transparency. • Differences: o International bodies may emphasize global issues like human rights, technology ethics, or international compliance. o Local bodies may focus more on regional laws and standards. </vt:lpstr>
      <vt:lpstr> Case Studies </vt:lpstr>
      <vt:lpstr>PowerPoint Presentation</vt:lpstr>
      <vt:lpstr>PowerPoint Presentation</vt:lpstr>
      <vt:lpstr>Conclusion  Reflection on the importance of adhering to ethical codes in maintaining credibility and ensuring the protection of human rights. Recommendations for professionals working in conflict zones to enhance ethical practices. Relevance to Codes of Ethics Discuss how the case study aligns with the codes of ethics from various professional bodies. Explore the potential for improving ethical standards based on lessons learned from the Gaza conflict. This case study can effectively illustrate the complexities and importance of ethical behavior in high-stakes situations, tying back to your main presentation topic.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Professionalism and Codes of Ethics</dc:title>
  <dc:creator/>
  <cp:lastModifiedBy>ashir</cp:lastModifiedBy>
  <cp:revision>23</cp:revision>
  <dcterms:created xsi:type="dcterms:W3CDTF">2024-09-23T17:55:43Z</dcterms:created>
  <dcterms:modified xsi:type="dcterms:W3CDTF">2024-09-24T06:28:07Z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AB1A6C38965042B69B393D054CE6BCB7_13</vt:lpwstr>
  </property>
  <property fmtid="{D5CDD505-2E9C-101B-9397-08002B2CF9AE}" pid="3" name="KSOProductBuildVer">
    <vt:lpwstr>1033-12.2.0.18283</vt:lpwstr>
  </property>
</Properties>
</file>