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5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6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  <p:sp>
        <p:nvSpPr>
          <p:cNvPr id="1048696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7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  <p:sp>
        <p:nvSpPr>
          <p:cNvPr id="1048687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8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0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9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5448-24C1-4A45-B99C-90991CB1B4F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EC7FCA-B780-4A0F-B0B1-36E02142665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ctrTitle"/>
          </p:nvPr>
        </p:nvSpPr>
        <p:spPr>
          <a:xfrm>
            <a:off x="1047481" y="336752"/>
            <a:ext cx="9144000" cy="667800"/>
          </a:xfrm>
        </p:spPr>
        <p:txBody>
          <a:bodyPr>
            <a:normAutofit fontScale="92500"/>
          </a:bodyPr>
          <a:p>
            <a:pPr algn="l"/>
            <a:r>
              <a:rPr b="1" dirty="0" sz="4000" lang="en-US" u="sng" smtClean="0">
                <a:latin typeface="+mn-lt"/>
              </a:rPr>
              <a:t>ETHICAL PROBLEM SOLVING TECHNIQUE</a:t>
            </a:r>
            <a:endParaRPr b="1" dirty="0" sz="4000" lang="en-US" u="sng">
              <a:latin typeface="+mn-lt"/>
            </a:endParaRPr>
          </a:p>
        </p:txBody>
      </p:sp>
      <p:sp>
        <p:nvSpPr>
          <p:cNvPr id="1048672" name="Subtitle 2"/>
          <p:cNvSpPr>
            <a:spLocks noGrp="1"/>
          </p:cNvSpPr>
          <p:nvPr>
            <p:ph type="subTitle" idx="1"/>
          </p:nvPr>
        </p:nvSpPr>
        <p:spPr>
          <a:xfrm>
            <a:off x="0" y="875763"/>
            <a:ext cx="12192000" cy="5982237"/>
          </a:xfrm>
        </p:spPr>
        <p:txBody>
          <a:bodyPr>
            <a:normAutofit/>
          </a:bodyPr>
          <a:p>
            <a:pPr algn="l"/>
            <a:r>
              <a:rPr b="1" dirty="0" sz="3200" lang="en-US" smtClean="0"/>
              <a:t>                    LINE DRAWING AND FLOW CHARTING</a:t>
            </a:r>
          </a:p>
          <a:p>
            <a:pPr algn="l"/>
            <a:endParaRPr dirty="0" lang="en-US" smtClean="0"/>
          </a:p>
          <a:p>
            <a:pPr algn="l"/>
            <a:endParaRPr dirty="0" lang="en-US"/>
          </a:p>
          <a:p>
            <a:pPr algn="l"/>
            <a:endParaRPr dirty="0" lang="en-US" smtClean="0"/>
          </a:p>
          <a:p>
            <a:pPr algn="l"/>
            <a:endParaRPr dirty="0" lang="en-US"/>
          </a:p>
          <a:p>
            <a:pPr algn="l"/>
            <a:endParaRPr dirty="0" lang="en-US" smtClean="0"/>
          </a:p>
          <a:p>
            <a:pPr algn="l"/>
            <a:endParaRPr dirty="0" lang="en-US"/>
          </a:p>
          <a:p>
            <a:pPr algn="l"/>
            <a:endParaRPr dirty="0" lang="en-US" smtClean="0"/>
          </a:p>
          <a:p>
            <a:pPr algn="l"/>
            <a:endParaRPr dirty="0" lang="en-US"/>
          </a:p>
          <a:p>
            <a:pPr algn="r"/>
            <a:r>
              <a:rPr dirty="0" lang="en-US" smtClean="0"/>
              <a:t>(EA-219)</a:t>
            </a:r>
          </a:p>
          <a:p>
            <a:pPr algn="r"/>
            <a:r>
              <a:rPr dirty="0" lang="en-US" smtClean="0"/>
              <a:t>GROUP : 07</a:t>
            </a:r>
          </a:p>
          <a:p>
            <a:pPr algn="r"/>
            <a:r>
              <a:rPr dirty="0" lang="en-US"/>
              <a:t>ALIZA SAMAD(UE-22010)</a:t>
            </a:r>
          </a:p>
          <a:p>
            <a:pPr algn="r"/>
            <a:r>
              <a:rPr dirty="0" lang="en-US" smtClean="0"/>
              <a:t>RIDA JAVED(UE-22002)</a:t>
            </a:r>
            <a:endParaRPr dirty="0" lang="en-US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8035" y="1427653"/>
            <a:ext cx="9105152" cy="398147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extBox 1"/>
          <p:cNvSpPr txBox="1"/>
          <p:nvPr/>
        </p:nvSpPr>
        <p:spPr>
          <a:xfrm>
            <a:off x="244698" y="463639"/>
            <a:ext cx="10908406" cy="3025141"/>
          </a:xfrm>
          <a:prstGeom prst="rect"/>
          <a:noFill/>
        </p:spPr>
        <p:txBody>
          <a:bodyPr rtlCol="0" wrap="square">
            <a:spAutoFit/>
          </a:bodyPr>
          <a:p>
            <a:pPr algn="ctr"/>
            <a:endParaRPr b="1" dirty="0" sz="6600" i="1" lang="en-US" smtClean="0"/>
          </a:p>
          <a:p>
            <a:pPr algn="ctr"/>
            <a:endParaRPr b="1" dirty="0" sz="6600" i="1" lang="en-US"/>
          </a:p>
          <a:p>
            <a:pPr algn="ctr"/>
            <a:r>
              <a:rPr b="1" dirty="0" sz="6600" i="1" lang="en-US" smtClean="0"/>
              <a:t>THANKYOU</a:t>
            </a:r>
            <a:endParaRPr b="1" dirty="0" sz="6600" i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en-US" smtClean="0"/>
              <a:t>PROBLEM SOLVING TECHNIQUE</a:t>
            </a:r>
            <a:endParaRPr b="1" dirty="0"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lang="en-US" smtClean="0"/>
          </a:p>
          <a:p>
            <a:pPr indent="0" marL="0">
              <a:buNone/>
            </a:pPr>
            <a:r>
              <a:rPr b="1" dirty="0" lang="en-US" u="sng" smtClean="0"/>
              <a:t>DEFINITION:</a:t>
            </a:r>
          </a:p>
          <a:p>
            <a:endParaRPr dirty="0" lang="en-US"/>
          </a:p>
          <a:p>
            <a:pPr algn="ctr" indent="0" marL="0">
              <a:buNone/>
            </a:pPr>
            <a:r>
              <a:rPr dirty="0" sz="2400" lang="en-US" smtClean="0"/>
              <a:t>Ethical problem-solving is the systematic process of evaluating dilemmas or conflicts through the lens of moral principles, with the aim of reaching decisions that are just, fair, and morally acceptable</a:t>
            </a:r>
            <a:endParaRPr dirty="0" sz="24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1"/>
          <p:cNvSpPr txBox="1"/>
          <p:nvPr/>
        </p:nvSpPr>
        <p:spPr>
          <a:xfrm>
            <a:off x="399245" y="463639"/>
            <a:ext cx="10998558" cy="70764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 u="sng" smtClean="0"/>
              <a:t>TYPES OF ETHICAL PROBLEM </a:t>
            </a:r>
          </a:p>
          <a:p>
            <a:pPr algn="ctr"/>
            <a:r>
              <a:rPr b="1" dirty="0" sz="4000" lang="en-US" u="sng" smtClean="0"/>
              <a:t>SOLVING TECHNIQUE</a:t>
            </a:r>
          </a:p>
          <a:p>
            <a:endParaRPr b="1" dirty="0" sz="4000" lang="en-US" u="sng" smtClean="0"/>
          </a:p>
          <a:p>
            <a:pPr algn="ctr"/>
            <a:r>
              <a:rPr dirty="0" sz="2000" lang="en-US" smtClean="0"/>
              <a:t> </a:t>
            </a:r>
          </a:p>
          <a:p>
            <a:pPr algn="ctr"/>
            <a:endParaRPr dirty="0" sz="2000" lang="en-US"/>
          </a:p>
          <a:p>
            <a:pPr algn="ctr"/>
            <a:r>
              <a:rPr dirty="0" sz="2000" lang="en-US" smtClean="0"/>
              <a:t> There are several types of ethical problem solving technique. But we are </a:t>
            </a:r>
          </a:p>
          <a:p>
            <a:pPr algn="ctr"/>
            <a:r>
              <a:rPr dirty="0" sz="2000" lang="en-US" smtClean="0"/>
              <a:t>discussing only two types </a:t>
            </a:r>
            <a:r>
              <a:rPr dirty="0" sz="2000" lang="en-US" smtClean="0"/>
              <a:t>here:</a:t>
            </a:r>
            <a:endParaRPr dirty="0" sz="2000" lang="en-US" smtClean="0"/>
          </a:p>
          <a:p>
            <a:pPr algn="ctr"/>
            <a:endParaRPr dirty="0" sz="2000" lang="en-US"/>
          </a:p>
          <a:p>
            <a:pPr algn="ctr"/>
            <a:endParaRPr dirty="0" sz="2000" lang="en-US" smtClean="0"/>
          </a:p>
          <a:p>
            <a:pPr algn="ctr"/>
            <a:endParaRPr dirty="0" sz="2000" lang="en-US"/>
          </a:p>
          <a:p>
            <a:pPr algn="ctr"/>
            <a:endParaRPr dirty="0" sz="2000" lang="en-US" smtClean="0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dirty="0" sz="3200" lang="en-US" smtClean="0"/>
              <a:t>LINE DRAWING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dirty="0" sz="3200" lang="en-US" smtClean="0"/>
              <a:t>FLOW CHARTING</a:t>
            </a:r>
            <a:endParaRPr b="1" dirty="0" sz="3200" lang="en-US"/>
          </a:p>
          <a:p>
            <a:endParaRPr b="1" dirty="0" sz="4000" lang="en-US" u="sng" smtClean="0"/>
          </a:p>
          <a:p>
            <a:endParaRPr b="1" dirty="0" sz="4000" lang="en-US" u="sng"/>
          </a:p>
          <a:p>
            <a:endParaRPr b="1" dirty="0" sz="4000" lang="en-US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tile algn="tl" flip="none" sx="100000" sy="100000" tx="0" ty="0"/>
        </a:blip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1"/>
          <p:cNvSpPr txBox="1"/>
          <p:nvPr/>
        </p:nvSpPr>
        <p:spPr>
          <a:xfrm>
            <a:off x="218941" y="330361"/>
            <a:ext cx="11423561" cy="4231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 u="sng" smtClean="0"/>
              <a:t>LINE DRAWING:</a:t>
            </a:r>
          </a:p>
          <a:p>
            <a:endParaRPr dirty="0" lang="en-US"/>
          </a:p>
          <a:p>
            <a:pPr algn="ctr"/>
            <a:r>
              <a:rPr dirty="0" lang="en-US" smtClean="0"/>
              <a:t>“Line </a:t>
            </a:r>
            <a:r>
              <a:rPr dirty="0" lang="en-US" smtClean="0"/>
              <a:t>drawing is a problem-solving technique that uses simple lines to represent processes, steps, </a:t>
            </a:r>
          </a:p>
          <a:p>
            <a:pPr algn="ctr"/>
            <a:r>
              <a:rPr dirty="0" lang="en-US" smtClean="0"/>
              <a:t>or relationships in a visual manner</a:t>
            </a:r>
            <a:r>
              <a:rPr dirty="0" lang="en-US" smtClean="0"/>
              <a:t>.”</a:t>
            </a:r>
            <a:endParaRPr dirty="0" lang="en-US" smtClean="0"/>
          </a:p>
          <a:p>
            <a:pPr algn="ctr"/>
            <a:endParaRPr dirty="0" lang="en-US"/>
          </a:p>
          <a:p>
            <a:pPr algn="ctr"/>
            <a:endParaRPr dirty="0" lang="en-US" smtClean="0"/>
          </a:p>
          <a:p>
            <a:pPr algn="ctr"/>
            <a:endParaRPr dirty="0" lang="en-US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/>
              <a:t>STEPS:</a:t>
            </a:r>
          </a:p>
          <a:p>
            <a:endParaRPr b="1" dirty="0" sz="2000" lang="en-US" smtClean="0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FF0000"/>
                </a:solidFill>
              </a:rPr>
              <a:t>Identify Stakeholders: Draw lines to show who is involved.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FF0000"/>
                </a:solidFill>
              </a:rPr>
              <a:t>Define Moral Principles: Use lines to mark what's important morally.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FF0000"/>
                </a:solidFill>
              </a:rPr>
              <a:t>Outline Consequences: Draw lines to see potential outcomes.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FF0000"/>
                </a:solidFill>
              </a:rPr>
              <a:t>Clarify Boundaries: Use lines to separate right from wrong.</a:t>
            </a:r>
          </a:p>
          <a:p>
            <a:pPr algn="ctr"/>
            <a:endParaRPr dirty="0" lang="en-US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09858" y="4700788"/>
            <a:ext cx="8912181" cy="1712891"/>
          </a:xfrm>
          <a:prstGeom prst="rect"/>
          <a:effectLst>
            <a:glow rad="1143000">
              <a:schemeClr val="accent1">
                <a:alpha val="32000"/>
              </a:schemeClr>
            </a:glow>
            <a:softEdge rad="0"/>
          </a:effectLst>
          <a:scene3d>
            <a:camera prst="orthographicFront"/>
            <a:lightRig dir="t" rig="threePt"/>
          </a:scene3d>
          <a:sp3d contourW="76200">
            <a:contourClr>
              <a:schemeClr val="tx1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"/>
          <p:cNvSpPr txBox="1"/>
          <p:nvPr/>
        </p:nvSpPr>
        <p:spPr>
          <a:xfrm>
            <a:off x="1860998" y="547673"/>
            <a:ext cx="10045521" cy="24917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Let's say the condition is</a:t>
            </a:r>
            <a:r>
              <a:rPr dirty="0" lang="en-US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"A company, Green Earth, is deciding whether to use environmentally harmful chemicals to increase production and profits</a:t>
            </a: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.“</a:t>
            </a:r>
          </a:p>
          <a:p>
            <a:r>
              <a:rPr b="1" dirty="0" lang="en-US" smtClean="0"/>
              <a:t>Here’s a solution </a:t>
            </a:r>
            <a:r>
              <a:rPr b="1" dirty="0" lang="en-US"/>
              <a:t>using the Line Drawing Technique</a:t>
            </a:r>
            <a:r>
              <a:rPr b="1" dirty="0" lang="en-US" smtClean="0"/>
              <a:t>:</a:t>
            </a:r>
          </a:p>
          <a:p>
            <a:endParaRPr b="1" dirty="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C00000"/>
                </a:solidFill>
              </a:rPr>
              <a:t>Step </a:t>
            </a:r>
            <a:r>
              <a:rPr b="1" dirty="0" lang="en-US">
                <a:solidFill>
                  <a:srgbClr val="C00000"/>
                </a:solidFill>
              </a:rPr>
              <a:t>1:</a:t>
            </a:r>
            <a:r>
              <a:rPr b="1" dirty="0" lang="en-US"/>
              <a:t> Define the </a:t>
            </a:r>
            <a:r>
              <a:rPr b="1" dirty="0" lang="en-US" smtClean="0"/>
              <a:t>problem Use </a:t>
            </a:r>
            <a:r>
              <a:rPr b="1" dirty="0" lang="en-US"/>
              <a:t>harmful chemicals → Increase profits vs. Environmental </a:t>
            </a:r>
            <a:r>
              <a:rPr b="1" dirty="0" lang="en-US" smtClean="0"/>
              <a:t>damage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C00000"/>
                </a:solidFill>
              </a:rPr>
              <a:t>Step </a:t>
            </a:r>
            <a:r>
              <a:rPr b="1" dirty="0" lang="en-US">
                <a:solidFill>
                  <a:srgbClr val="C00000"/>
                </a:solidFill>
              </a:rPr>
              <a:t>2:</a:t>
            </a:r>
            <a:r>
              <a:rPr b="1" dirty="0" lang="en-US"/>
              <a:t> Identify the key </a:t>
            </a:r>
            <a:r>
              <a:rPr b="1" dirty="0" lang="en-US" smtClean="0"/>
              <a:t>issue Weighing </a:t>
            </a:r>
            <a:r>
              <a:rPr b="1" dirty="0" lang="en-US"/>
              <a:t>economic gains against environmental </a:t>
            </a:r>
            <a:r>
              <a:rPr b="1" dirty="0" lang="en-US" smtClean="0"/>
              <a:t>responsibility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C00000"/>
                </a:solidFill>
              </a:rPr>
              <a:t>Step </a:t>
            </a:r>
            <a:r>
              <a:rPr b="1" dirty="0" lang="en-US">
                <a:solidFill>
                  <a:srgbClr val="C00000"/>
                </a:solidFill>
              </a:rPr>
              <a:t>3:</a:t>
            </a:r>
            <a:r>
              <a:rPr b="1" dirty="0" lang="en-US"/>
              <a:t> Draw a </a:t>
            </a:r>
            <a:r>
              <a:rPr b="1" dirty="0" lang="en-US" smtClean="0"/>
              <a:t>line</a:t>
            </a:r>
          </a:p>
          <a:p>
            <a:r>
              <a:rPr b="1" dirty="0" lang="en-US" smtClean="0"/>
              <a:t>            </a:t>
            </a:r>
          </a:p>
        </p:txBody>
      </p:sp>
      <p:cxnSp>
        <p:nvCxnSpPr>
          <p:cNvPr id="3145728" name="Straight Connector 3"/>
          <p:cNvCxnSpPr>
            <a:cxnSpLocks/>
          </p:cNvCxnSpPr>
          <p:nvPr/>
        </p:nvCxnSpPr>
        <p:spPr>
          <a:xfrm>
            <a:off x="2975020" y="3538565"/>
            <a:ext cx="3348507" cy="12879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5"/>
          <p:cNvCxnSpPr>
            <a:cxnSpLocks/>
          </p:cNvCxnSpPr>
          <p:nvPr/>
        </p:nvCxnSpPr>
        <p:spPr>
          <a:xfrm>
            <a:off x="2975020" y="3232597"/>
            <a:ext cx="0" cy="566671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6323527" y="3268108"/>
            <a:ext cx="0" cy="566671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1" name="Rectangle 12"/>
          <p:cNvSpPr/>
          <p:nvPr/>
        </p:nvSpPr>
        <p:spPr>
          <a:xfrm>
            <a:off x="2768957" y="2921943"/>
            <a:ext cx="669701" cy="28196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NP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12" name="Rectangle 13"/>
          <p:cNvSpPr/>
          <p:nvPr/>
        </p:nvSpPr>
        <p:spPr>
          <a:xfrm>
            <a:off x="6117465" y="2894811"/>
            <a:ext cx="540912" cy="309094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PP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13" name="TextBox 14"/>
          <p:cNvSpPr txBox="1"/>
          <p:nvPr/>
        </p:nvSpPr>
        <p:spPr>
          <a:xfrm>
            <a:off x="1764406" y="3992451"/>
            <a:ext cx="10238704" cy="2225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solidFill>
                  <a:srgbClr val="C00000"/>
                </a:solidFill>
              </a:rPr>
              <a:t>Step 4:</a:t>
            </a:r>
            <a:r>
              <a:rPr dirty="0" lang="en-US"/>
              <a:t> </a:t>
            </a:r>
            <a:r>
              <a:rPr b="1" dirty="0" lang="en-US"/>
              <a:t>List possible solutions above the line- </a:t>
            </a:r>
            <a:endParaRPr b="1" dirty="0" lang="en-US" smtClean="0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b="1" dirty="0" lang="en-US" smtClean="0"/>
              <a:t>Explore </a:t>
            </a:r>
            <a:r>
              <a:rPr b="1" dirty="0" lang="en-US"/>
              <a:t>alternative, eco-friendly production methods- </a:t>
            </a:r>
            <a:endParaRPr b="1" dirty="0" lang="en-US" smtClean="0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b="1" dirty="0" lang="en-US" smtClean="0"/>
              <a:t>Invest </a:t>
            </a:r>
            <a:r>
              <a:rPr b="1" dirty="0" lang="en-US"/>
              <a:t>in sustainable technologies- </a:t>
            </a:r>
            <a:endParaRPr b="1" dirty="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C00000"/>
                </a:solidFill>
              </a:rPr>
              <a:t>Step </a:t>
            </a:r>
            <a:r>
              <a:rPr b="1" dirty="0" lang="en-US">
                <a:solidFill>
                  <a:srgbClr val="C00000"/>
                </a:solidFill>
              </a:rPr>
              <a:t>5:</a:t>
            </a:r>
            <a:r>
              <a:rPr b="1" dirty="0" lang="en-US"/>
              <a:t> List </a:t>
            </a:r>
            <a:r>
              <a:rPr b="1" dirty="0" lang="en-US" smtClean="0"/>
              <a:t>–</a:t>
            </a:r>
            <a:r>
              <a:rPr b="1" dirty="0" lang="en-US" err="1" smtClean="0"/>
              <a:t>ve</a:t>
            </a:r>
            <a:r>
              <a:rPr b="1" dirty="0" lang="en-US" smtClean="0"/>
              <a:t> paradigms above the line-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 smtClean="0"/>
              <a:t>. </a:t>
            </a:r>
            <a:r>
              <a:rPr b="1" dirty="0" lang="en-US"/>
              <a:t>Environmental damage and legal </a:t>
            </a:r>
            <a:r>
              <a:rPr b="1" dirty="0" lang="en-US" smtClean="0"/>
              <a:t>liabilities-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 smtClean="0"/>
              <a:t> </a:t>
            </a:r>
            <a:r>
              <a:rPr b="1" dirty="0" lang="en-US"/>
              <a:t>Loss of customer trust and brand </a:t>
            </a:r>
            <a:r>
              <a:rPr b="1" dirty="0" lang="en-US" smtClean="0"/>
              <a:t>reputation-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 smtClean="0"/>
              <a:t> Prioritize </a:t>
            </a:r>
            <a:r>
              <a:rPr b="1" dirty="0" lang="en-US"/>
              <a:t>profits over environmental responsibility- </a:t>
            </a:r>
            <a:endParaRPr b="1" dirty="0" lang="en-US" smtClean="0"/>
          </a:p>
          <a:p>
            <a:pPr indent="-342900" marL="342900">
              <a:buFont typeface="+mj-lt"/>
              <a:buAutoNum type="arabicPeriod"/>
            </a:pPr>
            <a:r>
              <a:rPr b="1" dirty="0" lang="en-US" smtClean="0"/>
              <a:t> Ignore </a:t>
            </a:r>
            <a:r>
              <a:rPr b="1" dirty="0" lang="en-US"/>
              <a:t>the long-term consequences of harmful chemicals</a:t>
            </a:r>
          </a:p>
        </p:txBody>
      </p:sp>
      <p:sp>
        <p:nvSpPr>
          <p:cNvPr id="1048771" name=""/>
          <p:cNvSpPr txBox="1"/>
          <p:nvPr/>
        </p:nvSpPr>
        <p:spPr>
          <a:xfrm>
            <a:off x="2975020" y="156853"/>
            <a:ext cx="7017098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" b="1" sz="2800" lang="en-US" u="sng">
                <a:solidFill>
                  <a:srgbClr val="008000"/>
                </a:solidFill>
              </a:rPr>
              <a:t>CASE</a:t>
            </a:r>
            <a:r>
              <a:rPr altLang="en" b="1" sz="2800" lang="en-US" u="sng">
                <a:solidFill>
                  <a:srgbClr val="008000"/>
                </a:solidFill>
              </a:rPr>
              <a:t> </a:t>
            </a:r>
            <a:r>
              <a:rPr altLang="en" b="1" sz="2800" lang="en-US" u="sng">
                <a:solidFill>
                  <a:srgbClr val="008000"/>
                </a:solidFill>
              </a:rPr>
              <a:t>S</a:t>
            </a:r>
            <a:r>
              <a:rPr altLang="en" b="1" sz="2800" lang="en-US" u="sng">
                <a:solidFill>
                  <a:srgbClr val="008000"/>
                </a:solidFill>
              </a:rPr>
              <a:t>T</a:t>
            </a:r>
            <a:r>
              <a:rPr altLang="en" b="1" sz="2800" lang="en-US" u="sng">
                <a:solidFill>
                  <a:srgbClr val="008000"/>
                </a:solidFill>
              </a:rPr>
              <a:t>U</a:t>
            </a:r>
            <a:r>
              <a:rPr altLang="en" b="1" sz="2800" lang="en-US" u="sng">
                <a:solidFill>
                  <a:srgbClr val="008000"/>
                </a:solidFill>
              </a:rPr>
              <a:t>D</a:t>
            </a:r>
            <a:r>
              <a:rPr altLang="en" b="1" sz="2800" lang="en-US" u="sng">
                <a:solidFill>
                  <a:srgbClr val="008000"/>
                </a:solidFill>
              </a:rPr>
              <a:t>Y</a:t>
            </a:r>
            <a:endParaRPr b="1" sz="2800" lang="en-US" u="sng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"/>
          <p:cNvSpPr/>
          <p:nvPr/>
        </p:nvSpPr>
        <p:spPr>
          <a:xfrm>
            <a:off x="2008066" y="834052"/>
            <a:ext cx="9042008" cy="2225041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solidFill>
                  <a:srgbClr val="C00000"/>
                </a:solidFill>
              </a:rPr>
              <a:t>Step </a:t>
            </a:r>
            <a:r>
              <a:rPr b="1" dirty="0" lang="en-US" smtClean="0">
                <a:solidFill>
                  <a:srgbClr val="C00000"/>
                </a:solidFill>
              </a:rPr>
              <a:t>6:</a:t>
            </a:r>
            <a:r>
              <a:rPr b="1" dirty="0" lang="en-US" smtClean="0"/>
              <a:t> </a:t>
            </a:r>
            <a:r>
              <a:rPr b="1" dirty="0" lang="en-US"/>
              <a:t>List </a:t>
            </a:r>
            <a:r>
              <a:rPr b="1" dirty="0" lang="en-US" smtClean="0"/>
              <a:t>+</a:t>
            </a:r>
            <a:r>
              <a:rPr b="1" dirty="0" lang="en-US" err="1" smtClean="0"/>
              <a:t>ve</a:t>
            </a:r>
            <a:r>
              <a:rPr b="1" dirty="0" lang="en-US" smtClean="0"/>
              <a:t> </a:t>
            </a:r>
            <a:r>
              <a:rPr b="1" dirty="0" lang="en-US"/>
              <a:t>paradigms above the </a:t>
            </a:r>
            <a:r>
              <a:rPr b="1" dirty="0" lang="en-US" smtClean="0"/>
              <a:t>line-</a:t>
            </a:r>
          </a:p>
          <a:p>
            <a:r>
              <a:rPr b="1" dirty="0" lang="en-US" smtClean="0"/>
              <a:t>5. Contribute to a sustainable future for generations to come.</a:t>
            </a:r>
          </a:p>
          <a:p>
            <a:r>
              <a:rPr b="1" dirty="0" lang="en-US" smtClean="0"/>
              <a:t>6. Maintain a strong reputation as a environmentally responsible company.</a:t>
            </a:r>
          </a:p>
          <a:p>
            <a:endParaRPr b="1" dirty="0" lang="en-US"/>
          </a:p>
          <a:p>
            <a:r>
              <a:rPr dirty="0" lang="en-US" smtClean="0"/>
              <a:t>Now lets redraw our line with the =</a:t>
            </a:r>
            <a:r>
              <a:rPr dirty="0" lang="en-US" err="1" smtClean="0"/>
              <a:t>ve</a:t>
            </a:r>
            <a:r>
              <a:rPr dirty="0" lang="en-US" smtClean="0"/>
              <a:t> and –</a:t>
            </a:r>
            <a:r>
              <a:rPr dirty="0" lang="en-US" err="1" smtClean="0"/>
              <a:t>ve</a:t>
            </a:r>
            <a:r>
              <a:rPr dirty="0" lang="en-US" smtClean="0"/>
              <a:t> examples inserted approximately..</a:t>
            </a:r>
          </a:p>
          <a:p>
            <a:endParaRPr dirty="0" lang="en-US"/>
          </a:p>
          <a:p>
            <a:endParaRPr dirty="0" lang="en-US" smtClean="0"/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/>
          </a:p>
        </p:txBody>
      </p:sp>
      <p:cxnSp>
        <p:nvCxnSpPr>
          <p:cNvPr id="3145731" name="Straight Connector 3"/>
          <p:cNvCxnSpPr>
            <a:cxnSpLocks/>
          </p:cNvCxnSpPr>
          <p:nvPr/>
        </p:nvCxnSpPr>
        <p:spPr>
          <a:xfrm>
            <a:off x="3587840" y="2649615"/>
            <a:ext cx="0" cy="450761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4"/>
          <p:cNvCxnSpPr>
            <a:cxnSpLocks/>
          </p:cNvCxnSpPr>
          <p:nvPr/>
        </p:nvCxnSpPr>
        <p:spPr>
          <a:xfrm>
            <a:off x="7338811" y="2638022"/>
            <a:ext cx="0" cy="450761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6"/>
          <p:cNvCxnSpPr>
            <a:cxnSpLocks/>
          </p:cNvCxnSpPr>
          <p:nvPr/>
        </p:nvCxnSpPr>
        <p:spPr>
          <a:xfrm flipV="1">
            <a:off x="3587840" y="2863118"/>
            <a:ext cx="3738091" cy="284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5" name="Rectangle 7"/>
          <p:cNvSpPr/>
          <p:nvPr/>
        </p:nvSpPr>
        <p:spPr>
          <a:xfrm>
            <a:off x="3124201" y="2495472"/>
            <a:ext cx="927278" cy="161267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NP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16" name="Rectangle 8"/>
          <p:cNvSpPr/>
          <p:nvPr/>
        </p:nvSpPr>
        <p:spPr>
          <a:xfrm>
            <a:off x="7057621" y="2537368"/>
            <a:ext cx="618185" cy="161267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PP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17" name="Rectangle 9"/>
          <p:cNvSpPr/>
          <p:nvPr/>
        </p:nvSpPr>
        <p:spPr>
          <a:xfrm>
            <a:off x="6783435" y="3017737"/>
            <a:ext cx="437881" cy="165278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5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18" name="Rectangle 10"/>
          <p:cNvSpPr/>
          <p:nvPr/>
        </p:nvSpPr>
        <p:spPr>
          <a:xfrm>
            <a:off x="6161179" y="3033946"/>
            <a:ext cx="437881" cy="165278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6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19" name="Rectangle 11"/>
          <p:cNvSpPr/>
          <p:nvPr/>
        </p:nvSpPr>
        <p:spPr>
          <a:xfrm>
            <a:off x="5512130" y="3026254"/>
            <a:ext cx="437881" cy="165278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2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20" name="Rectangle 12"/>
          <p:cNvSpPr/>
          <p:nvPr/>
        </p:nvSpPr>
        <p:spPr>
          <a:xfrm>
            <a:off x="3773509" y="3047718"/>
            <a:ext cx="437881" cy="165278"/>
          </a:xfrm>
          <a:prstGeom prst="rect"/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1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21" name="Rectangle 13"/>
          <p:cNvSpPr/>
          <p:nvPr/>
        </p:nvSpPr>
        <p:spPr>
          <a:xfrm>
            <a:off x="4345027" y="2992908"/>
            <a:ext cx="437881" cy="22524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4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22" name="Rectangle 14"/>
          <p:cNvSpPr/>
          <p:nvPr/>
        </p:nvSpPr>
        <p:spPr>
          <a:xfrm>
            <a:off x="4930998" y="3033946"/>
            <a:ext cx="437881" cy="165278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3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23" name="TextBox 15"/>
          <p:cNvSpPr txBox="1"/>
          <p:nvPr/>
        </p:nvSpPr>
        <p:spPr>
          <a:xfrm>
            <a:off x="2112135" y="3455123"/>
            <a:ext cx="9890973" cy="275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                                       We rank the points above in order of importance, focusing on the most critical issues and potential consequences.</a:t>
            </a:r>
          </a:p>
          <a:p>
            <a:endParaRPr b="1" dirty="0" lang="en-US">
              <a:solidFill>
                <a:srgbClr val="C00000"/>
              </a:solidFill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 smtClean="0">
                <a:solidFill>
                  <a:srgbClr val="C00000"/>
                </a:solidFill>
              </a:rPr>
              <a:t>Step 7:</a:t>
            </a:r>
            <a:r>
              <a:rPr b="1" dirty="0" lang="en-US" smtClean="0"/>
              <a:t> Develop a plan.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solidFill>
                  <a:srgbClr val="C00000"/>
                </a:solidFill>
              </a:rPr>
              <a:t>Step </a:t>
            </a:r>
            <a:r>
              <a:rPr b="1" dirty="0" lang="en-US" smtClean="0">
                <a:solidFill>
                  <a:srgbClr val="C00000"/>
                </a:solidFill>
              </a:rPr>
              <a:t>8: </a:t>
            </a:r>
            <a:r>
              <a:rPr b="1" dirty="0" lang="en-US" smtClean="0"/>
              <a:t>Ma</a:t>
            </a:r>
            <a:r>
              <a:rPr altLang="en" b="1" dirty="0" lang="en-US" smtClean="0"/>
              <a:t>k</a:t>
            </a:r>
            <a:r>
              <a:rPr b="1" dirty="0" lang="en-US" smtClean="0"/>
              <a:t>e a decision.</a:t>
            </a:r>
            <a:endParaRPr altLang="en-US" lang="zh-CN"/>
          </a:p>
          <a:p>
            <a:r>
              <a:rPr b="1" dirty="0" lang="en-US" smtClean="0">
                <a:solidFill>
                  <a:srgbClr val="C00000"/>
                </a:solidFill>
              </a:rPr>
              <a:t>                           </a:t>
            </a: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green company would </a:t>
            </a:r>
            <a:r>
              <a:rPr b="1" dirty="0" lang="en-US">
                <a:solidFill>
                  <a:srgbClr val="FF0000"/>
                </a:solidFill>
              </a:rPr>
              <a:t>NOT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 use harmful chemicals to increase production and profits</a:t>
            </a: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. As 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a green company, Green Earth prioritizes environmental responsibility and sustainability over short-term gains. Using harmful chemicals would contradict their values and mission, and potentially harm the environment and their reputation</a:t>
            </a: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. Instead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, they would explore alternative, eco-friendly production </a:t>
            </a: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methods..</a:t>
            </a:r>
            <a:endParaRPr b="1" dirty="0"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2"/>
          <p:cNvSpPr txBox="1"/>
          <p:nvPr/>
        </p:nvSpPr>
        <p:spPr>
          <a:xfrm>
            <a:off x="321972" y="476517"/>
            <a:ext cx="8133007" cy="25552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 u="sng" smtClean="0"/>
              <a:t>FLOW CHARTING:</a:t>
            </a:r>
          </a:p>
          <a:p>
            <a:endParaRPr dirty="0" lang="en-US" smtClean="0"/>
          </a:p>
          <a:p>
            <a:pPr algn="ctr"/>
            <a:r>
              <a:rPr dirty="0" lang="en-US" smtClean="0"/>
              <a:t>Flow charting in ethics is a methodical visual representation of the decision-making</a:t>
            </a:r>
          </a:p>
          <a:p>
            <a:pPr algn="ctr"/>
            <a:r>
              <a:rPr dirty="0" lang="en-US" smtClean="0"/>
              <a:t> process when faced with ethical dilemmas. It involves creating a diagram </a:t>
            </a:r>
            <a:r>
              <a:rPr dirty="0" lang="en-US" smtClean="0"/>
              <a:t>that outlines the </a:t>
            </a:r>
            <a:r>
              <a:rPr dirty="0" lang="en-US" smtClean="0"/>
              <a:t>steps to be taken, the considerations to be made, and the potential outcomes </a:t>
            </a:r>
            <a:r>
              <a:rPr dirty="0" lang="en-US" smtClean="0"/>
              <a:t>of </a:t>
            </a:r>
            <a:r>
              <a:rPr dirty="0" lang="en-US" smtClean="0"/>
              <a:t>different courses of action.</a:t>
            </a:r>
          </a:p>
          <a:p>
            <a:pPr algn="ctr"/>
            <a:endParaRPr dirty="0" lang="en-US"/>
          </a:p>
        </p:txBody>
      </p:sp>
      <p:sp>
        <p:nvSpPr>
          <p:cNvPr id="1048626" name="Down Arrow 4"/>
          <p:cNvSpPr/>
          <p:nvPr/>
        </p:nvSpPr>
        <p:spPr>
          <a:xfrm>
            <a:off x="8995892" y="2737846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7" name="Oval 14"/>
          <p:cNvSpPr/>
          <p:nvPr/>
        </p:nvSpPr>
        <p:spPr>
          <a:xfrm>
            <a:off x="8454980" y="2246696"/>
            <a:ext cx="1275008" cy="515155"/>
          </a:xfrm>
          <a:prstGeom prst="ellipse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START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28" name="Rectangle 15"/>
          <p:cNvSpPr/>
          <p:nvPr/>
        </p:nvSpPr>
        <p:spPr>
          <a:xfrm>
            <a:off x="8216721" y="3153404"/>
            <a:ext cx="2176529" cy="386533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Is The Fruit Fresh?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29" name="Down Arrow 16"/>
          <p:cNvSpPr/>
          <p:nvPr/>
        </p:nvSpPr>
        <p:spPr>
          <a:xfrm>
            <a:off x="8995892" y="3552398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0" name="Rectangle 17"/>
          <p:cNvSpPr/>
          <p:nvPr/>
        </p:nvSpPr>
        <p:spPr>
          <a:xfrm>
            <a:off x="8796269" y="4002741"/>
            <a:ext cx="592428" cy="373153"/>
          </a:xfrm>
          <a:prstGeom prst="rect"/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YES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31" name="Right Arrow 18"/>
          <p:cNvSpPr/>
          <p:nvPr/>
        </p:nvSpPr>
        <p:spPr>
          <a:xfrm flipV="1">
            <a:off x="9388697" y="4098960"/>
            <a:ext cx="412124" cy="273593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2" name="Rectangle 19"/>
          <p:cNvSpPr/>
          <p:nvPr/>
        </p:nvSpPr>
        <p:spPr>
          <a:xfrm>
            <a:off x="9800820" y="4002741"/>
            <a:ext cx="1725771" cy="386533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Buy the fruit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3" name="Down Arrow 20"/>
          <p:cNvSpPr/>
          <p:nvPr/>
        </p:nvSpPr>
        <p:spPr>
          <a:xfrm>
            <a:off x="8995892" y="4379558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Rectangle 21"/>
          <p:cNvSpPr/>
          <p:nvPr/>
        </p:nvSpPr>
        <p:spPr>
          <a:xfrm>
            <a:off x="8809147" y="4817440"/>
            <a:ext cx="592428" cy="373153"/>
          </a:xfrm>
          <a:prstGeom prst="rect"/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NO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35" name="Right Arrow 22"/>
          <p:cNvSpPr/>
          <p:nvPr/>
        </p:nvSpPr>
        <p:spPr>
          <a:xfrm>
            <a:off x="9401575" y="4966131"/>
            <a:ext cx="412124" cy="180304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6" name="Rectangle 23"/>
          <p:cNvSpPr/>
          <p:nvPr/>
        </p:nvSpPr>
        <p:spPr>
          <a:xfrm>
            <a:off x="9813699" y="4817440"/>
            <a:ext cx="1712892" cy="553050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Don’t buy the fruit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7" name="Down Arrow 24"/>
          <p:cNvSpPr/>
          <p:nvPr/>
        </p:nvSpPr>
        <p:spPr>
          <a:xfrm>
            <a:off x="8995891" y="5187652"/>
            <a:ext cx="193183" cy="350773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8" name="Rectangle 25"/>
          <p:cNvSpPr/>
          <p:nvPr/>
        </p:nvSpPr>
        <p:spPr>
          <a:xfrm>
            <a:off x="8435659" y="5553258"/>
            <a:ext cx="1481073" cy="386533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But juices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9" name="Down Arrow 26"/>
          <p:cNvSpPr/>
          <p:nvPr/>
        </p:nvSpPr>
        <p:spPr>
          <a:xfrm>
            <a:off x="8995891" y="5938447"/>
            <a:ext cx="193183" cy="280861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0" name="Oval 27"/>
          <p:cNvSpPr/>
          <p:nvPr/>
        </p:nvSpPr>
        <p:spPr>
          <a:xfrm>
            <a:off x="8506492" y="6219308"/>
            <a:ext cx="1275008" cy="515155"/>
          </a:xfrm>
          <a:prstGeom prst="ellipse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END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41" name="TextBox 28"/>
          <p:cNvSpPr txBox="1"/>
          <p:nvPr/>
        </p:nvSpPr>
        <p:spPr>
          <a:xfrm>
            <a:off x="920836" y="4098960"/>
            <a:ext cx="6742091" cy="16916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/>
              <a:t>This flowchart represents the decision-making process based on the condition given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dirty="0" lang="en-US" smtClean="0"/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altLang="en-US" lang="zh-CN"/>
          </a:p>
          <a:p>
            <a:pPr algn="ctr"/>
            <a:r>
              <a:rPr dirty="0" lang="en-US" smtClean="0"/>
              <a:t>                </a:t>
            </a:r>
            <a:r>
              <a:rPr altLang="en" b="1" dirty="0" lang="en-US" u="sng" smtClean="0">
                <a:solidFill>
                  <a:srgbClr val="008000"/>
                </a:solidFill>
              </a:rPr>
              <a:t>CASE</a:t>
            </a:r>
            <a:r>
              <a:rPr altLang="en" b="1" dirty="0" lang="en-US" u="sng" smtClean="0">
                <a:solidFill>
                  <a:srgbClr val="008000"/>
                </a:solidFill>
              </a:rPr>
              <a:t> </a:t>
            </a:r>
            <a:r>
              <a:rPr altLang="en" b="1" dirty="0" lang="en-US" u="sng" smtClean="0">
                <a:solidFill>
                  <a:srgbClr val="008000"/>
                </a:solidFill>
              </a:rPr>
              <a:t>STUDY</a:t>
            </a:r>
            <a:r>
              <a:rPr altLang="en" b="1" dirty="0" lang="en-US" smtClean="0">
                <a:solidFill>
                  <a:srgbClr val="008000"/>
                </a:solidFill>
              </a:rPr>
              <a:t> </a:t>
            </a:r>
            <a:endParaRPr b="1" dirty="0" lang="en-US">
              <a:solidFill>
                <a:srgbClr val="008000"/>
              </a:solidFill>
            </a:endParaRPr>
          </a:p>
          <a:p>
            <a:pPr algn="ctr"/>
            <a:r>
              <a:rPr dirty="0" lang="en-US" smtClean="0"/>
              <a:t>     The condition is: "Buy fruit only if it's fresh, otherwise do not buy it, and regardless of the fruit's freshness, buy organic juices."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extBox 1"/>
          <p:cNvSpPr txBox="1"/>
          <p:nvPr/>
        </p:nvSpPr>
        <p:spPr>
          <a:xfrm>
            <a:off x="1996226" y="1017431"/>
            <a:ext cx="6426558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Here is a condition and a simple flow chart</a:t>
            </a:r>
            <a:r>
              <a:rPr dirty="0" lang="en-US" smtClean="0"/>
              <a:t>:</a:t>
            </a:r>
          </a:p>
          <a:p>
            <a:endParaRPr dirty="0" lang="en-US" smtClean="0"/>
          </a:p>
          <a:p>
            <a:r>
              <a:rPr dirty="0" lang="en-US" smtClean="0"/>
              <a:t>Condition</a:t>
            </a:r>
            <a:r>
              <a:rPr dirty="0" lang="en-US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A company, "</a:t>
            </a:r>
            <a:r>
              <a:rPr b="1" dirty="0" lang="en-US" err="1">
                <a:solidFill>
                  <a:schemeClr val="accent5">
                    <a:lumMod val="75000"/>
                  </a:schemeClr>
                </a:solidFill>
              </a:rPr>
              <a:t>FreshFood</a:t>
            </a:r>
            <a:r>
              <a:rPr b="1" dirty="0" lang="en-US">
                <a:solidFill>
                  <a:schemeClr val="accent5">
                    <a:lumMod val="75000"/>
                  </a:schemeClr>
                </a:solidFill>
              </a:rPr>
              <a:t>," is deciding whether to source ingredients from a new supplier</a:t>
            </a:r>
            <a:r>
              <a:rPr b="1" dirty="0" lang="en-US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b="1" dirty="0" lang="en-US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b="1" dirty="0" i="1" lang="en-US" u="sng" smtClean="0"/>
              <a:t>Flow </a:t>
            </a:r>
            <a:r>
              <a:rPr b="1" dirty="0" i="1" lang="en-US" u="sng"/>
              <a:t>Chart</a:t>
            </a:r>
            <a:r>
              <a:rPr b="1" dirty="0" i="1" lang="en-US" u="sng" smtClean="0"/>
              <a:t>:</a:t>
            </a:r>
          </a:p>
          <a:p>
            <a:r>
              <a:rPr b="1" dirty="0" lang="en-US" smtClean="0">
                <a:solidFill>
                  <a:srgbClr val="C00000"/>
                </a:solidFill>
              </a:rPr>
              <a:t>[</a:t>
            </a:r>
            <a:r>
              <a:rPr b="1" dirty="0" lang="en-US">
                <a:solidFill>
                  <a:srgbClr val="C00000"/>
                </a:solidFill>
              </a:rPr>
              <a:t>Start</a:t>
            </a:r>
            <a:r>
              <a:rPr b="1" dirty="0" lang="en-US" smtClean="0">
                <a:solidFill>
                  <a:srgbClr val="C00000"/>
                </a:solidFill>
              </a:rPr>
              <a:t>]</a:t>
            </a:r>
          </a:p>
          <a:p>
            <a:r>
              <a:rPr b="1" dirty="0" lang="en-US" smtClean="0"/>
              <a:t>- </a:t>
            </a:r>
            <a:r>
              <a:rPr b="1" dirty="0" lang="en-US"/>
              <a:t>Is the supplier's quality control certified</a:t>
            </a:r>
            <a:r>
              <a:rPr b="1" dirty="0" lang="en-US" smtClean="0"/>
              <a:t>?</a:t>
            </a:r>
          </a:p>
          <a:p>
            <a:pPr indent="-285750" marL="285750">
              <a:buFontTx/>
              <a:buChar char="-"/>
            </a:pPr>
            <a:r>
              <a:rPr b="1" dirty="0" lang="en-US" smtClean="0">
                <a:solidFill>
                  <a:srgbClr val="FF0000"/>
                </a:solidFill>
              </a:rPr>
              <a:t>Yes </a:t>
            </a:r>
            <a:r>
              <a:rPr dirty="0" lang="en-US"/>
              <a:t>→ </a:t>
            </a:r>
            <a:r>
              <a:rPr b="1" dirty="0" lang="en-US"/>
              <a:t>Approve supplier-</a:t>
            </a:r>
            <a:r>
              <a:rPr dirty="0" lang="en-US"/>
              <a:t> </a:t>
            </a:r>
            <a:endParaRPr dirty="0" lang="en-US" smtClean="0"/>
          </a:p>
          <a:p>
            <a:pPr indent="-285750" marL="285750">
              <a:buFontTx/>
              <a:buChar char="-"/>
            </a:pPr>
            <a:r>
              <a:rPr b="1" dirty="0" lang="en-US" smtClean="0">
                <a:solidFill>
                  <a:srgbClr val="FF0000"/>
                </a:solidFill>
              </a:rPr>
              <a:t>No</a:t>
            </a:r>
            <a:r>
              <a:rPr dirty="0" lang="en-US" smtClean="0"/>
              <a:t> </a:t>
            </a:r>
            <a:r>
              <a:rPr dirty="0" lang="en-US"/>
              <a:t>→ </a:t>
            </a:r>
            <a:r>
              <a:rPr b="1" dirty="0" lang="en-US"/>
              <a:t>Reject </a:t>
            </a:r>
            <a:r>
              <a:rPr b="1" dirty="0" lang="en-US" smtClean="0"/>
              <a:t>supplier-</a:t>
            </a:r>
          </a:p>
          <a:p>
            <a:r>
              <a:rPr b="1" dirty="0" lang="en-US" smtClean="0">
                <a:solidFill>
                  <a:srgbClr val="C00000"/>
                </a:solidFill>
              </a:rPr>
              <a:t>[</a:t>
            </a:r>
            <a:r>
              <a:rPr b="1" dirty="0" lang="en-US">
                <a:solidFill>
                  <a:srgbClr val="C00000"/>
                </a:solidFill>
              </a:rPr>
              <a:t>End]</a:t>
            </a:r>
            <a:endParaRPr b="1" dirty="0" lang="en-US" smtClean="0">
              <a:solidFill>
                <a:srgbClr val="C00000"/>
              </a:solidFill>
            </a:endParaRPr>
          </a:p>
          <a:p>
            <a:endParaRPr dirty="0" lang="en-US"/>
          </a:p>
        </p:txBody>
      </p:sp>
      <p:sp>
        <p:nvSpPr>
          <p:cNvPr id="1048644" name="Oval 2"/>
          <p:cNvSpPr/>
          <p:nvPr/>
        </p:nvSpPr>
        <p:spPr>
          <a:xfrm>
            <a:off x="8454979" y="1017431"/>
            <a:ext cx="1275008" cy="515155"/>
          </a:xfrm>
          <a:prstGeom prst="ellipse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START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45" name="Rectangle 3"/>
          <p:cNvSpPr/>
          <p:nvPr/>
        </p:nvSpPr>
        <p:spPr>
          <a:xfrm>
            <a:off x="7904401" y="2077973"/>
            <a:ext cx="2640169" cy="1006472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Is the supplier’s quality control certified?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46" name="Down Arrow 4"/>
          <p:cNvSpPr/>
          <p:nvPr/>
        </p:nvSpPr>
        <p:spPr>
          <a:xfrm>
            <a:off x="9031302" y="1591780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7" name="Down Arrow 5"/>
          <p:cNvSpPr/>
          <p:nvPr/>
        </p:nvSpPr>
        <p:spPr>
          <a:xfrm>
            <a:off x="9040965" y="3112667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8" name="Rectangle 6"/>
          <p:cNvSpPr/>
          <p:nvPr/>
        </p:nvSpPr>
        <p:spPr>
          <a:xfrm>
            <a:off x="8841342" y="3631592"/>
            <a:ext cx="592428" cy="373153"/>
          </a:xfrm>
          <a:prstGeom prst="rect"/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YES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49" name="Rectangle 7"/>
          <p:cNvSpPr/>
          <p:nvPr/>
        </p:nvSpPr>
        <p:spPr>
          <a:xfrm>
            <a:off x="8841342" y="4572081"/>
            <a:ext cx="592428" cy="373153"/>
          </a:xfrm>
          <a:prstGeom prst="rect"/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NO</a:t>
            </a:r>
            <a:endParaRPr b="1" dirty="0" lang="en-US">
              <a:solidFill>
                <a:schemeClr val="tx1"/>
              </a:solidFill>
            </a:endParaRPr>
          </a:p>
        </p:txBody>
      </p:sp>
      <p:sp>
        <p:nvSpPr>
          <p:cNvPr id="1048650" name="Down Arrow 8"/>
          <p:cNvSpPr/>
          <p:nvPr/>
        </p:nvSpPr>
        <p:spPr>
          <a:xfrm>
            <a:off x="9040965" y="4067341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1" name="Rectangle 9"/>
          <p:cNvSpPr/>
          <p:nvPr/>
        </p:nvSpPr>
        <p:spPr>
          <a:xfrm>
            <a:off x="10051951" y="3455956"/>
            <a:ext cx="1545465" cy="746640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Approve supplier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52" name="Rectangle 10"/>
          <p:cNvSpPr/>
          <p:nvPr/>
        </p:nvSpPr>
        <p:spPr>
          <a:xfrm>
            <a:off x="7904401" y="5391285"/>
            <a:ext cx="2640169" cy="481990"/>
          </a:xfrm>
          <a:prstGeom prst="rect"/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>
                <a:solidFill>
                  <a:schemeClr val="tx1"/>
                </a:solidFill>
              </a:rPr>
              <a:t>Reject supplier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53" name="Down Arrow 11"/>
          <p:cNvSpPr/>
          <p:nvPr/>
        </p:nvSpPr>
        <p:spPr>
          <a:xfrm>
            <a:off x="9040965" y="4959303"/>
            <a:ext cx="193183" cy="43788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Right Arrow 12"/>
          <p:cNvSpPr/>
          <p:nvPr/>
        </p:nvSpPr>
        <p:spPr>
          <a:xfrm>
            <a:off x="9498157" y="3695900"/>
            <a:ext cx="412124" cy="180304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5" name="Down Arrow 13"/>
          <p:cNvSpPr/>
          <p:nvPr/>
        </p:nvSpPr>
        <p:spPr>
          <a:xfrm>
            <a:off x="9060279" y="5897775"/>
            <a:ext cx="173869" cy="26022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6" name="Oval 14"/>
          <p:cNvSpPr/>
          <p:nvPr/>
        </p:nvSpPr>
        <p:spPr>
          <a:xfrm>
            <a:off x="8509709" y="6177863"/>
            <a:ext cx="1275008" cy="483597"/>
          </a:xfrm>
          <a:prstGeom prst="ellipse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tx1"/>
                </a:solidFill>
              </a:rPr>
              <a:t>END</a:t>
            </a:r>
            <a:endParaRPr b="1"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Box 1"/>
          <p:cNvSpPr txBox="1"/>
          <p:nvPr/>
        </p:nvSpPr>
        <p:spPr>
          <a:xfrm>
            <a:off x="0" y="656822"/>
            <a:ext cx="10831132" cy="4612640"/>
          </a:xfrm>
          <a:prstGeom prst="rect"/>
          <a:noFill/>
        </p:spPr>
        <p:txBody>
          <a:bodyPr rtlCol="0" wrap="square">
            <a:spAutoFit/>
          </a:bodyPr>
          <a:p>
            <a:pPr algn="ctr" indent="-571500" marL="571500">
              <a:buFont typeface="Wingdings" panose="05000000000000000000" pitchFamily="2" charset="2"/>
              <a:buChar char="ü"/>
            </a:pPr>
            <a:endParaRPr b="1" dirty="0" sz="4000" lang="en-US" u="sng" smtClean="0"/>
          </a:p>
          <a:p>
            <a:pPr algn="ctr"/>
            <a:r>
              <a:rPr b="1" dirty="0" sz="4000" lang="en-US" u="sng" smtClean="0">
                <a:latin typeface="Algerian" panose="04020705040A02060702" pitchFamily="82" charset="0"/>
              </a:rPr>
              <a:t>ADVANTAGES OF BOTH </a:t>
            </a:r>
            <a:r>
              <a:rPr b="1" dirty="0" sz="4000" lang="en-US" u="sng" smtClean="0">
                <a:latin typeface="Algerian" panose="04020705040A02060702" pitchFamily="82" charset="0"/>
              </a:rPr>
              <a:t>TECHNIQUES</a:t>
            </a:r>
            <a:endParaRPr b="1" dirty="0" sz="4000" lang="en-US" u="sng" smtClean="0">
              <a:latin typeface="Algerian" panose="04020705040A02060702" pitchFamily="82" charset="0"/>
            </a:endParaRPr>
          </a:p>
          <a:p>
            <a:pPr indent="-571500" marL="571500">
              <a:buFont typeface="Wingdings" panose="05000000000000000000" pitchFamily="2" charset="2"/>
              <a:buChar char="ü"/>
            </a:pPr>
            <a:endParaRPr b="1" dirty="0" sz="4000" lang="en-US" u="sng" smtClean="0"/>
          </a:p>
          <a:p>
            <a:pPr indent="-571500" marL="571500">
              <a:buFont typeface="Wingdings" panose="05000000000000000000" pitchFamily="2" charset="2"/>
              <a:buChar char="ü"/>
            </a:pPr>
            <a:endParaRPr b="1" dirty="0" sz="4000" lang="en-US" u="sng"/>
          </a:p>
          <a:p>
            <a:pPr indent="-457200" marL="457200">
              <a:buFont typeface="Wingdings" panose="05000000000000000000" pitchFamily="2" charset="2"/>
              <a:buChar char="ü"/>
            </a:pP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Clear visuals</a:t>
            </a:r>
            <a:r>
              <a:rPr dirty="0" sz="2400" lang="en-US" smtClean="0"/>
              <a:t>: Makes complex problems easier to see.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 Simple </a:t>
            </a: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steps</a:t>
            </a:r>
            <a:r>
              <a:rPr dirty="0" sz="2400" lang="en-US" smtClean="0"/>
              <a:t>: Breaks down problems into easy parts.</a:t>
            </a:r>
          </a:p>
          <a:p>
            <a:pPr indent="-457200" marL="457200">
              <a:buFont typeface="Wingdings" panose="05000000000000000000" pitchFamily="2" charset="2"/>
              <a:buChar char="ü"/>
            </a:pP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Easy to share</a:t>
            </a:r>
            <a:r>
              <a:rPr dirty="0" sz="2400" lang="en-US" smtClean="0"/>
              <a:t>: Shows decisions clearly to others.</a:t>
            </a:r>
          </a:p>
          <a:p>
            <a:pPr indent="-457200" marL="457200">
              <a:buFont typeface="Wingdings" panose="05000000000000000000" pitchFamily="2" charset="2"/>
              <a:buChar char="ü"/>
            </a:pP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Helps understand</a:t>
            </a:r>
            <a:r>
              <a:rPr dirty="0" sz="2400" lang="en-US" smtClean="0"/>
              <a:t>: Makes it easy to see what happens.</a:t>
            </a:r>
          </a:p>
          <a:p>
            <a:pPr indent="-457200" marL="457200">
              <a:buFont typeface="Wingdings" panose="05000000000000000000" pitchFamily="2" charset="2"/>
              <a:buChar char="ü"/>
            </a:pP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Encourages talking</a:t>
            </a:r>
            <a:r>
              <a:rPr dirty="0" sz="2400" lang="en-US" smtClean="0"/>
              <a:t>: Makes it easy for everyone to join in.</a:t>
            </a:r>
          </a:p>
          <a:p>
            <a:pPr indent="-457200" marL="457200">
              <a:buFont typeface="Wingdings" panose="05000000000000000000" pitchFamily="2" charset="2"/>
              <a:buChar char="ü"/>
            </a:pPr>
            <a:r>
              <a:rPr b="1" dirty="0" sz="2400" lang="en-US" u="sng" smtClean="0">
                <a:solidFill>
                  <a:schemeClr val="accent1">
                    <a:lumMod val="50000"/>
                  </a:schemeClr>
                </a:solidFill>
              </a:rPr>
              <a:t>Keeps a record</a:t>
            </a:r>
            <a:r>
              <a:rPr dirty="0" sz="2400" lang="en-US" smtClean="0"/>
              <a:t>: Shows what decisions were made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ETHICAL PROBLEM SOLVING TECHNIQUE</dc:title>
  <dc:creator>DELL</dc:creator>
  <cp:lastModifiedBy>DELL</cp:lastModifiedBy>
  <dcterms:created xsi:type="dcterms:W3CDTF">2024-05-26T04:56:59Z</dcterms:created>
  <dcterms:modified xsi:type="dcterms:W3CDTF">2024-06-09T07:19:52Z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9a1f752215774252b6da721a7029421a</vt:lpwstr>
  </property>
</Properties>
</file>