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4"/>
  </p:notesMasterIdLst>
  <p:sldIdLst>
    <p:sldId id="256" r:id="rId2"/>
    <p:sldId id="257" r:id="rId3"/>
    <p:sldId id="258" r:id="rId4"/>
    <p:sldId id="259" r:id="rId5"/>
    <p:sldId id="272" r:id="rId6"/>
    <p:sldId id="273" r:id="rId7"/>
    <p:sldId id="275" r:id="rId8"/>
    <p:sldId id="263" r:id="rId9"/>
    <p:sldId id="264" r:id="rId10"/>
    <p:sldId id="265" r:id="rId11"/>
    <p:sldId id="276" r:id="rId12"/>
    <p:sldId id="277" r:id="rId13"/>
    <p:sldId id="260" r:id="rId14"/>
    <p:sldId id="266" r:id="rId15"/>
    <p:sldId id="267" r:id="rId16"/>
    <p:sldId id="261" r:id="rId17"/>
    <p:sldId id="268" r:id="rId18"/>
    <p:sldId id="269" r:id="rId19"/>
    <p:sldId id="270" r:id="rId20"/>
    <p:sldId id="271"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E5DF9-521B-4E85-B646-A4A532E87D13}"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908FD-9C02-4A22-B154-80DDA00F88EA}" type="slidenum">
              <a:rPr lang="en-US" smtClean="0"/>
              <a:t>‹#›</a:t>
            </a:fld>
            <a:endParaRPr lang="en-US"/>
          </a:p>
        </p:txBody>
      </p:sp>
    </p:spTree>
    <p:extLst>
      <p:ext uri="{BB962C8B-B14F-4D97-AF65-F5344CB8AC3E}">
        <p14:creationId xmlns:p14="http://schemas.microsoft.com/office/powerpoint/2010/main" val="120650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5AD908-9DB4-42FA-982A-47604467AE9A}"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32151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51B5AA-A07F-4E25-9D18-9BCB5245602B}" type="datetime1">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86162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BABF337-FA7E-48BF-845F-262A89D0E4BA}"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139853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44ABD30-157E-4D47-B5B4-341313163EF8}"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9972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57D93A-C82B-4561-8E26-661C94A54C6A}"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107277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5D3F87-FDE0-4B41-AF27-2993B039D0FE}" type="datetime1">
              <a:rPr lang="en-US" smtClean="0"/>
              <a:t>3/6/2023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2692479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7B7187-C7D0-4E58-8008-AC247B94CC3F}" type="datetime1">
              <a:rPr lang="en-US" smtClean="0"/>
              <a:t>3/6/2023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804671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04F8F-D675-485E-802E-A9C3FB5CF74D}"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824893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24E35F-50C8-417F-8733-86CBCC692F84}"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300814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97AE4-BDA7-4410-954C-8C3CBDE6CA63}"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199828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7E7C9B-9C37-4FA1-A6D3-2BB6AFFBE669}" type="datetime1">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32141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2C0464-A801-41FE-88AB-5B31B70D2BB6}" type="datetime1">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282335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76120B-0C2E-417F-BBC0-98FB0EACC72C}" type="datetime1">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252410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63E97BF-5261-4029-8554-CB93C05E1B18}" type="datetime1">
              <a:rPr lang="en-US" smtClean="0"/>
              <a:t>3/6/2023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57930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229ACE-8562-4231-A7BC-0F65779B4419}" type="datetime1">
              <a:rPr lang="en-US" smtClean="0"/>
              <a:t>3/6/2023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251256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71B54D3-80C0-46D7-BF41-B99938962CE0}" type="datetime1">
              <a:rPr lang="en-US" smtClean="0"/>
              <a:t>3/6/2023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7775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0A873E-27ED-4C98-AAF9-0A6112864636}" type="datetime1">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A82AA-D09E-4839-9F64-B626959DE46A}" type="slidenum">
              <a:rPr lang="en-US" smtClean="0"/>
              <a:t>‹#›</a:t>
            </a:fld>
            <a:endParaRPr lang="en-US"/>
          </a:p>
        </p:txBody>
      </p:sp>
    </p:spTree>
    <p:extLst>
      <p:ext uri="{BB962C8B-B14F-4D97-AF65-F5344CB8AC3E}">
        <p14:creationId xmlns:p14="http://schemas.microsoft.com/office/powerpoint/2010/main" val="59885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75EA95-1884-4FC0-A185-D5B893C80540}" type="datetime1">
              <a:rPr lang="en-US" smtClean="0"/>
              <a:t>3/6/2023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1A82AA-D09E-4839-9F64-B626959DE46A}" type="slidenum">
              <a:rPr lang="en-US" smtClean="0"/>
              <a:t>‹#›</a:t>
            </a:fld>
            <a:endParaRPr lang="en-US"/>
          </a:p>
        </p:txBody>
      </p:sp>
    </p:spTree>
    <p:extLst>
      <p:ext uri="{BB962C8B-B14F-4D97-AF65-F5344CB8AC3E}">
        <p14:creationId xmlns:p14="http://schemas.microsoft.com/office/powerpoint/2010/main" val="420698188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555" y="977515"/>
            <a:ext cx="8825658" cy="2056630"/>
          </a:xfrm>
        </p:spPr>
        <p:txBody>
          <a:bodyPr/>
          <a:lstStyle/>
          <a:p>
            <a:r>
              <a:rPr lang="en-US" b="1" dirty="0" smtClean="0">
                <a:solidFill>
                  <a:schemeClr val="bg1"/>
                </a:solidFill>
              </a:rPr>
              <a:t>	</a:t>
            </a:r>
            <a:r>
              <a:rPr lang="en-US" b="1" dirty="0" smtClean="0">
                <a:solidFill>
                  <a:schemeClr val="tx1"/>
                </a:solidFill>
              </a:rPr>
              <a:t>Professional </a:t>
            </a:r>
            <a:r>
              <a:rPr lang="en-US" b="1" dirty="0">
                <a:solidFill>
                  <a:schemeClr val="tx1"/>
                </a:solidFill>
              </a:rPr>
              <a:t>Ethics</a:t>
            </a:r>
            <a:endParaRPr lang="en-US" dirty="0">
              <a:solidFill>
                <a:schemeClr val="tx1"/>
              </a:solidFill>
            </a:endParaRPr>
          </a:p>
        </p:txBody>
      </p:sp>
      <p:sp>
        <p:nvSpPr>
          <p:cNvPr id="3" name="Subtitle 2"/>
          <p:cNvSpPr>
            <a:spLocks noGrp="1"/>
          </p:cNvSpPr>
          <p:nvPr>
            <p:ph type="subTitle" idx="1"/>
          </p:nvPr>
        </p:nvSpPr>
        <p:spPr>
          <a:xfrm>
            <a:off x="1154955" y="3228109"/>
            <a:ext cx="8825658" cy="2909455"/>
          </a:xfrm>
        </p:spPr>
        <p:txBody>
          <a:bodyPr>
            <a:normAutofit lnSpcReduction="10000"/>
          </a:bodyPr>
          <a:lstStyle/>
          <a:p>
            <a:pPr algn="ctr"/>
            <a:r>
              <a:rPr lang="en-US" sz="3600" b="1" dirty="0" smtClean="0">
                <a:solidFill>
                  <a:schemeClr val="tx1"/>
                </a:solidFill>
              </a:rPr>
              <a:t>      HS-219</a:t>
            </a:r>
          </a:p>
          <a:p>
            <a:pPr algn="ctr"/>
            <a:endParaRPr lang="en-US" sz="3600" b="1" dirty="0">
              <a:solidFill>
                <a:schemeClr val="tx1"/>
              </a:solidFill>
            </a:endParaRPr>
          </a:p>
          <a:p>
            <a:pPr algn="ctr"/>
            <a:r>
              <a:rPr lang="en-US" sz="2800" b="1" dirty="0" smtClean="0">
                <a:solidFill>
                  <a:schemeClr val="tx1"/>
                </a:solidFill>
              </a:rPr>
              <a:t>     Topic: Introduction to ethics</a:t>
            </a:r>
            <a:endParaRPr lang="en-US" sz="2800" b="1" dirty="0">
              <a:solidFill>
                <a:schemeClr val="tx1"/>
              </a:solidFill>
            </a:endParaRPr>
          </a:p>
          <a:p>
            <a:pPr algn="ctr"/>
            <a:endParaRPr lang="en-US" sz="2800" b="1" dirty="0" smtClean="0">
              <a:solidFill>
                <a:schemeClr val="tx1"/>
              </a:solidFill>
            </a:endParaRPr>
          </a:p>
          <a:p>
            <a:pPr algn="ctr"/>
            <a:r>
              <a:rPr lang="en-US" sz="2400" b="1" dirty="0" smtClean="0">
                <a:solidFill>
                  <a:schemeClr val="tx1"/>
                </a:solidFill>
              </a:rPr>
              <a:t>           Teacher</a:t>
            </a:r>
            <a:r>
              <a:rPr lang="en-US" sz="2400" b="1" dirty="0">
                <a:solidFill>
                  <a:schemeClr val="tx1"/>
                </a:solidFill>
              </a:rPr>
              <a:t>: </a:t>
            </a:r>
            <a:r>
              <a:rPr lang="en-US" sz="2400" b="1" dirty="0" err="1">
                <a:solidFill>
                  <a:schemeClr val="tx1"/>
                </a:solidFill>
              </a:rPr>
              <a:t>ms.</a:t>
            </a:r>
            <a:r>
              <a:rPr lang="en-US" sz="2400" b="1" dirty="0">
                <a:solidFill>
                  <a:schemeClr val="tx1"/>
                </a:solidFill>
              </a:rPr>
              <a:t> </a:t>
            </a:r>
            <a:r>
              <a:rPr lang="en-US" sz="2400" b="1" dirty="0" err="1">
                <a:solidFill>
                  <a:schemeClr val="tx1"/>
                </a:solidFill>
              </a:rPr>
              <a:t>Uzma</a:t>
            </a:r>
            <a:r>
              <a:rPr lang="en-US" sz="2400" b="1" dirty="0">
                <a:solidFill>
                  <a:schemeClr val="tx1"/>
                </a:solidFill>
              </a:rPr>
              <a:t> </a:t>
            </a:r>
            <a:r>
              <a:rPr lang="en-US" sz="2400" b="1" dirty="0" err="1">
                <a:solidFill>
                  <a:schemeClr val="tx1"/>
                </a:solidFill>
              </a:rPr>
              <a:t>riyaz</a:t>
            </a:r>
            <a:endParaRPr lang="en-US" sz="2400" b="1" dirty="0">
              <a:solidFill>
                <a:schemeClr val="tx1"/>
              </a:solidFill>
            </a:endParaRPr>
          </a:p>
          <a:p>
            <a:endParaRPr lang="en-US" dirty="0"/>
          </a:p>
        </p:txBody>
      </p:sp>
    </p:spTree>
    <p:extLst>
      <p:ext uri="{BB962C8B-B14F-4D97-AF65-F5344CB8AC3E}">
        <p14:creationId xmlns:p14="http://schemas.microsoft.com/office/powerpoint/2010/main" val="347246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8991"/>
          </a:xfrm>
        </p:spPr>
        <p:txBody>
          <a:bodyPr/>
          <a:lstStyle/>
          <a:p>
            <a:r>
              <a:rPr lang="en-US" sz="3600" b="1" dirty="0" smtClean="0"/>
              <a:t>2. Social contract: Is morality a matter of convention?</a:t>
            </a:r>
            <a:endParaRPr lang="en-US" sz="3600" b="1" dirty="0"/>
          </a:p>
        </p:txBody>
      </p:sp>
      <p:sp>
        <p:nvSpPr>
          <p:cNvPr id="3" name="Content Placeholder 2"/>
          <p:cNvSpPr>
            <a:spLocks noGrp="1"/>
          </p:cNvSpPr>
          <p:nvPr>
            <p:ph idx="1"/>
          </p:nvPr>
        </p:nvSpPr>
        <p:spPr>
          <a:xfrm>
            <a:off x="1158730" y="1773382"/>
            <a:ext cx="10298980" cy="4959927"/>
          </a:xfrm>
        </p:spPr>
        <p:txBody>
          <a:bodyPr>
            <a:normAutofit fontScale="92500" lnSpcReduction="10000"/>
          </a:bodyPr>
          <a:lstStyle/>
          <a:p>
            <a:pPr marL="0" indent="0">
              <a:buNone/>
            </a:pPr>
            <a:r>
              <a:rPr lang="en-US" sz="2800" dirty="0" smtClean="0"/>
              <a:t>According to certain thinkers, what is right and what is wrong is determined by society. It is as if everyone has tacitly agreed to follow the rules laid down by society. </a:t>
            </a:r>
            <a:endParaRPr lang="en-US" sz="2800" dirty="0"/>
          </a:p>
          <a:p>
            <a:pPr marL="0" indent="0">
              <a:buNone/>
            </a:pPr>
            <a:endParaRPr lang="en-US" sz="2800" dirty="0" smtClean="0"/>
          </a:p>
          <a:p>
            <a:pPr marL="0" indent="0">
              <a:buNone/>
            </a:pPr>
            <a:r>
              <a:rPr lang="en-US" sz="2800" dirty="0" smtClean="0"/>
              <a:t>Everyone is to forego their personal interests in order for the preservation of a well-ordered society. Human beings are naturally in a state of conflict and competition. But everyone is served by cooperation, for only in this way war or anarchy can be prevented.</a:t>
            </a:r>
          </a:p>
          <a:p>
            <a:pPr marL="0" indent="0">
              <a:buNone/>
            </a:pPr>
            <a:endParaRPr lang="en-US" sz="2800" dirty="0"/>
          </a:p>
          <a:p>
            <a:pPr marL="0" indent="0">
              <a:buNone/>
            </a:pPr>
            <a:r>
              <a:rPr lang="en-US" sz="2800" dirty="0" smtClean="0"/>
              <a:t>The rules in such a society are formulated by a common power, which is the absolute power of the state.</a:t>
            </a:r>
          </a:p>
        </p:txBody>
      </p:sp>
      <p:sp>
        <p:nvSpPr>
          <p:cNvPr id="4" name="Slide Number Placeholder 3"/>
          <p:cNvSpPr>
            <a:spLocks noGrp="1"/>
          </p:cNvSpPr>
          <p:nvPr>
            <p:ph type="sldNum" sz="quarter" idx="12"/>
          </p:nvPr>
        </p:nvSpPr>
        <p:spPr/>
        <p:txBody>
          <a:bodyPr/>
          <a:lstStyle/>
          <a:p>
            <a:fld id="{811A82AA-D09E-4839-9F64-B626959DE46A}" type="slidenum">
              <a:rPr lang="en-US" smtClean="0"/>
              <a:t>10</a:t>
            </a:fld>
            <a:endParaRPr lang="en-US"/>
          </a:p>
        </p:txBody>
      </p:sp>
    </p:spTree>
    <p:extLst>
      <p:ext uri="{BB962C8B-B14F-4D97-AF65-F5344CB8AC3E}">
        <p14:creationId xmlns:p14="http://schemas.microsoft.com/office/powerpoint/2010/main" val="74683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039" y="679572"/>
            <a:ext cx="9578543" cy="5320144"/>
          </a:xfrm>
        </p:spPr>
        <p:txBody>
          <a:bodyPr>
            <a:normAutofit/>
          </a:bodyPr>
          <a:lstStyle/>
          <a:p>
            <a:pPr marL="0" indent="0">
              <a:buNone/>
            </a:pPr>
            <a:r>
              <a:rPr lang="en-US" sz="2800" b="1" dirty="0" smtClean="0"/>
              <a:t>Ethics and the law</a:t>
            </a:r>
          </a:p>
          <a:p>
            <a:pPr marL="0" indent="0">
              <a:buNone/>
            </a:pPr>
            <a:endParaRPr lang="en-US" sz="2800" b="1" dirty="0" smtClean="0"/>
          </a:p>
          <a:p>
            <a:pPr marL="0" indent="0">
              <a:buNone/>
            </a:pPr>
            <a:r>
              <a:rPr lang="en-US" sz="2800" dirty="0" smtClean="0"/>
              <a:t>The practice of engineering is governed and guided by many laws on the international, </a:t>
            </a:r>
            <a:r>
              <a:rPr lang="en-US" sz="2800" dirty="0" smtClean="0"/>
              <a:t>national/federal, </a:t>
            </a:r>
            <a:r>
              <a:rPr lang="en-US" sz="2800" dirty="0" smtClean="0"/>
              <a:t>and </a:t>
            </a:r>
            <a:r>
              <a:rPr lang="en-US" sz="2800" dirty="0" smtClean="0"/>
              <a:t>provincial/state </a:t>
            </a:r>
            <a:r>
              <a:rPr lang="en-US" sz="2800" dirty="0" smtClean="0"/>
              <a:t>levels. </a:t>
            </a:r>
          </a:p>
          <a:p>
            <a:pPr marL="0" indent="0">
              <a:buNone/>
            </a:pPr>
            <a:endParaRPr lang="en-US" sz="2800" dirty="0"/>
          </a:p>
          <a:p>
            <a:pPr marL="0" indent="0">
              <a:buNone/>
            </a:pPr>
            <a:r>
              <a:rPr lang="en-US" sz="2800" dirty="0" smtClean="0"/>
              <a:t>There is a distinction between what is legal and what is ethical. Some things that are legal can be considered unethical. For example, designing a process that releases a toxic substance into the environment is probably unethical, although it is legal. </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11</a:t>
            </a:fld>
            <a:endParaRPr lang="en-US"/>
          </a:p>
        </p:txBody>
      </p:sp>
    </p:spTree>
    <p:extLst>
      <p:ext uri="{BB962C8B-B14F-4D97-AF65-F5344CB8AC3E}">
        <p14:creationId xmlns:p14="http://schemas.microsoft.com/office/powerpoint/2010/main" val="10902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63416"/>
            <a:ext cx="8927379" cy="5184983"/>
          </a:xfrm>
        </p:spPr>
        <p:txBody>
          <a:bodyPr>
            <a:normAutofit/>
          </a:bodyPr>
          <a:lstStyle/>
          <a:p>
            <a:pPr marL="0" indent="0">
              <a:buNone/>
            </a:pPr>
            <a:endParaRPr lang="en-US" sz="2800" dirty="0" smtClean="0"/>
          </a:p>
          <a:p>
            <a:pPr marL="0" indent="0">
              <a:buNone/>
            </a:pPr>
            <a:r>
              <a:rPr lang="en-US" sz="2800" dirty="0" smtClean="0"/>
              <a:t>Conversely, what is ethical may be illegal. For example, if a substance that was formerly considered to be toxic and hence illegal has been scientifically shown or proven to be safe now is released into the environment, it is illegal but ethical. In such cases, the law has lagged behind the latest scientific findings. </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12</a:t>
            </a:fld>
            <a:endParaRPr lang="en-US"/>
          </a:p>
        </p:txBody>
      </p:sp>
    </p:spTree>
    <p:extLst>
      <p:ext uri="{BB962C8B-B14F-4D97-AF65-F5344CB8AC3E}">
        <p14:creationId xmlns:p14="http://schemas.microsoft.com/office/powerpoint/2010/main" val="15234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1053" cy="891173"/>
          </a:xfrm>
        </p:spPr>
        <p:txBody>
          <a:bodyPr/>
          <a:lstStyle/>
          <a:p>
            <a:r>
              <a:rPr lang="en-US" sz="3600" b="1" dirty="0" smtClean="0"/>
              <a:t>3. </a:t>
            </a:r>
            <a:r>
              <a:rPr lang="en-US" sz="3600" b="1" dirty="0"/>
              <a:t>R</a:t>
            </a:r>
            <a:r>
              <a:rPr lang="en-US" sz="3600" b="1" dirty="0" smtClean="0"/>
              <a:t>eason: Is morality dependent on our rational faculty?</a:t>
            </a:r>
            <a:endParaRPr lang="en-US" sz="3600" b="1" dirty="0"/>
          </a:p>
        </p:txBody>
      </p:sp>
      <p:sp>
        <p:nvSpPr>
          <p:cNvPr id="3" name="Content Placeholder 2"/>
          <p:cNvSpPr>
            <a:spLocks noGrp="1"/>
          </p:cNvSpPr>
          <p:nvPr>
            <p:ph idx="1"/>
          </p:nvPr>
        </p:nvSpPr>
        <p:spPr>
          <a:xfrm>
            <a:off x="1103312" y="2036618"/>
            <a:ext cx="10021888" cy="4211782"/>
          </a:xfrm>
        </p:spPr>
        <p:txBody>
          <a:bodyPr>
            <a:normAutofit fontScale="92500" lnSpcReduction="10000"/>
          </a:bodyPr>
          <a:lstStyle/>
          <a:p>
            <a:pPr marL="0" indent="0" algn="just">
              <a:buNone/>
            </a:pPr>
            <a:r>
              <a:rPr lang="en-US" sz="2800" dirty="0" smtClean="0"/>
              <a:t>In 4</a:t>
            </a:r>
            <a:r>
              <a:rPr lang="en-US" sz="2800" baseline="30000" dirty="0" smtClean="0"/>
              <a:t>th</a:t>
            </a:r>
            <a:r>
              <a:rPr lang="en-US" sz="2800" dirty="0" smtClean="0"/>
              <a:t> century BC, the Greek philosopher Aristotle asserted that man’s essence is his ability to reason, the fulfilment of his distinctively human potential.</a:t>
            </a:r>
          </a:p>
          <a:p>
            <a:pPr marL="0" indent="0" algn="just">
              <a:buNone/>
            </a:pPr>
            <a:endParaRPr lang="en-US" sz="2800" dirty="0"/>
          </a:p>
          <a:p>
            <a:pPr marL="0" indent="0" algn="just">
              <a:buNone/>
            </a:pPr>
            <a:r>
              <a:rPr lang="en-US" sz="2800" dirty="0" smtClean="0"/>
              <a:t>Hence, man’s happiness or flourishing consists in the exercise of the rational faculty in conformity with virtue and moral excellence. In other words, man’s happiness is a consequence of his use of the rational faculty in order to pursue what is right or good. </a:t>
            </a:r>
            <a:r>
              <a:rPr lang="en-US" sz="2800" dirty="0" smtClean="0"/>
              <a:t>Thus, it can be claimed that</a:t>
            </a:r>
            <a:r>
              <a:rPr lang="en-US" sz="2800" dirty="0" smtClean="0"/>
              <a:t> </a:t>
            </a:r>
            <a:r>
              <a:rPr lang="en-US" sz="2800" dirty="0" smtClean="0"/>
              <a:t>moral principles are discoverable by the exercise of reason.</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13</a:t>
            </a:fld>
            <a:endParaRPr lang="en-US"/>
          </a:p>
        </p:txBody>
      </p:sp>
    </p:spTree>
    <p:extLst>
      <p:ext uri="{BB962C8B-B14F-4D97-AF65-F5344CB8AC3E}">
        <p14:creationId xmlns:p14="http://schemas.microsoft.com/office/powerpoint/2010/main" val="196436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749" y="1246910"/>
            <a:ext cx="9290792" cy="4641272"/>
          </a:xfrm>
        </p:spPr>
        <p:txBody>
          <a:bodyPr>
            <a:normAutofit/>
          </a:bodyPr>
          <a:lstStyle/>
          <a:p>
            <a:pPr marL="0" indent="0">
              <a:buNone/>
            </a:pPr>
            <a:r>
              <a:rPr lang="en-US" sz="2800" dirty="0" smtClean="0"/>
              <a:t>According to the Greek philosopher Plato, virtue or morality depends on man’s having rational control over personal ambitions and passions. </a:t>
            </a:r>
          </a:p>
          <a:p>
            <a:pPr marL="0" indent="0">
              <a:buNone/>
            </a:pPr>
            <a:endParaRPr lang="en-US" sz="2800" dirty="0"/>
          </a:p>
          <a:p>
            <a:pPr marL="0" indent="0">
              <a:buNone/>
            </a:pPr>
            <a:r>
              <a:rPr lang="en-US" sz="2800" dirty="0" smtClean="0"/>
              <a:t>For example, one’s material considerations would not allow one to receive a bribe if one has rational control over one’s personal desires and goals.</a:t>
            </a:r>
          </a:p>
          <a:p>
            <a:pPr marL="0" indent="0">
              <a:buNone/>
            </a:pPr>
            <a:endParaRPr lang="en-US" sz="2800" dirty="0"/>
          </a:p>
          <a:p>
            <a:pPr marL="0" indent="0">
              <a:buNone/>
            </a:pPr>
            <a:endParaRPr lang="en-US" sz="2800" dirty="0"/>
          </a:p>
        </p:txBody>
      </p:sp>
      <p:sp>
        <p:nvSpPr>
          <p:cNvPr id="2" name="Slide Number Placeholder 1"/>
          <p:cNvSpPr>
            <a:spLocks noGrp="1"/>
          </p:cNvSpPr>
          <p:nvPr>
            <p:ph type="sldNum" sz="quarter" idx="12"/>
          </p:nvPr>
        </p:nvSpPr>
        <p:spPr/>
        <p:txBody>
          <a:bodyPr/>
          <a:lstStyle/>
          <a:p>
            <a:fld id="{811A82AA-D09E-4839-9F64-B626959DE46A}" type="slidenum">
              <a:rPr lang="en-US" smtClean="0"/>
              <a:t>14</a:t>
            </a:fld>
            <a:endParaRPr lang="en-US"/>
          </a:p>
        </p:txBody>
      </p:sp>
    </p:spTree>
    <p:extLst>
      <p:ext uri="{BB962C8B-B14F-4D97-AF65-F5344CB8AC3E}">
        <p14:creationId xmlns:p14="http://schemas.microsoft.com/office/powerpoint/2010/main" val="20727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693" y="679572"/>
            <a:ext cx="9404723" cy="932737"/>
          </a:xfrm>
        </p:spPr>
        <p:txBody>
          <a:bodyPr/>
          <a:lstStyle/>
          <a:p>
            <a:r>
              <a:rPr lang="en-US" b="1" dirty="0" smtClean="0"/>
              <a:t>4. The golden rule</a:t>
            </a:r>
            <a:endParaRPr lang="en-US" b="1" dirty="0"/>
          </a:p>
        </p:txBody>
      </p:sp>
      <p:sp>
        <p:nvSpPr>
          <p:cNvPr id="3" name="Content Placeholder 2"/>
          <p:cNvSpPr>
            <a:spLocks noGrp="1"/>
          </p:cNvSpPr>
          <p:nvPr>
            <p:ph idx="1"/>
          </p:nvPr>
        </p:nvSpPr>
        <p:spPr>
          <a:xfrm>
            <a:off x="1085724" y="1773382"/>
            <a:ext cx="10105015" cy="4682835"/>
          </a:xfrm>
        </p:spPr>
        <p:txBody>
          <a:bodyPr>
            <a:normAutofit/>
          </a:bodyPr>
          <a:lstStyle/>
          <a:p>
            <a:pPr marL="0" indent="0">
              <a:buNone/>
            </a:pPr>
            <a:r>
              <a:rPr lang="en-US" sz="2800" dirty="0" smtClean="0"/>
              <a:t>The golden rule is captured in the following saying:</a:t>
            </a:r>
          </a:p>
          <a:p>
            <a:pPr marL="0" indent="0">
              <a:buNone/>
            </a:pPr>
            <a:endParaRPr lang="en-US" sz="2800" dirty="0"/>
          </a:p>
          <a:p>
            <a:pPr marL="0" indent="0">
              <a:buNone/>
            </a:pPr>
            <a:r>
              <a:rPr lang="en-US" sz="2800" dirty="0" smtClean="0"/>
              <a:t>	‘Do unto others as you would have them do unto you.’</a:t>
            </a:r>
          </a:p>
          <a:p>
            <a:pPr marL="0" indent="0">
              <a:buNone/>
            </a:pPr>
            <a:endParaRPr lang="en-US" sz="2800" dirty="0" smtClean="0"/>
          </a:p>
          <a:p>
            <a:pPr marL="0" indent="0">
              <a:buNone/>
            </a:pPr>
            <a:r>
              <a:rPr lang="en-US" sz="2800" dirty="0" smtClean="0"/>
              <a:t>You should treat others as you wish to be treated. This idea appears in almost every ethical code or system, including the religions of Judaism, Christianity, and Islam. </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15</a:t>
            </a:fld>
            <a:endParaRPr lang="en-US"/>
          </a:p>
        </p:txBody>
      </p:sp>
    </p:spTree>
    <p:extLst>
      <p:ext uri="{BB962C8B-B14F-4D97-AF65-F5344CB8AC3E}">
        <p14:creationId xmlns:p14="http://schemas.microsoft.com/office/powerpoint/2010/main" val="426057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0318"/>
            <a:ext cx="9404723" cy="1400530"/>
          </a:xfrm>
        </p:spPr>
        <p:txBody>
          <a:bodyPr/>
          <a:lstStyle/>
          <a:p>
            <a:r>
              <a:rPr lang="en-US" sz="3600" b="1" dirty="0" smtClean="0"/>
              <a:t>5. Divine command: Is morality about the will of God?</a:t>
            </a:r>
            <a:endParaRPr lang="en-US" sz="3600" b="1" dirty="0"/>
          </a:p>
        </p:txBody>
      </p:sp>
      <p:sp>
        <p:nvSpPr>
          <p:cNvPr id="3" name="Content Placeholder 2"/>
          <p:cNvSpPr>
            <a:spLocks noGrp="1"/>
          </p:cNvSpPr>
          <p:nvPr>
            <p:ph idx="1"/>
          </p:nvPr>
        </p:nvSpPr>
        <p:spPr>
          <a:xfrm>
            <a:off x="1103312" y="1593272"/>
            <a:ext cx="10382106" cy="5070763"/>
          </a:xfrm>
        </p:spPr>
        <p:txBody>
          <a:bodyPr>
            <a:normAutofit fontScale="92500"/>
          </a:bodyPr>
          <a:lstStyle/>
          <a:p>
            <a:pPr marL="0" indent="0" algn="just">
              <a:buNone/>
            </a:pPr>
            <a:r>
              <a:rPr lang="en-US" sz="2800" dirty="0" smtClean="0"/>
              <a:t>Each of the three ‘religions of the Book’ – Judaism, Christianity, and Islam – claims that morality is based on divine command.</a:t>
            </a:r>
          </a:p>
          <a:p>
            <a:pPr marL="0" indent="0" algn="just">
              <a:buNone/>
            </a:pPr>
            <a:endParaRPr lang="en-US" sz="2800" dirty="0"/>
          </a:p>
          <a:p>
            <a:pPr marL="0" indent="0" algn="just">
              <a:buNone/>
            </a:pPr>
            <a:r>
              <a:rPr lang="en-US" sz="2800" dirty="0" smtClean="0"/>
              <a:t>The principle means by which the Divine Being’s wishes are made known to human beings is through sacred scriptures, notably the Bible and Qur’an, which are believed to be divinely inspired or the directly revealed word of God. </a:t>
            </a:r>
          </a:p>
          <a:p>
            <a:pPr marL="0" indent="0" algn="just">
              <a:buNone/>
            </a:pPr>
            <a:endParaRPr lang="en-US" sz="2800" dirty="0"/>
          </a:p>
          <a:p>
            <a:pPr marL="0" indent="0" algn="just">
              <a:buNone/>
            </a:pPr>
            <a:r>
              <a:rPr lang="en-US" sz="2800" dirty="0" smtClean="0"/>
              <a:t>So, a though or deed is right or wrong because God has ordained that it is so. Virtue or right action lies in obedience to God’s will. Disobedience is sin. </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16</a:t>
            </a:fld>
            <a:endParaRPr lang="en-US"/>
          </a:p>
        </p:txBody>
      </p:sp>
    </p:spTree>
    <p:extLst>
      <p:ext uri="{BB962C8B-B14F-4D97-AF65-F5344CB8AC3E}">
        <p14:creationId xmlns:p14="http://schemas.microsoft.com/office/powerpoint/2010/main" val="43297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83" y="679572"/>
            <a:ext cx="9404723" cy="1057427"/>
          </a:xfrm>
        </p:spPr>
        <p:txBody>
          <a:bodyPr/>
          <a:lstStyle/>
          <a:p>
            <a:r>
              <a:rPr lang="en-US" b="1" dirty="0"/>
              <a:t>What is </a:t>
            </a:r>
            <a:r>
              <a:rPr lang="en-US" b="1" dirty="0" smtClean="0"/>
              <a:t>engineering </a:t>
            </a:r>
            <a:r>
              <a:rPr lang="en-US" b="1" dirty="0"/>
              <a:t>ethics?</a:t>
            </a:r>
            <a:endParaRPr lang="en-US" dirty="0"/>
          </a:p>
        </p:txBody>
      </p:sp>
      <p:sp>
        <p:nvSpPr>
          <p:cNvPr id="3" name="Content Placeholder 2"/>
          <p:cNvSpPr>
            <a:spLocks noGrp="1"/>
          </p:cNvSpPr>
          <p:nvPr>
            <p:ph idx="1"/>
          </p:nvPr>
        </p:nvSpPr>
        <p:spPr>
          <a:xfrm>
            <a:off x="1258908" y="1842655"/>
            <a:ext cx="8716366" cy="4738254"/>
          </a:xfrm>
        </p:spPr>
        <p:txBody>
          <a:bodyPr>
            <a:normAutofit/>
          </a:bodyPr>
          <a:lstStyle/>
          <a:p>
            <a:pPr marL="0" indent="0">
              <a:buNone/>
            </a:pPr>
            <a:r>
              <a:rPr lang="en-US" sz="2800" dirty="0" smtClean="0"/>
              <a:t>Engineering ethics is the rules and standards governing the moral conduct of engineers in their role as professionals. Engineering ethics encompasses situations involving the practice of engineering. It is a philosophy that guides engineers as to how to conduct themselves in a professional capacity.</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17</a:t>
            </a:fld>
            <a:endParaRPr lang="en-US"/>
          </a:p>
        </p:txBody>
      </p:sp>
    </p:spTree>
    <p:extLst>
      <p:ext uri="{BB962C8B-B14F-4D97-AF65-F5344CB8AC3E}">
        <p14:creationId xmlns:p14="http://schemas.microsoft.com/office/powerpoint/2010/main" val="26529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1282"/>
          </a:xfrm>
        </p:spPr>
        <p:txBody>
          <a:bodyPr/>
          <a:lstStyle/>
          <a:p>
            <a:r>
              <a:rPr lang="en-US" b="1" dirty="0" smtClean="0"/>
              <a:t>Why study engineering ethics?</a:t>
            </a:r>
            <a:endParaRPr lang="en-US" b="1" dirty="0"/>
          </a:p>
        </p:txBody>
      </p:sp>
      <p:sp>
        <p:nvSpPr>
          <p:cNvPr id="3" name="Content Placeholder 2"/>
          <p:cNvSpPr>
            <a:spLocks noGrp="1"/>
          </p:cNvSpPr>
          <p:nvPr>
            <p:ph idx="1"/>
          </p:nvPr>
        </p:nvSpPr>
        <p:spPr>
          <a:xfrm>
            <a:off x="1104293" y="1706554"/>
            <a:ext cx="9064943" cy="4195481"/>
          </a:xfrm>
        </p:spPr>
        <p:txBody>
          <a:bodyPr>
            <a:normAutofit fontScale="92500" lnSpcReduction="20000"/>
          </a:bodyPr>
          <a:lstStyle/>
          <a:p>
            <a:r>
              <a:rPr lang="en-US" sz="2800" dirty="0" smtClean="0"/>
              <a:t>The work of engineers can affect public health and safety. </a:t>
            </a:r>
          </a:p>
          <a:p>
            <a:pPr marL="0" indent="0">
              <a:buNone/>
            </a:pPr>
            <a:endParaRPr lang="en-US" sz="2800" dirty="0"/>
          </a:p>
          <a:p>
            <a:pPr marL="0" indent="0">
              <a:buNone/>
            </a:pPr>
            <a:r>
              <a:rPr lang="en-US" sz="2800" dirty="0" smtClean="0"/>
              <a:t>1) For example, the construction of a building involves using the right materials. Any compromise on the strength of materials can result in public hazard or fatality.</a:t>
            </a:r>
          </a:p>
          <a:p>
            <a:pPr marL="0" indent="0">
              <a:buNone/>
            </a:pPr>
            <a:endParaRPr lang="en-US" sz="2800" dirty="0"/>
          </a:p>
          <a:p>
            <a:pPr marL="0" indent="0">
              <a:buNone/>
            </a:pPr>
            <a:r>
              <a:rPr lang="en-US" sz="2800" dirty="0" smtClean="0"/>
              <a:t>2) For example, emission of gases from a factory can cause environmental hazard for both human beings as well as other living creatures.</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18</a:t>
            </a:fld>
            <a:endParaRPr lang="en-US"/>
          </a:p>
        </p:txBody>
      </p:sp>
    </p:spTree>
    <p:extLst>
      <p:ext uri="{BB962C8B-B14F-4D97-AF65-F5344CB8AC3E}">
        <p14:creationId xmlns:p14="http://schemas.microsoft.com/office/powerpoint/2010/main" val="163232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03564"/>
            <a:ext cx="8946541" cy="5444835"/>
          </a:xfrm>
        </p:spPr>
        <p:txBody>
          <a:bodyPr>
            <a:normAutofit/>
          </a:bodyPr>
          <a:lstStyle/>
          <a:p>
            <a:pPr marL="0" indent="0">
              <a:buNone/>
            </a:pPr>
            <a:endParaRPr lang="en-US" sz="2800" dirty="0" smtClean="0"/>
          </a:p>
          <a:p>
            <a:pPr marL="0" indent="0">
              <a:buNone/>
            </a:pPr>
            <a:r>
              <a:rPr lang="en-US" sz="2800" dirty="0" smtClean="0"/>
              <a:t>3) For example, an engineer’s programming of a software or creation of an app that may be used for purposes of hacking into other people’s property can result in such hazards/crimes as identity theft, bank robbery, breach of privacy, leaking of private data, etc. </a:t>
            </a:r>
          </a:p>
          <a:p>
            <a:pPr marL="0" indent="0">
              <a:buNone/>
            </a:pPr>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19</a:t>
            </a:fld>
            <a:endParaRPr lang="en-US"/>
          </a:p>
        </p:txBody>
      </p:sp>
    </p:spTree>
    <p:extLst>
      <p:ext uri="{BB962C8B-B14F-4D97-AF65-F5344CB8AC3E}">
        <p14:creationId xmlns:p14="http://schemas.microsoft.com/office/powerpoint/2010/main" val="291370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715955"/>
            <a:ext cx="9404723" cy="1182118"/>
          </a:xfrm>
        </p:spPr>
        <p:txBody>
          <a:bodyPr/>
          <a:lstStyle/>
          <a:p>
            <a:pPr fontAlgn="base"/>
            <a:r>
              <a:rPr lang="en-US" b="1" dirty="0"/>
              <a:t>What is ethics?</a:t>
            </a:r>
            <a:endParaRPr lang="en-US" dirty="0"/>
          </a:p>
        </p:txBody>
      </p:sp>
      <p:sp>
        <p:nvSpPr>
          <p:cNvPr id="3" name="Content Placeholder 2"/>
          <p:cNvSpPr>
            <a:spLocks noGrp="1"/>
          </p:cNvSpPr>
          <p:nvPr>
            <p:ph idx="1"/>
          </p:nvPr>
        </p:nvSpPr>
        <p:spPr>
          <a:xfrm>
            <a:off x="1103312" y="2052918"/>
            <a:ext cx="9869488" cy="4195481"/>
          </a:xfrm>
        </p:spPr>
        <p:txBody>
          <a:bodyPr/>
          <a:lstStyle/>
          <a:p>
            <a:pPr marL="0" indent="0" algn="just">
              <a:buNone/>
            </a:pPr>
            <a:r>
              <a:rPr lang="en-US" sz="3200" b="1" dirty="0"/>
              <a:t>Ethics is a branch of philosophy that addresses the concepts of right and wrong or good and evil. Ethics can also be called moral philosophy. </a:t>
            </a:r>
            <a:endParaRPr lang="en-US" sz="3200" b="1" dirty="0" smtClean="0"/>
          </a:p>
          <a:p>
            <a:pPr marL="0" indent="0" algn="just">
              <a:buNone/>
            </a:pPr>
            <a:endParaRPr lang="en-US" sz="3200" b="1" dirty="0"/>
          </a:p>
          <a:p>
            <a:pPr marL="0" indent="0" algn="just">
              <a:buNone/>
            </a:pPr>
            <a:r>
              <a:rPr lang="en-US" sz="3200" b="1" dirty="0" smtClean="0"/>
              <a:t>(</a:t>
            </a:r>
            <a:r>
              <a:rPr lang="en-US" sz="3200" b="1" dirty="0"/>
              <a:t>Adjectives </a:t>
            </a:r>
            <a:r>
              <a:rPr lang="en-US" sz="3200" b="1" dirty="0" smtClean="0"/>
              <a:t>‘moral’ </a:t>
            </a:r>
            <a:r>
              <a:rPr lang="en-US" sz="3200" b="1" dirty="0"/>
              <a:t>and </a:t>
            </a:r>
            <a:r>
              <a:rPr lang="en-US" sz="3200" b="1" dirty="0" smtClean="0"/>
              <a:t>‘ethical’ </a:t>
            </a:r>
            <a:r>
              <a:rPr lang="en-US" sz="3200" b="1" dirty="0"/>
              <a:t>can be used fairly synonymously.)</a:t>
            </a:r>
          </a:p>
          <a:p>
            <a:pPr marL="0" indent="0">
              <a:buNone/>
            </a:pPr>
            <a:endParaRPr lang="en-US" dirty="0"/>
          </a:p>
        </p:txBody>
      </p:sp>
      <p:sp>
        <p:nvSpPr>
          <p:cNvPr id="4" name="Slide Number Placeholder 3"/>
          <p:cNvSpPr>
            <a:spLocks noGrp="1"/>
          </p:cNvSpPr>
          <p:nvPr>
            <p:ph type="sldNum" sz="quarter" idx="12"/>
          </p:nvPr>
        </p:nvSpPr>
        <p:spPr/>
        <p:txBody>
          <a:bodyPr/>
          <a:lstStyle/>
          <a:p>
            <a:fld id="{811A82AA-D09E-4839-9F64-B626959DE46A}" type="slidenum">
              <a:rPr lang="en-US" smtClean="0"/>
              <a:t>2</a:t>
            </a:fld>
            <a:endParaRPr lang="en-US"/>
          </a:p>
        </p:txBody>
      </p:sp>
    </p:spTree>
    <p:extLst>
      <p:ext uri="{BB962C8B-B14F-4D97-AF65-F5344CB8AC3E}">
        <p14:creationId xmlns:p14="http://schemas.microsoft.com/office/powerpoint/2010/main" val="602132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096" y="1193937"/>
            <a:ext cx="9578543" cy="5165299"/>
          </a:xfrm>
        </p:spPr>
        <p:txBody>
          <a:bodyPr>
            <a:normAutofit/>
          </a:bodyPr>
          <a:lstStyle/>
          <a:p>
            <a:r>
              <a:rPr lang="en-US" sz="2800" dirty="0" smtClean="0"/>
              <a:t>Ethical problems can be complex: Distinguishing between right and wrong action is not always crystal clear. </a:t>
            </a:r>
          </a:p>
          <a:p>
            <a:pPr marL="0" indent="0">
              <a:buNone/>
            </a:pPr>
            <a:endParaRPr lang="en-US" sz="2800" dirty="0"/>
          </a:p>
          <a:p>
            <a:pPr marL="0" indent="0">
              <a:buNone/>
            </a:pPr>
            <a:r>
              <a:rPr lang="en-US" sz="2800" dirty="0" smtClean="0"/>
              <a:t>In many situations, the right response to an ethical problem is very obvious. Yet in many others, ethical principles are in conflict. It is in such cases that an engineer has to apply their knowledge of ethics in order to reach a judgment that would prevent them from causing public hazard and violating public trust. </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20</a:t>
            </a:fld>
            <a:endParaRPr lang="en-US"/>
          </a:p>
        </p:txBody>
      </p:sp>
    </p:spTree>
    <p:extLst>
      <p:ext uri="{BB962C8B-B14F-4D97-AF65-F5344CB8AC3E}">
        <p14:creationId xmlns:p14="http://schemas.microsoft.com/office/powerpoint/2010/main" val="38925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29" y="679572"/>
            <a:ext cx="9404723" cy="974300"/>
          </a:xfrm>
        </p:spPr>
        <p:txBody>
          <a:bodyPr/>
          <a:lstStyle/>
          <a:p>
            <a:r>
              <a:rPr lang="en-US" b="1" dirty="0" smtClean="0"/>
              <a:t>The aim of this course</a:t>
            </a:r>
            <a:endParaRPr lang="en-US" b="1" dirty="0"/>
          </a:p>
        </p:txBody>
      </p:sp>
      <p:sp>
        <p:nvSpPr>
          <p:cNvPr id="3" name="Content Placeholder 2"/>
          <p:cNvSpPr>
            <a:spLocks noGrp="1"/>
          </p:cNvSpPr>
          <p:nvPr>
            <p:ph idx="1"/>
          </p:nvPr>
        </p:nvSpPr>
        <p:spPr>
          <a:xfrm>
            <a:off x="1103312" y="1787236"/>
            <a:ext cx="9249228" cy="4724399"/>
          </a:xfrm>
        </p:spPr>
        <p:txBody>
          <a:bodyPr>
            <a:normAutofit/>
          </a:bodyPr>
          <a:lstStyle/>
          <a:p>
            <a:pPr marL="0" indent="0">
              <a:buNone/>
            </a:pPr>
            <a:r>
              <a:rPr lang="en-US" sz="2800" dirty="0" smtClean="0"/>
              <a:t>The aim of this course is not to train you to do the right thing when the ethical choice is obvious and you already know the right thing to do. Rather, the goal is to train you to analyze complex problems and learn to resolve these problems in the most ethical manner.</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21</a:t>
            </a:fld>
            <a:endParaRPr lang="en-US"/>
          </a:p>
        </p:txBody>
      </p:sp>
    </p:spTree>
    <p:extLst>
      <p:ext uri="{BB962C8B-B14F-4D97-AF65-F5344CB8AC3E}">
        <p14:creationId xmlns:p14="http://schemas.microsoft.com/office/powerpoint/2010/main" val="244666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1A82AA-D09E-4839-9F64-B626959DE46A}" type="slidenum">
              <a:rPr lang="en-US" smtClean="0"/>
              <a:t>22</a:t>
            </a:fld>
            <a:endParaRPr lang="en-US"/>
          </a:p>
        </p:txBody>
      </p:sp>
      <p:sp>
        <p:nvSpPr>
          <p:cNvPr id="3" name="Content Placeholder 2"/>
          <p:cNvSpPr>
            <a:spLocks noGrp="1"/>
          </p:cNvSpPr>
          <p:nvPr>
            <p:ph idx="1"/>
          </p:nvPr>
        </p:nvSpPr>
        <p:spPr>
          <a:xfrm>
            <a:off x="1103312" y="1387899"/>
            <a:ext cx="8946541" cy="4195481"/>
          </a:xfrm>
        </p:spPr>
        <p:txBody>
          <a:bodyPr/>
          <a:lstStyle/>
          <a:p>
            <a:pPr marL="0" indent="0">
              <a:buNone/>
            </a:pPr>
            <a:r>
              <a:rPr lang="en-US" sz="2800" dirty="0" smtClean="0"/>
              <a:t>References:</a:t>
            </a:r>
          </a:p>
          <a:p>
            <a:pPr marL="0" indent="0">
              <a:buNone/>
            </a:pPr>
            <a:endParaRPr lang="en-US" sz="2800" dirty="0"/>
          </a:p>
          <a:p>
            <a:pPr marL="0" indent="0">
              <a:buNone/>
            </a:pPr>
            <a:r>
              <a:rPr lang="en-US" sz="2800" dirty="0" err="1" smtClean="0"/>
              <a:t>Fleddermann</a:t>
            </a:r>
            <a:r>
              <a:rPr lang="en-US" sz="2800" dirty="0" smtClean="0"/>
              <a:t>, C. (2012). </a:t>
            </a:r>
            <a:r>
              <a:rPr lang="en-US" sz="2800" i="1" dirty="0" smtClean="0"/>
              <a:t>Engineering Ethics. </a:t>
            </a:r>
            <a:r>
              <a:rPr lang="en-US" sz="2800" dirty="0" smtClean="0"/>
              <a:t>New Jersey: Pearson Education, Inc. </a:t>
            </a:r>
          </a:p>
          <a:p>
            <a:pPr marL="0" indent="0">
              <a:buNone/>
            </a:pPr>
            <a:endParaRPr lang="en-US" sz="2800" dirty="0" smtClean="0"/>
          </a:p>
          <a:p>
            <a:pPr marL="0" indent="0">
              <a:buNone/>
            </a:pPr>
            <a:r>
              <a:rPr lang="en-US" sz="2800" dirty="0" err="1" smtClean="0"/>
              <a:t>Dupre</a:t>
            </a:r>
            <a:r>
              <a:rPr lang="en-US" sz="2800" dirty="0" smtClean="0"/>
              <a:t>, B. 50 </a:t>
            </a:r>
            <a:r>
              <a:rPr lang="en-US" sz="2800" i="1" dirty="0" smtClean="0"/>
              <a:t>Ethics Ideas You Really Need to Know. </a:t>
            </a:r>
            <a:r>
              <a:rPr lang="en-US" sz="2800" dirty="0" err="1" smtClean="0"/>
              <a:t>Quercus</a:t>
            </a:r>
            <a:r>
              <a:rPr lang="en-US" sz="2800" dirty="0" smtClean="0"/>
              <a:t>.</a:t>
            </a:r>
            <a:endParaRPr lang="en-US" sz="2800" dirty="0"/>
          </a:p>
          <a:p>
            <a:pPr marL="0" indent="0">
              <a:buNone/>
            </a:pPr>
            <a:endParaRPr lang="en-US" dirty="0"/>
          </a:p>
        </p:txBody>
      </p:sp>
    </p:spTree>
    <p:extLst>
      <p:ext uri="{BB962C8B-B14F-4D97-AF65-F5344CB8AC3E}">
        <p14:creationId xmlns:p14="http://schemas.microsoft.com/office/powerpoint/2010/main" val="73746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7318"/>
          </a:xfrm>
        </p:spPr>
        <p:txBody>
          <a:bodyPr/>
          <a:lstStyle/>
          <a:p>
            <a:r>
              <a:rPr lang="en-US" b="1" dirty="0"/>
              <a:t>What is theoretical ethics?</a:t>
            </a:r>
            <a:r>
              <a:rPr lang="en-US" dirty="0"/>
              <a:t/>
            </a:r>
            <a:br>
              <a:rPr lang="en-US" dirty="0"/>
            </a:br>
            <a:endParaRPr lang="en-US" dirty="0"/>
          </a:p>
        </p:txBody>
      </p:sp>
      <p:sp>
        <p:nvSpPr>
          <p:cNvPr id="3" name="Content Placeholder 2"/>
          <p:cNvSpPr>
            <a:spLocks noGrp="1"/>
          </p:cNvSpPr>
          <p:nvPr>
            <p:ph idx="1"/>
          </p:nvPr>
        </p:nvSpPr>
        <p:spPr>
          <a:xfrm>
            <a:off x="1103312" y="1330036"/>
            <a:ext cx="10077306" cy="4918363"/>
          </a:xfrm>
        </p:spPr>
        <p:txBody>
          <a:bodyPr>
            <a:normAutofit fontScale="92500" lnSpcReduction="10000"/>
          </a:bodyPr>
          <a:lstStyle/>
          <a:p>
            <a:pPr marL="0" indent="0">
              <a:buNone/>
            </a:pPr>
            <a:endParaRPr lang="en-US" dirty="0" smtClean="0"/>
          </a:p>
          <a:p>
            <a:pPr marL="0" indent="0">
              <a:buNone/>
            </a:pPr>
            <a:r>
              <a:rPr lang="en-US" sz="2800" b="1" dirty="0"/>
              <a:t>Theoretical ethics</a:t>
            </a:r>
            <a:r>
              <a:rPr lang="en-US" sz="2800" dirty="0"/>
              <a:t>, sometimes called normative ethics, is about discovering and delineating right from wrong; it is the consideration of how we develop the rules and principles (norms) by which to judge and guide meaningful decision-making. </a:t>
            </a:r>
            <a:endParaRPr lang="en-US" sz="2800" dirty="0" smtClean="0"/>
          </a:p>
          <a:p>
            <a:pPr marL="0" indent="0">
              <a:buNone/>
            </a:pPr>
            <a:endParaRPr lang="en-US" sz="2800" dirty="0"/>
          </a:p>
          <a:p>
            <a:pPr marL="0" indent="0">
              <a:buNone/>
            </a:pPr>
            <a:r>
              <a:rPr lang="en-US" sz="2800" dirty="0" smtClean="0"/>
              <a:t>Theoretical </a:t>
            </a:r>
            <a:r>
              <a:rPr lang="en-US" sz="2800" dirty="0"/>
              <a:t>ethics is supremely intellectual in character, and, being a branch of philosophy, is also rational in nature. Theoretical ethics is the rational reflection on what is right, what is wrong, what is just, what is unjust, what is good and what is bad in terms of human </a:t>
            </a:r>
            <a:r>
              <a:rPr lang="en-US" sz="2800" dirty="0" err="1" smtClean="0"/>
              <a:t>behaviour</a:t>
            </a:r>
            <a:r>
              <a:rPr lang="en-US" sz="2800" dirty="0"/>
              <a:t>.</a:t>
            </a:r>
          </a:p>
          <a:p>
            <a:pPr marL="0" indent="0">
              <a:buNone/>
            </a:pPr>
            <a:endParaRPr lang="en-US" dirty="0"/>
          </a:p>
        </p:txBody>
      </p:sp>
      <p:sp>
        <p:nvSpPr>
          <p:cNvPr id="4" name="Slide Number Placeholder 3"/>
          <p:cNvSpPr>
            <a:spLocks noGrp="1"/>
          </p:cNvSpPr>
          <p:nvPr>
            <p:ph type="sldNum" sz="quarter" idx="12"/>
          </p:nvPr>
        </p:nvSpPr>
        <p:spPr/>
        <p:txBody>
          <a:bodyPr/>
          <a:lstStyle/>
          <a:p>
            <a:fld id="{811A82AA-D09E-4839-9F64-B626959DE46A}" type="slidenum">
              <a:rPr lang="en-US" smtClean="0"/>
              <a:t>3</a:t>
            </a:fld>
            <a:endParaRPr lang="en-US"/>
          </a:p>
        </p:txBody>
      </p:sp>
    </p:spTree>
    <p:extLst>
      <p:ext uri="{BB962C8B-B14F-4D97-AF65-F5344CB8AC3E}">
        <p14:creationId xmlns:p14="http://schemas.microsoft.com/office/powerpoint/2010/main" val="313623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9609"/>
          </a:xfrm>
        </p:spPr>
        <p:txBody>
          <a:bodyPr/>
          <a:lstStyle/>
          <a:p>
            <a:r>
              <a:rPr lang="en-US" b="1" dirty="0"/>
              <a:t>What is professional ethics?</a:t>
            </a:r>
            <a:r>
              <a:rPr lang="en-US" dirty="0"/>
              <a:t/>
            </a:r>
            <a:br>
              <a:rPr lang="en-US" dirty="0"/>
            </a:br>
            <a:endParaRPr lang="en-US" dirty="0"/>
          </a:p>
        </p:txBody>
      </p:sp>
      <p:sp>
        <p:nvSpPr>
          <p:cNvPr id="3" name="Content Placeholder 2"/>
          <p:cNvSpPr>
            <a:spLocks noGrp="1"/>
          </p:cNvSpPr>
          <p:nvPr>
            <p:ph idx="1"/>
          </p:nvPr>
        </p:nvSpPr>
        <p:spPr>
          <a:xfrm>
            <a:off x="1103312" y="1427018"/>
            <a:ext cx="10035743" cy="4821381"/>
          </a:xfrm>
        </p:spPr>
        <p:txBody>
          <a:bodyPr/>
          <a:lstStyle/>
          <a:p>
            <a:pPr marL="0" indent="0">
              <a:buNone/>
            </a:pPr>
            <a:endParaRPr lang="en-US" sz="2800" b="1" dirty="0" smtClean="0"/>
          </a:p>
          <a:p>
            <a:pPr marL="0" indent="0" algn="just">
              <a:buNone/>
            </a:pPr>
            <a:r>
              <a:rPr lang="en-US" sz="2800" b="1" dirty="0" smtClean="0"/>
              <a:t>Professional </a:t>
            </a:r>
            <a:r>
              <a:rPr lang="en-US" sz="2800" b="1" dirty="0"/>
              <a:t>ethics</a:t>
            </a:r>
            <a:r>
              <a:rPr lang="en-US" sz="2800" dirty="0"/>
              <a:t> provides us means to solve certain ethical problems related to a certain profession. Professional ethics is usually presented as </a:t>
            </a:r>
            <a:r>
              <a:rPr lang="en-US" sz="2800" u="sng" dirty="0"/>
              <a:t>guidelines and rules</a:t>
            </a:r>
            <a:r>
              <a:rPr lang="en-US" sz="2800" dirty="0"/>
              <a:t>, but it can be demanding to apply these to complex situations, that call for sensitivity to circumstances and the individuals in question. Solutions to problems in the context of a profession are not always simple. </a:t>
            </a:r>
          </a:p>
          <a:p>
            <a:pPr marL="0" indent="0">
              <a:buNone/>
            </a:pPr>
            <a:endParaRPr lang="en-US" dirty="0"/>
          </a:p>
        </p:txBody>
      </p:sp>
      <p:sp>
        <p:nvSpPr>
          <p:cNvPr id="4" name="Slide Number Placeholder 3"/>
          <p:cNvSpPr>
            <a:spLocks noGrp="1"/>
          </p:cNvSpPr>
          <p:nvPr>
            <p:ph type="sldNum" sz="quarter" idx="12"/>
          </p:nvPr>
        </p:nvSpPr>
        <p:spPr/>
        <p:txBody>
          <a:bodyPr/>
          <a:lstStyle/>
          <a:p>
            <a:fld id="{811A82AA-D09E-4839-9F64-B626959DE46A}" type="slidenum">
              <a:rPr lang="en-US" smtClean="0"/>
              <a:t>4</a:t>
            </a:fld>
            <a:endParaRPr lang="en-US"/>
          </a:p>
        </p:txBody>
      </p:sp>
    </p:spTree>
    <p:extLst>
      <p:ext uri="{BB962C8B-B14F-4D97-AF65-F5344CB8AC3E}">
        <p14:creationId xmlns:p14="http://schemas.microsoft.com/office/powerpoint/2010/main" val="286514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7427"/>
          </a:xfrm>
        </p:spPr>
        <p:txBody>
          <a:bodyPr/>
          <a:lstStyle/>
          <a:p>
            <a:r>
              <a:rPr lang="en-US" b="1" dirty="0" smtClean="0"/>
              <a:t>Personal vs. professional ethics</a:t>
            </a:r>
            <a:endParaRPr lang="en-US" b="1" dirty="0"/>
          </a:p>
        </p:txBody>
      </p:sp>
      <p:sp>
        <p:nvSpPr>
          <p:cNvPr id="3" name="Content Placeholder 2"/>
          <p:cNvSpPr>
            <a:spLocks noGrp="1"/>
          </p:cNvSpPr>
          <p:nvPr>
            <p:ph idx="1"/>
          </p:nvPr>
        </p:nvSpPr>
        <p:spPr>
          <a:xfrm>
            <a:off x="1103312" y="1607128"/>
            <a:ext cx="8946541" cy="4641272"/>
          </a:xfrm>
        </p:spPr>
        <p:txBody>
          <a:bodyPr>
            <a:normAutofit/>
          </a:bodyPr>
          <a:lstStyle/>
          <a:p>
            <a:pPr marL="0" indent="0">
              <a:buNone/>
            </a:pPr>
            <a:r>
              <a:rPr lang="en-US" sz="2800" dirty="0" smtClean="0"/>
              <a:t>Personal ethics deals with how we treat others in our day-to-day lives. Professional, or business, ethics often involves choices on an organizational level rather than a personal level. Professional ethics is exercised when the problem involves a relationship between two corporations, between a corporation and the government, or between corporations and groups of individuals.</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5</a:t>
            </a:fld>
            <a:endParaRPr lang="en-US"/>
          </a:p>
        </p:txBody>
      </p:sp>
    </p:spTree>
    <p:extLst>
      <p:ext uri="{BB962C8B-B14F-4D97-AF65-F5344CB8AC3E}">
        <p14:creationId xmlns:p14="http://schemas.microsoft.com/office/powerpoint/2010/main" val="200783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566" y="1063416"/>
            <a:ext cx="8946541" cy="5417126"/>
          </a:xfrm>
        </p:spPr>
        <p:txBody>
          <a:bodyPr>
            <a:normAutofit/>
          </a:bodyPr>
          <a:lstStyle/>
          <a:p>
            <a:pPr marL="0" indent="0">
              <a:buNone/>
            </a:pPr>
            <a:r>
              <a:rPr lang="en-US" sz="2800" dirty="0" smtClean="0"/>
              <a:t>For example, the issue of dumping toxic material into a water body from which a town takes its drinking water is a problem of ethics that is between a corporation and a group of individuals.</a:t>
            </a:r>
          </a:p>
          <a:p>
            <a:pPr marL="0" indent="0">
              <a:buNone/>
            </a:pPr>
            <a:endParaRPr lang="en-US" sz="2800" dirty="0"/>
          </a:p>
          <a:p>
            <a:pPr marL="0" indent="0">
              <a:buNone/>
            </a:pPr>
            <a:r>
              <a:rPr lang="en-US" sz="2800" dirty="0" smtClean="0"/>
              <a:t>Or if a firm hacks into another firm’s private database and steals information, this is a problem of ethics that is between two corporations. </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6</a:t>
            </a:fld>
            <a:endParaRPr lang="en-US"/>
          </a:p>
        </p:txBody>
      </p:sp>
    </p:spTree>
    <p:extLst>
      <p:ext uri="{BB962C8B-B14F-4D97-AF65-F5344CB8AC3E}">
        <p14:creationId xmlns:p14="http://schemas.microsoft.com/office/powerpoint/2010/main" val="317604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1173"/>
          </a:xfrm>
        </p:spPr>
        <p:txBody>
          <a:bodyPr/>
          <a:lstStyle/>
          <a:p>
            <a:r>
              <a:rPr lang="en-US" b="1" dirty="0" smtClean="0"/>
              <a:t>The origins of ethical thought</a:t>
            </a:r>
            <a:endParaRPr lang="en-US" b="1" dirty="0"/>
          </a:p>
        </p:txBody>
      </p:sp>
      <p:sp>
        <p:nvSpPr>
          <p:cNvPr id="3" name="Content Placeholder 2"/>
          <p:cNvSpPr>
            <a:spLocks noGrp="1"/>
          </p:cNvSpPr>
          <p:nvPr>
            <p:ph idx="1"/>
          </p:nvPr>
        </p:nvSpPr>
        <p:spPr>
          <a:xfrm>
            <a:off x="1103312" y="1607128"/>
            <a:ext cx="9938761" cy="4641272"/>
          </a:xfrm>
        </p:spPr>
        <p:txBody>
          <a:bodyPr>
            <a:normAutofit/>
          </a:bodyPr>
          <a:lstStyle/>
          <a:p>
            <a:pPr marL="0" indent="0">
              <a:buNone/>
            </a:pPr>
            <a:r>
              <a:rPr lang="en-US" sz="2800" dirty="0" smtClean="0"/>
              <a:t>Ethical thought originates in religion and philosophy. Ethics is a branch of philosophy. As we study it today, ethics has primarily been shaped in the West. </a:t>
            </a:r>
          </a:p>
          <a:p>
            <a:pPr marL="0" indent="0">
              <a:buNone/>
            </a:pPr>
            <a:endParaRPr lang="en-US" sz="2800" dirty="0"/>
          </a:p>
          <a:p>
            <a:pPr marL="0" indent="0">
              <a:buNone/>
            </a:pPr>
            <a:r>
              <a:rPr lang="en-US" sz="2800" dirty="0" smtClean="0"/>
              <a:t>The Western ethical thought originated in the philosophy of the ancient Greeks and their predecessors. Though it has been developed by several philosophers in the Western tradition which is predominantly Judeo-Christian. (Non-Western cultures have their own ethical principles.)</a:t>
            </a: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7</a:t>
            </a:fld>
            <a:endParaRPr lang="en-US"/>
          </a:p>
        </p:txBody>
      </p:sp>
    </p:spTree>
    <p:extLst>
      <p:ext uri="{BB962C8B-B14F-4D97-AF65-F5344CB8AC3E}">
        <p14:creationId xmlns:p14="http://schemas.microsoft.com/office/powerpoint/2010/main" val="51931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009"/>
          </a:xfrm>
        </p:spPr>
        <p:txBody>
          <a:bodyPr/>
          <a:lstStyle/>
          <a:p>
            <a:r>
              <a:rPr lang="en-US" b="1" dirty="0" smtClean="0"/>
              <a:t>Right and wrong</a:t>
            </a:r>
            <a:endParaRPr lang="en-US" b="1" dirty="0"/>
          </a:p>
        </p:txBody>
      </p:sp>
      <p:sp>
        <p:nvSpPr>
          <p:cNvPr id="3" name="Content Placeholder 2"/>
          <p:cNvSpPr>
            <a:spLocks noGrp="1"/>
          </p:cNvSpPr>
          <p:nvPr>
            <p:ph idx="1"/>
          </p:nvPr>
        </p:nvSpPr>
        <p:spPr>
          <a:xfrm>
            <a:off x="1103313" y="1717964"/>
            <a:ext cx="9356870" cy="4530435"/>
          </a:xfrm>
        </p:spPr>
        <p:txBody>
          <a:bodyPr>
            <a:normAutofit/>
          </a:bodyPr>
          <a:lstStyle/>
          <a:p>
            <a:pPr marL="0" indent="0">
              <a:buNone/>
            </a:pPr>
            <a:r>
              <a:rPr lang="en-US" sz="3200" dirty="0" smtClean="0"/>
              <a:t>Is an action intrinsically right or wrong? Or is it right or wrong depending on the context?</a:t>
            </a:r>
          </a:p>
          <a:p>
            <a:pPr marL="0" indent="0">
              <a:buNone/>
            </a:pPr>
            <a:endParaRPr lang="en-US" sz="3200" dirty="0"/>
          </a:p>
          <a:p>
            <a:pPr marL="0" indent="0">
              <a:buNone/>
            </a:pPr>
            <a:r>
              <a:rPr lang="en-US" sz="3200" dirty="0" smtClean="0"/>
              <a:t>Is killing in itself wrong? Or do we need to consider the context and outcome of an act of killing in order to decide whether it is right or wrong?</a:t>
            </a:r>
            <a:endParaRPr lang="en-US" sz="3200" dirty="0"/>
          </a:p>
        </p:txBody>
      </p:sp>
      <p:sp>
        <p:nvSpPr>
          <p:cNvPr id="4" name="Slide Number Placeholder 3"/>
          <p:cNvSpPr>
            <a:spLocks noGrp="1"/>
          </p:cNvSpPr>
          <p:nvPr>
            <p:ph type="sldNum" sz="quarter" idx="12"/>
          </p:nvPr>
        </p:nvSpPr>
        <p:spPr/>
        <p:txBody>
          <a:bodyPr/>
          <a:lstStyle/>
          <a:p>
            <a:fld id="{811A82AA-D09E-4839-9F64-B626959DE46A}" type="slidenum">
              <a:rPr lang="en-US" smtClean="0"/>
              <a:t>8</a:t>
            </a:fld>
            <a:endParaRPr lang="en-US"/>
          </a:p>
        </p:txBody>
      </p:sp>
    </p:spTree>
    <p:extLst>
      <p:ext uri="{BB962C8B-B14F-4D97-AF65-F5344CB8AC3E}">
        <p14:creationId xmlns:p14="http://schemas.microsoft.com/office/powerpoint/2010/main" val="198595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00216" cy="1292955"/>
          </a:xfrm>
        </p:spPr>
        <p:txBody>
          <a:bodyPr/>
          <a:lstStyle/>
          <a:p>
            <a:r>
              <a:rPr lang="en-US" b="1" dirty="0" smtClean="0"/>
              <a:t>1. Ethical intuitionism: Is morality inside us?	</a:t>
            </a:r>
            <a:endParaRPr lang="en-US" b="1" dirty="0"/>
          </a:p>
        </p:txBody>
      </p:sp>
      <p:sp>
        <p:nvSpPr>
          <p:cNvPr id="3" name="Content Placeholder 2"/>
          <p:cNvSpPr>
            <a:spLocks noGrp="1"/>
          </p:cNvSpPr>
          <p:nvPr>
            <p:ph idx="1"/>
          </p:nvPr>
        </p:nvSpPr>
        <p:spPr>
          <a:xfrm>
            <a:off x="1144875" y="2036618"/>
            <a:ext cx="9481561" cy="4419600"/>
          </a:xfrm>
        </p:spPr>
        <p:txBody>
          <a:bodyPr>
            <a:normAutofit/>
          </a:bodyPr>
          <a:lstStyle/>
          <a:p>
            <a:pPr marL="0" indent="0">
              <a:buNone/>
            </a:pPr>
            <a:r>
              <a:rPr lang="en-US" sz="2800" dirty="0" smtClean="0"/>
              <a:t>According to some philosophers, people have an innate </a:t>
            </a:r>
            <a:r>
              <a:rPr lang="en-US" sz="2800" dirty="0" smtClean="0"/>
              <a:t>sense </a:t>
            </a:r>
            <a:r>
              <a:rPr lang="en-US" sz="2800" dirty="0" smtClean="0"/>
              <a:t>or faculty (intuition) that allows them to assess the </a:t>
            </a:r>
            <a:r>
              <a:rPr lang="en-US" sz="2800" dirty="0" smtClean="0"/>
              <a:t>moral worth </a:t>
            </a:r>
            <a:r>
              <a:rPr lang="en-US" sz="2800" dirty="0" smtClean="0"/>
              <a:t>of an action. This faculty enables people to judge what is right and what is wrong.</a:t>
            </a:r>
          </a:p>
          <a:p>
            <a:pPr marL="0" indent="0">
              <a:buNone/>
            </a:pPr>
            <a:endParaRPr lang="en-US" sz="2800" dirty="0"/>
          </a:p>
          <a:p>
            <a:pPr marL="0" indent="0">
              <a:buNone/>
            </a:pPr>
            <a:r>
              <a:rPr lang="en-US" sz="2800" dirty="0" smtClean="0"/>
              <a:t>(However, ample evidence of ethical disagreement, both within and between cultures, counters the idea that moral values are universal.)</a:t>
            </a:r>
          </a:p>
          <a:p>
            <a:pPr marL="0" indent="0">
              <a:buNone/>
            </a:pPr>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fld id="{811A82AA-D09E-4839-9F64-B626959DE46A}" type="slidenum">
              <a:rPr lang="en-US" smtClean="0"/>
              <a:t>9</a:t>
            </a:fld>
            <a:endParaRPr lang="en-US"/>
          </a:p>
        </p:txBody>
      </p:sp>
    </p:spTree>
    <p:extLst>
      <p:ext uri="{BB962C8B-B14F-4D97-AF65-F5344CB8AC3E}">
        <p14:creationId xmlns:p14="http://schemas.microsoft.com/office/powerpoint/2010/main" val="1415735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300</TotalTime>
  <Words>1366</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 Professional Ethics</vt:lpstr>
      <vt:lpstr>What is ethics?</vt:lpstr>
      <vt:lpstr>What is theoretical ethics? </vt:lpstr>
      <vt:lpstr>What is professional ethics? </vt:lpstr>
      <vt:lpstr>Personal vs. professional ethics</vt:lpstr>
      <vt:lpstr>PowerPoint Presentation</vt:lpstr>
      <vt:lpstr>The origins of ethical thought</vt:lpstr>
      <vt:lpstr>Right and wrong</vt:lpstr>
      <vt:lpstr>1. Ethical intuitionism: Is morality inside us? </vt:lpstr>
      <vt:lpstr>2. Social contract: Is morality a matter of convention?</vt:lpstr>
      <vt:lpstr>PowerPoint Presentation</vt:lpstr>
      <vt:lpstr>PowerPoint Presentation</vt:lpstr>
      <vt:lpstr>3. Reason: Is morality dependent on our rational faculty?</vt:lpstr>
      <vt:lpstr>PowerPoint Presentation</vt:lpstr>
      <vt:lpstr>4. The golden rule</vt:lpstr>
      <vt:lpstr>5. Divine command: Is morality about the will of God?</vt:lpstr>
      <vt:lpstr>What is engineering ethics?</vt:lpstr>
      <vt:lpstr>Why study engineering ethics?</vt:lpstr>
      <vt:lpstr>PowerPoint Presentation</vt:lpstr>
      <vt:lpstr>PowerPoint Presentation</vt:lpstr>
      <vt:lpstr>The aim of this course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Professional Ethics</dc:title>
  <dc:creator>Windows User</dc:creator>
  <cp:lastModifiedBy>Windows User</cp:lastModifiedBy>
  <cp:revision>140</cp:revision>
  <dcterms:created xsi:type="dcterms:W3CDTF">2023-03-04T21:54:37Z</dcterms:created>
  <dcterms:modified xsi:type="dcterms:W3CDTF">2023-03-05T22:00:15Z</dcterms:modified>
</cp:coreProperties>
</file>