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4630400" cy="82296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228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457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6858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9144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11430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13716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1600200" indent="0" algn="l" defTabSz="914400" fontAlgn="base" hangingPunct="0">
      <a:buNone/>
      <a:defRPr sz="240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46" d="100"/>
          <a:sy n="46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&lt;#&gt;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Droid Sans" pitchFamily="0" charset="0"/>
                <a:ea typeface="Droid Sans" pitchFamily="0" charset="0"/>
                <a:cs typeface="Times New Roman" pitchFamily="0" charset="0"/>
              </a:rPr>
              <a:t>8/30/2024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5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6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794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1pPr>
    <a:lvl2pPr marL="4572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2pPr>
    <a:lvl3pPr marL="914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3pPr>
    <a:lvl4pPr marL="13716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4pPr>
    <a:lvl5pPr marL="18288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5pPr>
    <a:lvl6pPr marL="22860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6pPr>
    <a:lvl7pPr marL="27432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7pPr>
    <a:lvl8pPr marL="3200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8pPr>
    <a:lvl9pPr marL="3200400" indent="0" algn="l" defTabSz="914400" fontAlgn="base" hangingPunct="0">
      <a:lnSpc>
        <a:spcPct val="100000"/>
      </a:lnSpc>
      <a:spcBef>
        <a:spcPts val="0"/>
      </a:spcBef>
      <a:spcAft>
        <a:spcPts val="0"/>
      </a:spcAft>
      <a:buNone/>
      <a:defRPr sz="2400" b="0" i="0" u="none" strike="noStrike" kern="0" cap="none" spc="0" baseline="0">
        <a:solidFill>
          <a:schemeClr val="tx1"/>
        </a:solidFill>
        <a:latin typeface="Droid Sans" pitchFamily="0" charset="0"/>
        <a:ea typeface="Droid Sans" pitchFamily="0" charset="0"/>
        <a:cs typeface="Times New Roman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1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1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9515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10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63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3985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11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81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6202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12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02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3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3219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2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20" name="对象"/>
          <p:cNvSpPr>
            <a:spLocks noGrp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697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3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31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2746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4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44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648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5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66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51003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6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8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87423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7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01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2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25644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8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26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615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9</a:t>
            </a:fld>
            <a:endParaRPr lang="zh-CN" altLang="en-US" sz="1200">
              <a:latin typeface="Droid Sans" pitchFamily="0" charset="0"/>
              <a:ea typeface="Droid Sans" pitchFamily="0" charset="0"/>
              <a:cs typeface="Times New Roman" pitchFamily="0" charset="0"/>
            </a:endParaRPr>
          </a:p>
        </p:txBody>
      </p:sp>
      <p:sp>
        <p:nvSpPr>
          <p:cNvPr id="145" name="对象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32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097280" y="2556510"/>
            <a:ext cx="12435840" cy="17640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9361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7666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46142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784751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8280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890067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86745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1302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11844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809555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5079681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116721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782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23.png"/><Relationship Id="rId2" Type="http://schemas.openxmlformats.org/officeDocument/2006/relationships/image" Target="../media/24.png"/><Relationship Id="rId3" Type="http://schemas.openxmlformats.org/officeDocument/2006/relationships/image" Target="../media/25.png"/><Relationship Id="rId4" Type="http://schemas.openxmlformats.org/officeDocument/2006/relationships/image" Target="../media/26.png"/><Relationship Id="rId5" Type="http://schemas.openxmlformats.org/officeDocument/2006/relationships/image" Target="../media/27.png"/><Relationship Id="rId6" Type="http://schemas.openxmlformats.org/officeDocument/2006/relationships/hyperlink" Target="https://gamma.app" TargetMode="External"/><Relationship Id="rId7" Type="http://schemas.openxmlformats.org/officeDocument/2006/relationships/image" Target="../media/28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29.png"/><Relationship Id="rId2" Type="http://schemas.openxmlformats.org/officeDocument/2006/relationships/image" Target="../media/30.png"/><Relationship Id="rId3" Type="http://schemas.openxmlformats.org/officeDocument/2006/relationships/image" Target="../media/31.png"/><Relationship Id="rId4" Type="http://schemas.openxmlformats.org/officeDocument/2006/relationships/image" Target="../media/32.png"/><Relationship Id="rId5" Type="http://schemas.openxmlformats.org/officeDocument/2006/relationships/image" Target="../media/33.png"/><Relationship Id="rId6" Type="http://schemas.openxmlformats.org/officeDocument/2006/relationships/hyperlink" Target="https://gamma.app" TargetMode="External"/><Relationship Id="rId7" Type="http://schemas.openxmlformats.org/officeDocument/2006/relationships/image" Target="../media/34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35.png"/><Relationship Id="rId2" Type="http://schemas.openxmlformats.org/officeDocument/2006/relationships/image" Target="../media/36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37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5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gamma.app" TargetMode="External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8.png"/><Relationship Id="rId4" Type="http://schemas.openxmlformats.org/officeDocument/2006/relationships/image" Target="../media/9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hyperlink" Target="https://gamma.app" TargetMode="External"/><Relationship Id="rId3" Type="http://schemas.openxmlformats.org/officeDocument/2006/relationships/image" Target="../media/11.png"/><Relationship Id="rId4" Type="http://schemas.openxmlformats.org/officeDocument/2006/relationships/image" Target="../media/12.jp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image" Target="../media/15.png"/><Relationship Id="rId4" Type="http://schemas.openxmlformats.org/officeDocument/2006/relationships/hyperlink" Target="https://gamma.app" TargetMode="External"/><Relationship Id="rId5" Type="http://schemas.openxmlformats.org/officeDocument/2006/relationships/image" Target="../media/16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7.png"/><Relationship Id="rId2" Type="http://schemas.openxmlformats.org/officeDocument/2006/relationships/image" Target="../media/18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19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0.png"/><Relationship Id="rId2" Type="http://schemas.openxmlformats.org/officeDocument/2006/relationships/image" Target="../media/21.png"/><Relationship Id="rId3" Type="http://schemas.openxmlformats.org/officeDocument/2006/relationships/hyperlink" Target="https://gamma.app" TargetMode="External"/><Relationship Id="rId4" Type="http://schemas.openxmlformats.org/officeDocument/2006/relationships/image" Target="../media/22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24497" y="-47622"/>
            <a:ext cx="14788024" cy="81437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" name="矩形"/>
          <p:cNvSpPr>
            <a:spLocks/>
          </p:cNvSpPr>
          <p:nvPr/>
        </p:nvSpPr>
        <p:spPr>
          <a:xfrm rot="0">
            <a:off x="4025272" y="946134"/>
            <a:ext cx="6455240" cy="643888"/>
          </a:xfrm>
          <a:prstGeom prst="rect"/>
          <a:noFill/>
          <a:ln w="9525" cmpd="sng" cap="flat">
            <a:solidFill>
              <a:srgbClr val="7D60A0"/>
            </a:solidFill>
            <a:prstDash val="solid"/>
            <a:miter/>
          </a:ln>
          <a:effectLst>
            <a:outerShdw sx="100000" sy="100000" algn="t" rotWithShape="0" blurRad="40005" dist="20320" dir="5400000">
              <a:srgbClr val="000000">
                <a:alpha val="23529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Employee Data Analysis Using Excel</a:t>
            </a:r>
            <a:endParaRPr lang="zh-CN" altLang="en-US" sz="3600" b="1" i="0" u="none" strike="noStrike" kern="0" cap="none" spc="0" baseline="0">
              <a:solidFill>
                <a:srgbClr val="FF955F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0" name="矩形"/>
          <p:cNvSpPr>
            <a:spLocks/>
          </p:cNvSpPr>
          <p:nvPr/>
        </p:nvSpPr>
        <p:spPr>
          <a:xfrm rot="0">
            <a:off x="3219401" y="3279725"/>
            <a:ext cx="8350124" cy="27876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Student Name :Tamilarasi S</a:t>
            </a:r>
            <a:endParaRPr lang="en-US" altLang="zh-CN" sz="2600" b="1" i="0" u="none" strike="noStrike" kern="0" cap="none" spc="0" baseline="0">
              <a:solidFill>
                <a:srgbClr val="FFC55F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Register No: 312214205 </a:t>
            </a:r>
            <a:endParaRPr lang="en-US" altLang="zh-CN" sz="2600" b="1" i="0" u="none" strike="noStrike" kern="0" cap="none" spc="0" baseline="0">
              <a:solidFill>
                <a:srgbClr val="FFC55F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Department : B. Com (general)  </a:t>
            </a:r>
            <a:endParaRPr lang="en-US" altLang="zh-CN" sz="2600" b="1" i="0" u="none" strike="noStrike" kern="0" cap="none" spc="0" baseline="0">
              <a:solidFill>
                <a:srgbClr val="FFC55F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College :</a:t>
            </a: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St.</a:t>
            </a:r>
            <a:r>
              <a:rPr lang="en-US" altLang="zh-CN" sz="2600" b="1" i="0" u="none" strike="noStrike" kern="0" cap="none" spc="0" baseline="0">
                <a:solidFill>
                  <a:srgbClr val="FFC55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Thomas College of Arts and Science </a:t>
            </a:r>
            <a:endParaRPr lang="zh-CN" altLang="en-US" sz="2600" b="1" i="0" u="none" strike="noStrike" kern="0" cap="none" spc="0" baseline="0">
              <a:solidFill>
                <a:srgbClr val="FFC55F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824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148" name="矩形"/>
          <p:cNvSpPr>
            <a:spLocks/>
          </p:cNvSpPr>
          <p:nvPr/>
        </p:nvSpPr>
        <p:spPr>
          <a:xfrm rot="0">
            <a:off x="0" y="0"/>
            <a:ext cx="14630401" cy="8230314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149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0" y="0"/>
            <a:ext cx="5486400" cy="8230314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0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410105" y="2567701"/>
            <a:ext cx="4954071" cy="309491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745212" y="585430"/>
            <a:ext cx="5677853" cy="709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Modelling Approach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45212" y="1614488"/>
            <a:ext cx="7653575" cy="681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employ various Excel modeling techniques to analyze employee data and generate insights.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53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45212" y="2534960"/>
            <a:ext cx="1064538" cy="170330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矩形"/>
          <p:cNvSpPr>
            <a:spLocks/>
          </p:cNvSpPr>
          <p:nvPr/>
        </p:nvSpPr>
        <p:spPr>
          <a:xfrm rot="0">
            <a:off x="2129076" y="2747843"/>
            <a:ext cx="2838926" cy="3548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Regression Analysis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129076" y="3230285"/>
            <a:ext cx="6269712" cy="6810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Predicting future performance based on historical data and identifying key drivers.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56" name="图片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745212" y="4238268"/>
            <a:ext cx="1064538" cy="170330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矩形"/>
          <p:cNvSpPr>
            <a:spLocks/>
          </p:cNvSpPr>
          <p:nvPr/>
        </p:nvSpPr>
        <p:spPr>
          <a:xfrm rot="0">
            <a:off x="2129076" y="4451152"/>
            <a:ext cx="2838926" cy="3548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Trend Analysis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129076" y="4933593"/>
            <a:ext cx="6269712" cy="681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Identifying patterns and trends in performance data over time.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59" name="图片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745212" y="5941576"/>
            <a:ext cx="1064538" cy="170330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矩形"/>
          <p:cNvSpPr>
            <a:spLocks/>
          </p:cNvSpPr>
          <p:nvPr/>
        </p:nvSpPr>
        <p:spPr>
          <a:xfrm rot="0">
            <a:off x="2129076" y="6154459"/>
            <a:ext cx="2838926" cy="3548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Scenario Analysis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2129076" y="6636901"/>
            <a:ext cx="6269712" cy="6810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Evaluating different scenarios and their potential impact on employee performance.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62" name="图片" descr="preencoded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326613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166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167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4630401" cy="267628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8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785723" y="267533"/>
            <a:ext cx="3058834" cy="214122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9" name="矩形"/>
          <p:cNvSpPr>
            <a:spLocks/>
          </p:cNvSpPr>
          <p:nvPr/>
        </p:nvSpPr>
        <p:spPr>
          <a:xfrm rot="0">
            <a:off x="749260" y="3341846"/>
            <a:ext cx="6285546" cy="713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Results and Discussion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749260" y="4376499"/>
            <a:ext cx="13131879" cy="6848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present our findings and recommendations in a clear and concise manner, facilitating discussion and collaboration.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71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49260" y="5302210"/>
            <a:ext cx="535185" cy="5351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矩形"/>
          <p:cNvSpPr>
            <a:spLocks/>
          </p:cNvSpPr>
          <p:nvPr/>
        </p:nvSpPr>
        <p:spPr>
          <a:xfrm rot="0">
            <a:off x="749260" y="6051471"/>
            <a:ext cx="3048357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Visual Representation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749260" y="6536650"/>
            <a:ext cx="4163137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Utilize charts, graphs, and tables to effectively communicate key insights and trends.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74" name="图片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5233511" y="5302210"/>
            <a:ext cx="535184" cy="5351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5" name="矩形"/>
          <p:cNvSpPr>
            <a:spLocks/>
          </p:cNvSpPr>
          <p:nvPr/>
        </p:nvSpPr>
        <p:spPr>
          <a:xfrm rot="0">
            <a:off x="5233511" y="6051471"/>
            <a:ext cx="2854641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Q&amp;A Session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5233511" y="6536650"/>
            <a:ext cx="4163258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A dedicated time for questions and discussion to ensure understanding and address concerns.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77" name="图片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9717881" y="5302210"/>
            <a:ext cx="535183" cy="53518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矩形"/>
          <p:cNvSpPr>
            <a:spLocks/>
          </p:cNvSpPr>
          <p:nvPr/>
        </p:nvSpPr>
        <p:spPr>
          <a:xfrm rot="0">
            <a:off x="9717881" y="6051471"/>
            <a:ext cx="3491508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Stakeholder Engagement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9717881" y="6536650"/>
            <a:ext cx="4163258" cy="6848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Encourage active participation and feedback from all stakeholders.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80" name="图片" descr="preencoded.png">
            <a:hlinkClick r:id="rId6"/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52777758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184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185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4630401" cy="266390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6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249590" y="266343"/>
            <a:ext cx="2131219" cy="213121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矩形"/>
          <p:cNvSpPr>
            <a:spLocks/>
          </p:cNvSpPr>
          <p:nvPr/>
        </p:nvSpPr>
        <p:spPr>
          <a:xfrm rot="0">
            <a:off x="745808" y="3250049"/>
            <a:ext cx="7271266" cy="710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Conclusion and Next Steps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745808" y="4279940"/>
            <a:ext cx="13138784" cy="681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Our data-driven approach to employee performance analysis provides valuable insights and actionable recommendations.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89" name="圆角矩形"/>
          <p:cNvSpPr>
            <a:spLocks/>
          </p:cNvSpPr>
          <p:nvPr/>
        </p:nvSpPr>
        <p:spPr>
          <a:xfrm rot="0">
            <a:off x="745808" y="5441275"/>
            <a:ext cx="479463" cy="479465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90" name="矩形"/>
          <p:cNvSpPr>
            <a:spLocks/>
          </p:cNvSpPr>
          <p:nvPr/>
        </p:nvSpPr>
        <p:spPr>
          <a:xfrm rot="0">
            <a:off x="900232" y="5510451"/>
            <a:ext cx="170497" cy="340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1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1438275" y="5441275"/>
            <a:ext cx="2920126" cy="3551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Implementation Plan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 rot="0">
            <a:off x="1438275" y="5924193"/>
            <a:ext cx="3545086" cy="10229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Develop a plan to implement recommended actions and track their effectiveness.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3" name="圆角矩形"/>
          <p:cNvSpPr>
            <a:spLocks/>
          </p:cNvSpPr>
          <p:nvPr/>
        </p:nvSpPr>
        <p:spPr>
          <a:xfrm rot="0">
            <a:off x="5196364" y="5441275"/>
            <a:ext cx="479465" cy="479465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94" name="矩形"/>
          <p:cNvSpPr>
            <a:spLocks/>
          </p:cNvSpPr>
          <p:nvPr/>
        </p:nvSpPr>
        <p:spPr>
          <a:xfrm rot="0">
            <a:off x="5338882" y="5510451"/>
            <a:ext cx="194310" cy="340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2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5" name="矩形"/>
          <p:cNvSpPr>
            <a:spLocks/>
          </p:cNvSpPr>
          <p:nvPr/>
        </p:nvSpPr>
        <p:spPr>
          <a:xfrm rot="0">
            <a:off x="5888831" y="5441275"/>
            <a:ext cx="3215640" cy="3551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Lucida Sans" pitchFamily="0" charset="0"/>
              </a:rPr>
              <a:t>Continuous Monitoring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5888831" y="5924193"/>
            <a:ext cx="3545086" cy="13639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Regularly monitor employee performance data to identify emerging trends and adjust strategies as needed.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7" name="圆角矩形"/>
          <p:cNvSpPr>
            <a:spLocks/>
          </p:cNvSpPr>
          <p:nvPr/>
        </p:nvSpPr>
        <p:spPr>
          <a:xfrm rot="0">
            <a:off x="9646920" y="5441275"/>
            <a:ext cx="479463" cy="479465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98" name="矩形"/>
          <p:cNvSpPr>
            <a:spLocks/>
          </p:cNvSpPr>
          <p:nvPr/>
        </p:nvSpPr>
        <p:spPr>
          <a:xfrm rot="0">
            <a:off x="9782651" y="5510451"/>
            <a:ext cx="208001" cy="340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3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9" name="矩形"/>
          <p:cNvSpPr>
            <a:spLocks/>
          </p:cNvSpPr>
          <p:nvPr/>
        </p:nvSpPr>
        <p:spPr>
          <a:xfrm rot="0">
            <a:off x="10339388" y="5441275"/>
            <a:ext cx="3545085" cy="7103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Organizational Improvement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200" name="矩形"/>
          <p:cNvSpPr>
            <a:spLocks/>
          </p:cNvSpPr>
          <p:nvPr/>
        </p:nvSpPr>
        <p:spPr>
          <a:xfrm rot="0">
            <a:off x="10339388" y="6279356"/>
            <a:ext cx="3545085" cy="13639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Utilize data-driven insights to drive continuous improvement and optimize organizational performance.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201" name="图片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33514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731508" y="328315"/>
            <a:ext cx="13172919" cy="13737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 Light" pitchFamily="0" charset="0"/>
              <a:ea typeface="等线 Light" pitchFamily="0" charset="0"/>
              <a:cs typeface="Lucida Sans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731508" y="1922370"/>
            <a:ext cx="13172919" cy="54344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Lucida Sans" pitchFamily="0" charset="0"/>
            </a:endParaRPr>
          </a:p>
        </p:txBody>
      </p:sp>
      <p:pic>
        <p:nvPicPr>
          <p:cNvPr id="15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9236" y="247647"/>
            <a:ext cx="14531464" cy="82326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矩形"/>
          <p:cNvSpPr>
            <a:spLocks/>
          </p:cNvSpPr>
          <p:nvPr/>
        </p:nvSpPr>
        <p:spPr>
          <a:xfrm rot="0">
            <a:off x="6876945" y="3686118"/>
            <a:ext cx="914386" cy="45338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" name="矩形"/>
          <p:cNvSpPr>
            <a:spLocks/>
          </p:cNvSpPr>
          <p:nvPr/>
        </p:nvSpPr>
        <p:spPr>
          <a:xfrm rot="0">
            <a:off x="7067442" y="3876616"/>
            <a:ext cx="914386" cy="45338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" name="矩形"/>
          <p:cNvSpPr>
            <a:spLocks/>
          </p:cNvSpPr>
          <p:nvPr/>
        </p:nvSpPr>
        <p:spPr>
          <a:xfrm flipH="1" rot="21600000">
            <a:off x="1066783" y="981059"/>
            <a:ext cx="7915153" cy="5867310"/>
          </a:xfrm>
          <a:prstGeom prst="rect"/>
          <a:noFill/>
          <a:ln w="635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AGENDA</a:t>
            </a:r>
            <a:r>
              <a:rPr lang="en-US" altLang="zh-CN" sz="2400" b="0" i="0" u="none" strike="noStrike" kern="0" cap="none" spc="0" baseline="0">
                <a:solidFill>
                  <a:srgbClr val="FFFFFF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: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 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rgbClr val="E7B218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1965767" y="2324064"/>
            <a:ext cx="6001266" cy="3669664"/>
          </a:xfrm>
          <a:prstGeom prst="rect"/>
          <a:noFill/>
          <a:ln w="63500" cmpd="sng" cap="flat"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Project Overview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End Users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Our Solution and Proposition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Visualizing Employees Performance Metricks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Identifing Trend and Insights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Generating Actionable reports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Modelling Approach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Results and Discussion </a:t>
            </a:r>
            <a:endParaRPr lang="en-US" altLang="zh-CN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600" b="1" i="0" u="none" strike="noStrike" kern="0" cap="none" spc="0" baseline="0">
                <a:solidFill>
                  <a:srgbClr val="D3AE6C"/>
                </a:solidFill>
                <a:latin typeface="Droid Sans" pitchFamily="0" charset="0"/>
                <a:ea typeface="Droid Sans" pitchFamily="0" charset="0"/>
                <a:cs typeface="Lucida Sans" pitchFamily="0" charset="0"/>
              </a:rPr>
              <a:t>Conclusion and Next Steps</a:t>
            </a:r>
            <a:endParaRPr lang="zh-CN" altLang="en-US" sz="2600" b="1" i="0" u="none" strike="noStrike" kern="0" cap="none" spc="0" baseline="0">
              <a:solidFill>
                <a:srgbClr val="D3AE6C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754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23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24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5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744201" y="2324100"/>
            <a:ext cx="2286000" cy="35813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矩形"/>
          <p:cNvSpPr>
            <a:spLocks/>
          </p:cNvSpPr>
          <p:nvPr/>
        </p:nvSpPr>
        <p:spPr>
          <a:xfrm rot="0">
            <a:off x="749260" y="1484233"/>
            <a:ext cx="7645479" cy="29546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20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Employee Data Analysis: A Powerful Tool for Success</a:t>
            </a:r>
            <a:endParaRPr lang="zh-CN" altLang="en-US" sz="6200" b="1" i="0" u="none" strike="noStrike" kern="0" cap="none" spc="0" baseline="0">
              <a:solidFill>
                <a:srgbClr val="CEE57B"/>
              </a:solidFill>
              <a:latin typeface="Brygada 1918" pitchFamily="34" charset="0"/>
              <a:ea typeface="Brygada 1918" pitchFamily="34" charset="0"/>
              <a:cs typeface="Brygada 1918" pitchFamily="34" charset="0"/>
            </a:endParaRPr>
          </a:p>
        </p:txBody>
      </p:sp>
      <p:sp>
        <p:nvSpPr>
          <p:cNvPr id="27" name="矩形"/>
          <p:cNvSpPr>
            <a:spLocks/>
          </p:cNvSpPr>
          <p:nvPr/>
        </p:nvSpPr>
        <p:spPr>
          <a:xfrm rot="0">
            <a:off x="749260" y="4760000"/>
            <a:ext cx="7645479" cy="1369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This presentation outlines our comprehensive employee data analysis solution using Excel. We'll explore how to visualize performance metrics, identify trends, and generate actionable reports to empower your workforce.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28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56880" y="6394252"/>
            <a:ext cx="327303" cy="3273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9" name="矩形"/>
          <p:cNvSpPr>
            <a:spLocks/>
          </p:cNvSpPr>
          <p:nvPr/>
        </p:nvSpPr>
        <p:spPr>
          <a:xfrm rot="0">
            <a:off x="1198840" y="6370558"/>
            <a:ext cx="2158008" cy="374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by Tamilarasi .S</a:t>
            </a:r>
            <a:endParaRPr lang="zh-CN" altLang="en-US" sz="21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30" name="图片" descr="preencoded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9601693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34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sp>
        <p:nvSpPr>
          <p:cNvPr id="35" name="矩形"/>
          <p:cNvSpPr>
            <a:spLocks/>
          </p:cNvSpPr>
          <p:nvPr/>
        </p:nvSpPr>
        <p:spPr>
          <a:xfrm rot="0">
            <a:off x="749260" y="1907381"/>
            <a:ext cx="5709404" cy="713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Project Overview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36" name="矩形"/>
          <p:cNvSpPr>
            <a:spLocks/>
          </p:cNvSpPr>
          <p:nvPr/>
        </p:nvSpPr>
        <p:spPr>
          <a:xfrm rot="0">
            <a:off x="749260" y="3049072"/>
            <a:ext cx="13131879" cy="6848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utilize Excel's powerful data analysis capabilities to gain valuable insights into employee performance, identify areas for improvement, and support strategic decision-making.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749260" y="4188856"/>
            <a:ext cx="2854643" cy="3568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Data Collection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749260" y="4759762"/>
            <a:ext cx="4028599" cy="1369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gather employee data from various sources, such as performance reviews, time tracking systems, and surveys.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39" name="矩形"/>
          <p:cNvSpPr>
            <a:spLocks/>
          </p:cNvSpPr>
          <p:nvPr/>
        </p:nvSpPr>
        <p:spPr>
          <a:xfrm rot="0">
            <a:off x="5307687" y="4188856"/>
            <a:ext cx="2854641" cy="3568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Data Cleaning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rot="0">
            <a:off x="5307687" y="4759762"/>
            <a:ext cx="4028598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Data accuracy is paramount. We will clean and validate the collected data to ensure reliability and consistency.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9866114" y="4188856"/>
            <a:ext cx="2854641" cy="3568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Data Analysis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9866114" y="4759762"/>
            <a:ext cx="4028598" cy="1369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Using Excel's tools, we will analyze the data to identify trends, patterns, and potential areas for improvement.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43" name="图片" descr="preencoded.png">
            <a:hlinkClick r:id="rId1"/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56942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47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sp>
        <p:nvSpPr>
          <p:cNvPr id="48" name="矩形"/>
          <p:cNvSpPr>
            <a:spLocks/>
          </p:cNvSpPr>
          <p:nvPr/>
        </p:nvSpPr>
        <p:spPr>
          <a:xfrm rot="0">
            <a:off x="0" y="0"/>
            <a:ext cx="5486400" cy="8229600"/>
          </a:xfrm>
          <a:prstGeom prst="rect"/>
          <a:solidFill>
            <a:srgbClr val="E5E0DF"/>
          </a:solidFill>
          <a:ln w="12700" cmpd="sng" cap="flat">
            <a:noFill/>
            <a:prstDash val="solid"/>
            <a:miter/>
          </a:ln>
        </p:spPr>
      </p:sp>
      <p:pic>
        <p:nvPicPr>
          <p:cNvPr id="49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5486400" cy="82296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0" name="矩形"/>
          <p:cNvSpPr>
            <a:spLocks/>
          </p:cNvSpPr>
          <p:nvPr/>
        </p:nvSpPr>
        <p:spPr>
          <a:xfrm rot="0">
            <a:off x="6235660" y="1102995"/>
            <a:ext cx="5709403" cy="713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End Users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6235660" y="2137648"/>
            <a:ext cx="7645479" cy="6848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Our solution targets various stakeholders within your organization, including HR professionals, managers, and team leaders.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2" name="圆角矩形"/>
          <p:cNvSpPr>
            <a:spLocks/>
          </p:cNvSpPr>
          <p:nvPr/>
        </p:nvSpPr>
        <p:spPr>
          <a:xfrm rot="0">
            <a:off x="6235660" y="3304223"/>
            <a:ext cx="481727" cy="481726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53" name="矩形"/>
          <p:cNvSpPr>
            <a:spLocks/>
          </p:cNvSpPr>
          <p:nvPr/>
        </p:nvSpPr>
        <p:spPr>
          <a:xfrm rot="0">
            <a:off x="6390799" y="3373755"/>
            <a:ext cx="171331" cy="342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1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4" name="矩形"/>
          <p:cNvSpPr>
            <a:spLocks/>
          </p:cNvSpPr>
          <p:nvPr/>
        </p:nvSpPr>
        <p:spPr>
          <a:xfrm rot="0">
            <a:off x="6931462" y="3304223"/>
            <a:ext cx="2854640" cy="3568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HR Professionals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5" name="矩形"/>
          <p:cNvSpPr>
            <a:spLocks/>
          </p:cNvSpPr>
          <p:nvPr/>
        </p:nvSpPr>
        <p:spPr>
          <a:xfrm rot="0">
            <a:off x="6931462" y="3789402"/>
            <a:ext cx="3019901" cy="13696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Utilize insights to optimize talent acquisition, development, and retention strategies.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6" name="圆角矩形"/>
          <p:cNvSpPr>
            <a:spLocks/>
          </p:cNvSpPr>
          <p:nvPr/>
        </p:nvSpPr>
        <p:spPr>
          <a:xfrm rot="0">
            <a:off x="10165437" y="3304223"/>
            <a:ext cx="481727" cy="481726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57" name="矩形"/>
          <p:cNvSpPr>
            <a:spLocks/>
          </p:cNvSpPr>
          <p:nvPr/>
        </p:nvSpPr>
        <p:spPr>
          <a:xfrm rot="0">
            <a:off x="10308669" y="3373755"/>
            <a:ext cx="195263" cy="342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2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8" name="矩形"/>
          <p:cNvSpPr>
            <a:spLocks/>
          </p:cNvSpPr>
          <p:nvPr/>
        </p:nvSpPr>
        <p:spPr>
          <a:xfrm rot="0">
            <a:off x="10861238" y="3304223"/>
            <a:ext cx="2854641" cy="3568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Managers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59" name="矩形"/>
          <p:cNvSpPr>
            <a:spLocks/>
          </p:cNvSpPr>
          <p:nvPr/>
        </p:nvSpPr>
        <p:spPr>
          <a:xfrm rot="0">
            <a:off x="10861238" y="3789402"/>
            <a:ext cx="3019901" cy="17121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Gain a deeper understanding of their team's performance and identify areas for coaching and support.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60" name="圆角矩形"/>
          <p:cNvSpPr>
            <a:spLocks/>
          </p:cNvSpPr>
          <p:nvPr/>
        </p:nvSpPr>
        <p:spPr>
          <a:xfrm rot="0">
            <a:off x="6235660" y="5956459"/>
            <a:ext cx="481727" cy="481727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 rot="0">
            <a:off x="6371987" y="6025991"/>
            <a:ext cx="208955" cy="34254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5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3</a:t>
            </a:r>
            <a:endParaRPr lang="zh-CN" altLang="en-US" sz="2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6931462" y="5956459"/>
            <a:ext cx="2854640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Team Leaders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6931462" y="6441637"/>
            <a:ext cx="6949677" cy="6848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Make informed decisions about resource allocation and team composition based on data-driven insights.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64" name="图片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5" name="图片"/>
          <p:cNvPicPr>
            <a:picLocks noChangeAspect="1"/>
          </p:cNvPicPr>
          <p:nvPr/>
        </p:nvPicPr>
        <p:blipFill>
          <a:blip r:embed="rId4" cstate="print"/>
          <a:srcRect b="-18986"/>
          <a:stretch>
            <a:fillRect/>
          </a:stretch>
        </p:blipFill>
        <p:spPr>
          <a:xfrm rot="0">
            <a:off x="-1081071" y="338131"/>
            <a:ext cx="6467376" cy="679537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9662628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69" name="矩形"/>
          <p:cNvSpPr>
            <a:spLocks/>
          </p:cNvSpPr>
          <p:nvPr/>
        </p:nvSpPr>
        <p:spPr>
          <a:xfrm rot="0">
            <a:off x="0" y="0"/>
            <a:ext cx="14630401" cy="8229837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sp>
        <p:nvSpPr>
          <p:cNvPr id="70" name="矩形"/>
          <p:cNvSpPr>
            <a:spLocks/>
          </p:cNvSpPr>
          <p:nvPr/>
        </p:nvSpPr>
        <p:spPr>
          <a:xfrm rot="0">
            <a:off x="9144000" y="0"/>
            <a:ext cx="5486400" cy="8229837"/>
          </a:xfrm>
          <a:prstGeom prst="rect"/>
          <a:solidFill>
            <a:srgbClr val="E5E0DF"/>
          </a:solidFill>
          <a:ln w="12700" cmpd="sng" cap="flat">
            <a:noFill/>
            <a:prstDash val="solid"/>
            <a:miter/>
          </a:ln>
        </p:spPr>
      </p:sp>
      <p:pic>
        <p:nvPicPr>
          <p:cNvPr id="71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0" y="0"/>
            <a:ext cx="5486400" cy="822983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743782" y="584359"/>
            <a:ext cx="7656433" cy="14168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Our Solution and Proposition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73" name="矩形"/>
          <p:cNvSpPr>
            <a:spLocks/>
          </p:cNvSpPr>
          <p:nvPr/>
        </p:nvSpPr>
        <p:spPr>
          <a:xfrm rot="0">
            <a:off x="743782" y="2319933"/>
            <a:ext cx="7656433" cy="6800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offer a comprehensive approach to employee data analysis that leverages Excel's capabilities to provide actionable insights.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74" name="圆角矩形"/>
          <p:cNvSpPr>
            <a:spLocks/>
          </p:cNvSpPr>
          <p:nvPr/>
        </p:nvSpPr>
        <p:spPr>
          <a:xfrm rot="0">
            <a:off x="743782" y="3239095"/>
            <a:ext cx="3722013" cy="2606993"/>
          </a:xfrm>
          <a:prstGeom prst="roundRect">
            <a:avLst>
              <a:gd name="adj" fmla="val 1222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75" name="矩形"/>
          <p:cNvSpPr>
            <a:spLocks/>
          </p:cNvSpPr>
          <p:nvPr/>
        </p:nvSpPr>
        <p:spPr>
          <a:xfrm rot="0">
            <a:off x="956309" y="3451622"/>
            <a:ext cx="2833686" cy="3542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Data Visualization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56309" y="3933348"/>
            <a:ext cx="3296960" cy="13601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create clear and compelling charts and graphs to effectively communicate key findings and trends.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77" name="圆角矩形"/>
          <p:cNvSpPr>
            <a:spLocks/>
          </p:cNvSpPr>
          <p:nvPr/>
        </p:nvSpPr>
        <p:spPr>
          <a:xfrm rot="0">
            <a:off x="4678323" y="3239095"/>
            <a:ext cx="3722013" cy="2606993"/>
          </a:xfrm>
          <a:prstGeom prst="roundRect">
            <a:avLst>
              <a:gd name="adj" fmla="val 1222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78" name="矩形"/>
          <p:cNvSpPr>
            <a:spLocks/>
          </p:cNvSpPr>
          <p:nvPr/>
        </p:nvSpPr>
        <p:spPr>
          <a:xfrm rot="0">
            <a:off x="4890849" y="3451622"/>
            <a:ext cx="2833686" cy="3542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Trend Identification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4890849" y="3933348"/>
            <a:ext cx="3296960" cy="17002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Our analysis will help identify patterns and trends in employee performance, revealing areas for focus and improvement.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80" name="圆角矩形"/>
          <p:cNvSpPr>
            <a:spLocks/>
          </p:cNvSpPr>
          <p:nvPr/>
        </p:nvSpPr>
        <p:spPr>
          <a:xfrm rot="0">
            <a:off x="743782" y="6058614"/>
            <a:ext cx="7656433" cy="1586865"/>
          </a:xfrm>
          <a:prstGeom prst="roundRect">
            <a:avLst>
              <a:gd name="adj" fmla="val 2009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81" name="矩形"/>
          <p:cNvSpPr>
            <a:spLocks/>
          </p:cNvSpPr>
          <p:nvPr/>
        </p:nvSpPr>
        <p:spPr>
          <a:xfrm rot="0">
            <a:off x="956309" y="6271141"/>
            <a:ext cx="2931438" cy="35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Actionable Reporting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956309" y="6752868"/>
            <a:ext cx="7231380" cy="680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generate detailed reports with recommendations and actionable steps to improve employee performance.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83" name="图片" descr="preencoded.pn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4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9139325" y="21851"/>
            <a:ext cx="5445041" cy="828706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9486673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88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sp>
        <p:nvSpPr>
          <p:cNvPr id="89" name="矩形"/>
          <p:cNvSpPr>
            <a:spLocks/>
          </p:cNvSpPr>
          <p:nvPr/>
        </p:nvSpPr>
        <p:spPr>
          <a:xfrm rot="0">
            <a:off x="749260" y="1075730"/>
            <a:ext cx="11763375" cy="713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Visualizing Employee Performance Metrics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749260" y="2217420"/>
            <a:ext cx="13131879" cy="3424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We will employ a variety of Excel charts and graphs to effectively visualize key performance indicators (KPIs).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91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49260" y="2800707"/>
            <a:ext cx="4163137" cy="257294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矩形"/>
          <p:cNvSpPr>
            <a:spLocks/>
          </p:cNvSpPr>
          <p:nvPr/>
        </p:nvSpPr>
        <p:spPr>
          <a:xfrm rot="0">
            <a:off x="749260" y="5641181"/>
            <a:ext cx="2854643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Bar Charts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749260" y="6126361"/>
            <a:ext cx="4163137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Comparing performance across different employees, teams, or departments.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94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233511" y="2800707"/>
            <a:ext cx="4163258" cy="257306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矩形"/>
          <p:cNvSpPr>
            <a:spLocks/>
          </p:cNvSpPr>
          <p:nvPr/>
        </p:nvSpPr>
        <p:spPr>
          <a:xfrm rot="0">
            <a:off x="5233511" y="5641300"/>
            <a:ext cx="2854641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Line Charts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96" name="矩形"/>
          <p:cNvSpPr>
            <a:spLocks/>
          </p:cNvSpPr>
          <p:nvPr/>
        </p:nvSpPr>
        <p:spPr>
          <a:xfrm rot="0">
            <a:off x="5233511" y="6126478"/>
            <a:ext cx="4163258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Tracking performance trends over time, revealing patterns and potential issues.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97" name="图片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9717881" y="2800707"/>
            <a:ext cx="4163258" cy="257306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8" name="矩形"/>
          <p:cNvSpPr>
            <a:spLocks/>
          </p:cNvSpPr>
          <p:nvPr/>
        </p:nvSpPr>
        <p:spPr>
          <a:xfrm rot="0">
            <a:off x="9717881" y="5641300"/>
            <a:ext cx="2854641" cy="3568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Pie Charts</a:t>
            </a:r>
            <a:endParaRPr lang="zh-CN" altLang="en-US" sz="22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9717881" y="6126478"/>
            <a:ext cx="4163258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Illustrating the proportion of different performance categories or contributing factors.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00" name="图片" descr="preencoded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36786396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104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105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06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55480" y="2564130"/>
            <a:ext cx="4663440" cy="310134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7" name="矩形"/>
          <p:cNvSpPr>
            <a:spLocks/>
          </p:cNvSpPr>
          <p:nvPr/>
        </p:nvSpPr>
        <p:spPr>
          <a:xfrm rot="0">
            <a:off x="679490" y="534233"/>
            <a:ext cx="7785021" cy="129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Identifying Trends and Insights</a:t>
            </a:r>
            <a:endParaRPr lang="zh-CN" altLang="en-US" sz="40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679490" y="2119551"/>
            <a:ext cx="7785021" cy="62126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By analyzing visualized data, we can identify trends and patterns that might not be readily apparent.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09" name="圆角矩形"/>
          <p:cNvSpPr>
            <a:spLocks/>
          </p:cNvSpPr>
          <p:nvPr/>
        </p:nvSpPr>
        <p:spPr>
          <a:xfrm rot="0">
            <a:off x="959166" y="2959179"/>
            <a:ext cx="22860" cy="4736186"/>
          </a:xfrm>
          <a:prstGeom prst="roundRect">
            <a:avLst>
              <a:gd name="adj" fmla="val 127393"/>
            </a:avLst>
          </a:prstGeom>
          <a:solidFill>
            <a:srgbClr val="662E42"/>
          </a:solidFill>
          <a:ln w="12700" cmpd="sng" cap="flat">
            <a:noFill/>
            <a:prstDash val="solid"/>
            <a:miter/>
          </a:ln>
        </p:spPr>
      </p:sp>
      <p:sp>
        <p:nvSpPr>
          <p:cNvPr id="110" name="圆角矩形"/>
          <p:cNvSpPr>
            <a:spLocks/>
          </p:cNvSpPr>
          <p:nvPr/>
        </p:nvSpPr>
        <p:spPr>
          <a:xfrm rot="0">
            <a:off x="1166098" y="3384470"/>
            <a:ext cx="679490" cy="22859"/>
          </a:xfrm>
          <a:prstGeom prst="roundRect">
            <a:avLst>
              <a:gd name="adj" fmla="val 127393"/>
            </a:avLst>
          </a:prstGeom>
          <a:solidFill>
            <a:srgbClr val="662E42"/>
          </a:solidFill>
          <a:ln w="12700" cmpd="sng" cap="flat">
            <a:noFill/>
            <a:prstDash val="solid"/>
            <a:miter/>
          </a:ln>
        </p:spPr>
      </p:sp>
      <p:sp>
        <p:nvSpPr>
          <p:cNvPr id="111" name="圆角矩形"/>
          <p:cNvSpPr>
            <a:spLocks/>
          </p:cNvSpPr>
          <p:nvPr/>
        </p:nvSpPr>
        <p:spPr>
          <a:xfrm rot="0">
            <a:off x="752237" y="3177540"/>
            <a:ext cx="436719" cy="436721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12" name="矩形"/>
          <p:cNvSpPr>
            <a:spLocks/>
          </p:cNvSpPr>
          <p:nvPr/>
        </p:nvSpPr>
        <p:spPr>
          <a:xfrm rot="0">
            <a:off x="892849" y="3240524"/>
            <a:ext cx="155376" cy="3106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1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2038350" y="3153250"/>
            <a:ext cx="2588538" cy="3234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Performance Gaps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038350" y="3593187"/>
            <a:ext cx="6426160" cy="6212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Identifying significant differences in performance between individuals, teams, or departments.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15" name="圆角矩形"/>
          <p:cNvSpPr>
            <a:spLocks/>
          </p:cNvSpPr>
          <p:nvPr/>
        </p:nvSpPr>
        <p:spPr>
          <a:xfrm rot="0">
            <a:off x="1166098" y="5027889"/>
            <a:ext cx="679490" cy="22858"/>
          </a:xfrm>
          <a:prstGeom prst="roundRect">
            <a:avLst>
              <a:gd name="adj" fmla="val 127393"/>
            </a:avLst>
          </a:prstGeom>
          <a:solidFill>
            <a:srgbClr val="662E42"/>
          </a:solidFill>
          <a:ln w="12700" cmpd="sng" cap="flat">
            <a:noFill/>
            <a:prstDash val="solid"/>
            <a:miter/>
          </a:ln>
        </p:spPr>
      </p:sp>
      <p:sp>
        <p:nvSpPr>
          <p:cNvPr id="116" name="圆角矩形"/>
          <p:cNvSpPr>
            <a:spLocks/>
          </p:cNvSpPr>
          <p:nvPr/>
        </p:nvSpPr>
        <p:spPr>
          <a:xfrm rot="0">
            <a:off x="752237" y="4820960"/>
            <a:ext cx="436719" cy="436721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17" name="矩形"/>
          <p:cNvSpPr>
            <a:spLocks/>
          </p:cNvSpPr>
          <p:nvPr/>
        </p:nvSpPr>
        <p:spPr>
          <a:xfrm rot="0">
            <a:off x="882015" y="4883942"/>
            <a:ext cx="177046" cy="3106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2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038350" y="4796671"/>
            <a:ext cx="2588538" cy="3234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Training Needs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2038350" y="5236607"/>
            <a:ext cx="6426160" cy="6212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Analyzing performance data to identify areas where employees require additional training or development.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20" name="圆角矩形"/>
          <p:cNvSpPr>
            <a:spLocks/>
          </p:cNvSpPr>
          <p:nvPr/>
        </p:nvSpPr>
        <p:spPr>
          <a:xfrm rot="0">
            <a:off x="1166098" y="6671309"/>
            <a:ext cx="679490" cy="22858"/>
          </a:xfrm>
          <a:prstGeom prst="roundRect">
            <a:avLst>
              <a:gd name="adj" fmla="val 127393"/>
            </a:avLst>
          </a:prstGeom>
          <a:solidFill>
            <a:srgbClr val="662E42"/>
          </a:solidFill>
          <a:ln w="12700" cmpd="sng" cap="flat">
            <a:noFill/>
            <a:prstDash val="solid"/>
            <a:miter/>
          </a:ln>
        </p:spPr>
      </p:sp>
      <p:sp>
        <p:nvSpPr>
          <p:cNvPr id="121" name="圆角矩形"/>
          <p:cNvSpPr>
            <a:spLocks/>
          </p:cNvSpPr>
          <p:nvPr/>
        </p:nvSpPr>
        <p:spPr>
          <a:xfrm rot="0">
            <a:off x="752237" y="6464379"/>
            <a:ext cx="436719" cy="436720"/>
          </a:xfrm>
          <a:prstGeom prst="roundRect">
            <a:avLst>
              <a:gd name="adj" fmla="val 6666"/>
            </a:avLst>
          </a:prstGeom>
          <a:solidFill>
            <a:srgbClr val="4D1529"/>
          </a:solidFill>
          <a:ln w="12700" cmpd="sng" cap="flat">
            <a:noFill/>
            <a:prstDash val="solid"/>
            <a:miter/>
          </a:ln>
        </p:spPr>
      </p:sp>
      <p:sp>
        <p:nvSpPr>
          <p:cNvPr id="122" name="矩形"/>
          <p:cNvSpPr>
            <a:spLocks/>
          </p:cNvSpPr>
          <p:nvPr/>
        </p:nvSpPr>
        <p:spPr>
          <a:xfrm rot="0">
            <a:off x="875824" y="6527363"/>
            <a:ext cx="189427" cy="3106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ctr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3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2038350" y="6440091"/>
            <a:ext cx="2588538" cy="3234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rgbClr val="F4CAB8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Engagement Levels</a:t>
            </a:r>
            <a:endParaRPr lang="zh-CN" altLang="en-US" sz="20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2038350" y="6880027"/>
            <a:ext cx="6426160" cy="6212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50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Evaluating factors that impact employee engagement and identifying strategies to boost morale.</a:t>
            </a:r>
            <a:endParaRPr lang="zh-CN" altLang="en-US" sz="150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25" name="图片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5919028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421424"/>
          </a:solidFill>
          <a:ln w="12700" cmpd="sng" cap="flat">
            <a:noFill/>
            <a:prstDash val="solid"/>
            <a:miter/>
          </a:ln>
        </p:spPr>
      </p:sp>
      <p:sp>
        <p:nvSpPr>
          <p:cNvPr id="129" name="矩形"/>
          <p:cNvSpPr>
            <a:spLocks/>
          </p:cNvSpPr>
          <p:nvPr/>
        </p:nvSpPr>
        <p:spPr>
          <a:xfrm rot="0">
            <a:off x="0" y="0"/>
            <a:ext cx="14630401" cy="8229600"/>
          </a:xfrm>
          <a:prstGeom prst="rect"/>
          <a:solidFill>
            <a:srgbClr val="5C2438"/>
          </a:solidFill>
          <a:ln w="12700" cmpd="sng" cap="flat">
            <a:noFill/>
            <a:prstDash val="solid"/>
            <a:miter/>
          </a:ln>
        </p:spPr>
      </p:sp>
      <p:pic>
        <p:nvPicPr>
          <p:cNvPr id="130" name="图片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144000" y="0"/>
            <a:ext cx="5486400" cy="82296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1" name="图片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411652" y="2720459"/>
            <a:ext cx="4951094" cy="278868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矩形"/>
          <p:cNvSpPr>
            <a:spLocks/>
          </p:cNvSpPr>
          <p:nvPr/>
        </p:nvSpPr>
        <p:spPr>
          <a:xfrm rot="0">
            <a:off x="749260" y="650200"/>
            <a:ext cx="7645479" cy="1427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5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50" b="1" i="0" u="none" strike="noStrike" kern="0" cap="none" spc="0" baseline="0">
                <a:solidFill>
                  <a:srgbClr val="FFB393"/>
                </a:solidFill>
                <a:latin typeface="Brygada 1918" pitchFamily="34" charset="0"/>
                <a:ea typeface="Brygada 1918" pitchFamily="34" charset="0"/>
                <a:cs typeface="Brygada 1918" pitchFamily="34" charset="0"/>
              </a:rPr>
              <a:t>Generating Actionable Reports</a:t>
            </a:r>
            <a:endParaRPr lang="zh-CN" altLang="en-US" sz="44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33" name="矩形"/>
          <p:cNvSpPr>
            <a:spLocks/>
          </p:cNvSpPr>
          <p:nvPr/>
        </p:nvSpPr>
        <p:spPr>
          <a:xfrm rot="0">
            <a:off x="749260" y="2398395"/>
            <a:ext cx="7645479" cy="6848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Our analysis will culminate in detailed reports that provide actionable insights and recommendations.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34" name="圆角矩形"/>
          <p:cNvSpPr>
            <a:spLocks/>
          </p:cNvSpPr>
          <p:nvPr/>
        </p:nvSpPr>
        <p:spPr>
          <a:xfrm rot="0">
            <a:off x="749260" y="3324106"/>
            <a:ext cx="7645479" cy="4255294"/>
          </a:xfrm>
          <a:prstGeom prst="roundRect">
            <a:avLst>
              <a:gd name="adj" fmla="val 754"/>
            </a:avLst>
          </a:prstGeom>
          <a:noFill/>
          <a:ln w="7620" cmpd="sng" cap="flat">
            <a:solidFill>
              <a:srgbClr val="FFFFFF">
                <a:alpha val="24000"/>
              </a:srgbClr>
            </a:solidFill>
            <a:prstDash val="solid"/>
            <a:round/>
          </a:ln>
        </p:spPr>
      </p:sp>
      <p:sp>
        <p:nvSpPr>
          <p:cNvPr id="135" name="矩形"/>
          <p:cNvSpPr>
            <a:spLocks/>
          </p:cNvSpPr>
          <p:nvPr/>
        </p:nvSpPr>
        <p:spPr>
          <a:xfrm rot="0">
            <a:off x="756880" y="3331726"/>
            <a:ext cx="7630239" cy="956786"/>
          </a:xfrm>
          <a:prstGeom prst="rect"/>
          <a:solidFill>
            <a:srgbClr val="FFFFFF">
              <a:alpha val="4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970955" y="3467694"/>
            <a:ext cx="3383161" cy="3424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Key Findings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4789884" y="3467694"/>
            <a:ext cx="3383161" cy="6848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Summary of important insights and trends identified.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56880" y="4288512"/>
            <a:ext cx="7630239" cy="1299210"/>
          </a:xfrm>
          <a:prstGeom prst="rect"/>
          <a:solidFill>
            <a:srgbClr val="000000">
              <a:alpha val="4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9" name="矩形"/>
          <p:cNvSpPr>
            <a:spLocks/>
          </p:cNvSpPr>
          <p:nvPr/>
        </p:nvSpPr>
        <p:spPr>
          <a:xfrm rot="0">
            <a:off x="970955" y="4424482"/>
            <a:ext cx="3383161" cy="3424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Recommendations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4789884" y="4424482"/>
            <a:ext cx="3383161" cy="102727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Specific actions or strategies to address identified areas for improvement.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56880" y="5587722"/>
            <a:ext cx="7630239" cy="1984058"/>
          </a:xfrm>
          <a:prstGeom prst="rect"/>
          <a:solidFill>
            <a:srgbClr val="FFFFFF">
              <a:alpha val="4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42" name="矩形"/>
          <p:cNvSpPr>
            <a:spLocks/>
          </p:cNvSpPr>
          <p:nvPr/>
        </p:nvSpPr>
        <p:spPr>
          <a:xfrm rot="0">
            <a:off x="970955" y="5723692"/>
            <a:ext cx="3383161" cy="3424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Impact Assessment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4789884" y="5723692"/>
            <a:ext cx="3383161" cy="171211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ts val="26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F4CAB8"/>
                </a:solidFill>
                <a:latin typeface="Montserrat" pitchFamily="34" charset="0"/>
                <a:ea typeface="Montserrat" pitchFamily="34" charset="0"/>
                <a:cs typeface="Montserrat" pitchFamily="34" charset="0"/>
              </a:rPr>
              <a:t>Estimated impact of implementing recommendations on employee performance and organizational goals.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Droid Sans" pitchFamily="0" charset="0"/>
              <a:ea typeface="Droid Sans" pitchFamily="0" charset="0"/>
              <a:cs typeface="Lucida Sans" pitchFamily="0" charset="0"/>
            </a:endParaRPr>
          </a:p>
        </p:txBody>
      </p:sp>
      <p:pic>
        <p:nvPicPr>
          <p:cNvPr id="144" name="图片" descr="preencoded.png">
            <a:hlinkClick r:id="rId3"/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2242152" y="7589520"/>
            <a:ext cx="2296807" cy="5486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628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69</TotalTime>
  <Application>Yozo_Office</Applicat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subject>PptxGenJS Presentation</dc:subject>
  <dc:creator>PptxGenJS</dc:creator>
  <cp:lastModifiedBy>root</cp:lastModifiedBy>
  <cp:revision>1</cp:revision>
  <dcterms:created xsi:type="dcterms:W3CDTF">2024-08-30T14:23:12Z</dcterms:created>
  <dcterms:modified xsi:type="dcterms:W3CDTF">2024-08-30T14:43:21Z</dcterms:modified>
</cp:coreProperties>
</file>