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4" r:id="rId39"/>
    <p:sldId id="295" r:id="rId40"/>
    <p:sldId id="29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0664" autoAdjust="0"/>
  </p:normalViewPr>
  <p:slideViewPr>
    <p:cSldViewPr snapToGrid="0">
      <p:cViewPr>
        <p:scale>
          <a:sx n="80" d="100"/>
          <a:sy n="80" d="100"/>
        </p:scale>
        <p:origin x="-216" y="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045BA-C048-4AA5-8C77-5783570D3570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D8782-7051-4A54-BFD7-3F206205F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22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68C8-A4ED-4AD1-AE86-900EF3937EC5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50B7C-19ED-420A-9654-F0507C04E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1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68C8-A4ED-4AD1-AE86-900EF3937EC5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50B7C-19ED-420A-9654-F0507C04E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93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68C8-A4ED-4AD1-AE86-900EF3937EC5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50B7C-19ED-420A-9654-F0507C04E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68C8-A4ED-4AD1-AE86-900EF3937EC5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50B7C-19ED-420A-9654-F0507C04E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94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68C8-A4ED-4AD1-AE86-900EF3937EC5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50B7C-19ED-420A-9654-F0507C04E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23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68C8-A4ED-4AD1-AE86-900EF3937EC5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50B7C-19ED-420A-9654-F0507C04E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88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68C8-A4ED-4AD1-AE86-900EF3937EC5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50B7C-19ED-420A-9654-F0507C04E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0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68C8-A4ED-4AD1-AE86-900EF3937EC5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50B7C-19ED-420A-9654-F0507C04E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39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68C8-A4ED-4AD1-AE86-900EF3937EC5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50B7C-19ED-420A-9654-F0507C04E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694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68C8-A4ED-4AD1-AE86-900EF3937EC5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50B7C-19ED-420A-9654-F0507C04E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51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68C8-A4ED-4AD1-AE86-900EF3937EC5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50B7C-19ED-420A-9654-F0507C04E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92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F68C8-A4ED-4AD1-AE86-900EF3937EC5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50B7C-19ED-420A-9654-F0507C04E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7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PROGRAMMING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V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4142950"/>
            <a:ext cx="5267459" cy="1652542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By, </a:t>
            </a: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Dr. S. Sathyapriya</a:t>
            </a: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Professor, </a:t>
            </a: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</a:t>
            </a: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St. Joseph’s college,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Trichy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161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Handling Exceptions…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Except </a:t>
            </a:r>
            <a:r>
              <a:rPr lang="en-US" b="1" dirty="0"/>
              <a:t>clause with multiple Exceptions</a:t>
            </a:r>
          </a:p>
          <a:p>
            <a:pPr marL="0" indent="0">
              <a:buNone/>
            </a:pPr>
            <a:r>
              <a:rPr lang="en-US" dirty="0"/>
              <a:t>try:</a:t>
            </a:r>
          </a:p>
          <a:p>
            <a:pPr marL="0" indent="0">
              <a:buNone/>
            </a:pPr>
            <a:r>
              <a:rPr lang="en-US" dirty="0" smtClean="0"/>
              <a:t>	a=</a:t>
            </a:r>
            <a:r>
              <a:rPr lang="en-US" dirty="0" err="1" smtClean="0"/>
              <a:t>int</a:t>
            </a:r>
            <a:r>
              <a:rPr lang="en-US" dirty="0" smtClean="0"/>
              <a:t>(input</a:t>
            </a:r>
            <a:r>
              <a:rPr lang="en-US" dirty="0"/>
              <a:t>(“First Number:”))</a:t>
            </a:r>
          </a:p>
          <a:p>
            <a:pPr marL="0" indent="0">
              <a:buNone/>
            </a:pPr>
            <a:r>
              <a:rPr lang="en-US" dirty="0" smtClean="0"/>
              <a:t>	b=</a:t>
            </a:r>
            <a:r>
              <a:rPr lang="en-US" dirty="0" err="1" smtClean="0"/>
              <a:t>int</a:t>
            </a:r>
            <a:r>
              <a:rPr lang="en-US" dirty="0" smtClean="0"/>
              <a:t>(input</a:t>
            </a:r>
            <a:r>
              <a:rPr lang="en-US" dirty="0"/>
              <a:t>(“Second Number:”))</a:t>
            </a:r>
          </a:p>
          <a:p>
            <a:pPr marL="0" indent="0">
              <a:buNone/>
            </a:pPr>
            <a:r>
              <a:rPr lang="en-US" dirty="0" smtClean="0"/>
              <a:t>	result=a/b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print(result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except </a:t>
            </a:r>
            <a:r>
              <a:rPr lang="en-US" dirty="0" err="1"/>
              <a:t>ZeroDivisionError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/>
              <a:t>	print</a:t>
            </a:r>
            <a:r>
              <a:rPr lang="en-US" dirty="0"/>
              <a:t>(“Division Error”)</a:t>
            </a:r>
          </a:p>
          <a:p>
            <a:pPr marL="0" indent="0">
              <a:buNone/>
            </a:pPr>
            <a:r>
              <a:rPr lang="en-US" dirty="0"/>
              <a:t>except </a:t>
            </a:r>
            <a:r>
              <a:rPr lang="en-US" dirty="0" err="1"/>
              <a:t>TypeError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/>
              <a:t>	print</a:t>
            </a:r>
            <a:r>
              <a:rPr lang="en-US" dirty="0"/>
              <a:t>(“Data type error”)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 smtClean="0"/>
              <a:t>	print</a:t>
            </a:r>
            <a:r>
              <a:rPr lang="en-US" dirty="0"/>
              <a:t>(“Successful Division”)</a:t>
            </a:r>
          </a:p>
        </p:txBody>
      </p:sp>
    </p:spTree>
    <p:extLst>
      <p:ext uri="{BB962C8B-B14F-4D97-AF65-F5344CB8AC3E}">
        <p14:creationId xmlns:p14="http://schemas.microsoft.com/office/powerpoint/2010/main" val="3749143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Handling Exceptions…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Try…finally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code placed in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finally block can be executed no matter exception is caused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or caught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also not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possible to use else and finally</a:t>
            </a:r>
          </a:p>
          <a:p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Syntax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try: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program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statements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finally: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action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statements #Execute always after try block</a:t>
            </a:r>
          </a:p>
        </p:txBody>
      </p:sp>
    </p:spTree>
    <p:extLst>
      <p:ext uri="{BB962C8B-B14F-4D97-AF65-F5344CB8AC3E}">
        <p14:creationId xmlns:p14="http://schemas.microsoft.com/office/powerpoint/2010/main" val="1541596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Handling Exceptions…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a=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(input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(“First Number:”))</a:t>
            </a:r>
          </a:p>
          <a:p>
            <a:pPr marL="457200" lvl="1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b=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(input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(“Second Number:”))</a:t>
            </a:r>
          </a:p>
          <a:p>
            <a:pPr marL="457200" lvl="1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result=a/b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print(result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finally:</a:t>
            </a:r>
          </a:p>
          <a:p>
            <a:pPr marL="457200" lvl="1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print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(“Executed Always”)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this case when error occurred it is caught by Pythons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error handling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mechanism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statement inside finally will be executed</a:t>
            </a:r>
          </a:p>
        </p:txBody>
      </p:sp>
      <p:sp>
        <p:nvSpPr>
          <p:cNvPr id="4" name="object 7"/>
          <p:cNvSpPr/>
          <p:nvPr/>
        </p:nvSpPr>
        <p:spPr>
          <a:xfrm>
            <a:off x="7661969" y="1688018"/>
            <a:ext cx="3282950" cy="2525395"/>
          </a:xfrm>
          <a:custGeom>
            <a:avLst/>
            <a:gdLst/>
            <a:ahLst/>
            <a:cxnLst/>
            <a:rect l="l" t="t" r="r" b="b"/>
            <a:pathLst>
              <a:path w="3282950" h="2525395">
                <a:moveTo>
                  <a:pt x="3282696" y="2525268"/>
                </a:moveTo>
                <a:lnTo>
                  <a:pt x="3282696" y="0"/>
                </a:lnTo>
                <a:lnTo>
                  <a:pt x="0" y="0"/>
                </a:lnTo>
                <a:lnTo>
                  <a:pt x="0" y="2525268"/>
                </a:lnTo>
                <a:lnTo>
                  <a:pt x="6096" y="2525268"/>
                </a:lnTo>
                <a:lnTo>
                  <a:pt x="6096" y="10668"/>
                </a:lnTo>
                <a:lnTo>
                  <a:pt x="10668" y="6096"/>
                </a:lnTo>
                <a:lnTo>
                  <a:pt x="10668" y="10668"/>
                </a:lnTo>
                <a:lnTo>
                  <a:pt x="3273552" y="10668"/>
                </a:lnTo>
                <a:lnTo>
                  <a:pt x="3273552" y="6096"/>
                </a:lnTo>
                <a:lnTo>
                  <a:pt x="3278124" y="10668"/>
                </a:lnTo>
                <a:lnTo>
                  <a:pt x="3278124" y="2525268"/>
                </a:lnTo>
                <a:lnTo>
                  <a:pt x="3282696" y="2525268"/>
                </a:lnTo>
                <a:close/>
              </a:path>
              <a:path w="3282950" h="2525395">
                <a:moveTo>
                  <a:pt x="10668" y="10668"/>
                </a:moveTo>
                <a:lnTo>
                  <a:pt x="10668" y="6096"/>
                </a:lnTo>
                <a:lnTo>
                  <a:pt x="6096" y="10668"/>
                </a:lnTo>
                <a:lnTo>
                  <a:pt x="10668" y="10668"/>
                </a:lnTo>
                <a:close/>
              </a:path>
              <a:path w="3282950" h="2525395">
                <a:moveTo>
                  <a:pt x="10668" y="2514600"/>
                </a:moveTo>
                <a:lnTo>
                  <a:pt x="10668" y="10668"/>
                </a:lnTo>
                <a:lnTo>
                  <a:pt x="6096" y="10668"/>
                </a:lnTo>
                <a:lnTo>
                  <a:pt x="6096" y="2514600"/>
                </a:lnTo>
                <a:lnTo>
                  <a:pt x="10668" y="2514600"/>
                </a:lnTo>
                <a:close/>
              </a:path>
              <a:path w="3282950" h="2525395">
                <a:moveTo>
                  <a:pt x="3278124" y="2514600"/>
                </a:moveTo>
                <a:lnTo>
                  <a:pt x="6096" y="2514600"/>
                </a:lnTo>
                <a:lnTo>
                  <a:pt x="10668" y="2520696"/>
                </a:lnTo>
                <a:lnTo>
                  <a:pt x="10668" y="2525268"/>
                </a:lnTo>
                <a:lnTo>
                  <a:pt x="3273552" y="2525268"/>
                </a:lnTo>
                <a:lnTo>
                  <a:pt x="3273552" y="2520696"/>
                </a:lnTo>
                <a:lnTo>
                  <a:pt x="3278124" y="2514600"/>
                </a:lnTo>
                <a:close/>
              </a:path>
              <a:path w="3282950" h="2525395">
                <a:moveTo>
                  <a:pt x="10668" y="2525268"/>
                </a:moveTo>
                <a:lnTo>
                  <a:pt x="10668" y="2520696"/>
                </a:lnTo>
                <a:lnTo>
                  <a:pt x="6096" y="2514600"/>
                </a:lnTo>
                <a:lnTo>
                  <a:pt x="6096" y="2525268"/>
                </a:lnTo>
                <a:lnTo>
                  <a:pt x="10668" y="2525268"/>
                </a:lnTo>
                <a:close/>
              </a:path>
              <a:path w="3282950" h="2525395">
                <a:moveTo>
                  <a:pt x="3278124" y="10668"/>
                </a:moveTo>
                <a:lnTo>
                  <a:pt x="3273552" y="6096"/>
                </a:lnTo>
                <a:lnTo>
                  <a:pt x="3273552" y="10668"/>
                </a:lnTo>
                <a:lnTo>
                  <a:pt x="3278124" y="10668"/>
                </a:lnTo>
                <a:close/>
              </a:path>
              <a:path w="3282950" h="2525395">
                <a:moveTo>
                  <a:pt x="3278124" y="2514600"/>
                </a:moveTo>
                <a:lnTo>
                  <a:pt x="3278124" y="10668"/>
                </a:lnTo>
                <a:lnTo>
                  <a:pt x="3273552" y="10668"/>
                </a:lnTo>
                <a:lnTo>
                  <a:pt x="3273552" y="2514600"/>
                </a:lnTo>
                <a:lnTo>
                  <a:pt x="3278124" y="2514600"/>
                </a:lnTo>
                <a:close/>
              </a:path>
              <a:path w="3282950" h="2525395">
                <a:moveTo>
                  <a:pt x="3278124" y="2525268"/>
                </a:moveTo>
                <a:lnTo>
                  <a:pt x="3278124" y="2514600"/>
                </a:lnTo>
                <a:lnTo>
                  <a:pt x="3273552" y="2520696"/>
                </a:lnTo>
                <a:lnTo>
                  <a:pt x="3273552" y="2525268"/>
                </a:lnTo>
                <a:lnTo>
                  <a:pt x="3278124" y="2525268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8"/>
          <p:cNvSpPr txBox="1"/>
          <p:nvPr/>
        </p:nvSpPr>
        <p:spPr>
          <a:xfrm>
            <a:off x="8578905" y="2134040"/>
            <a:ext cx="1447165" cy="704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35"/>
              </a:spcBef>
            </a:pPr>
            <a:r>
              <a:rPr sz="1450" dirty="0">
                <a:latin typeface="Calibri"/>
                <a:cs typeface="Calibri"/>
              </a:rPr>
              <a:t>First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Calibri"/>
                <a:cs typeface="Calibri"/>
              </a:rPr>
              <a:t>Number:</a:t>
            </a:r>
            <a:r>
              <a:rPr sz="1450" spc="30" dirty="0">
                <a:latin typeface="Times New Roman"/>
                <a:cs typeface="Times New Roman"/>
              </a:rPr>
              <a:t> </a:t>
            </a:r>
            <a:r>
              <a:rPr sz="1450" spc="-25" dirty="0">
                <a:latin typeface="Calibri"/>
                <a:cs typeface="Calibri"/>
              </a:rPr>
              <a:t>10</a:t>
            </a:r>
            <a:endParaRPr sz="1450" dirty="0">
              <a:latin typeface="Calibri"/>
              <a:cs typeface="Calibri"/>
            </a:endParaRPr>
          </a:p>
          <a:p>
            <a:pPr marL="88265" marR="5080" indent="-76200">
              <a:lnSpc>
                <a:spcPts val="1789"/>
              </a:lnSpc>
              <a:spcBef>
                <a:spcPts val="55"/>
              </a:spcBef>
            </a:pPr>
            <a:r>
              <a:rPr sz="1450" dirty="0">
                <a:latin typeface="Calibri"/>
                <a:cs typeface="Calibri"/>
              </a:rPr>
              <a:t>Second</a:t>
            </a:r>
            <a:r>
              <a:rPr sz="1450" spc="5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Calibri"/>
                <a:cs typeface="Calibri"/>
              </a:rPr>
              <a:t>Number:</a:t>
            </a:r>
            <a:r>
              <a:rPr sz="1450" spc="55" dirty="0">
                <a:latin typeface="Times New Roman"/>
                <a:cs typeface="Times New Roman"/>
              </a:rPr>
              <a:t> </a:t>
            </a:r>
            <a:r>
              <a:rPr sz="1450" spc="-50" dirty="0">
                <a:latin typeface="Calibri"/>
                <a:cs typeface="Calibri"/>
              </a:rPr>
              <a:t>0</a:t>
            </a:r>
            <a:r>
              <a:rPr sz="1450" spc="-5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Calibri"/>
                <a:cs typeface="Calibri"/>
              </a:rPr>
              <a:t>Executed</a:t>
            </a:r>
            <a:r>
              <a:rPr sz="1450" spc="-5" dirty="0">
                <a:latin typeface="Times New Roman"/>
                <a:cs typeface="Times New Roman"/>
              </a:rPr>
              <a:t> </a:t>
            </a:r>
            <a:r>
              <a:rPr sz="1450" spc="-10" dirty="0">
                <a:latin typeface="Calibri"/>
                <a:cs typeface="Calibri"/>
              </a:rPr>
              <a:t>Always</a:t>
            </a:r>
            <a:endParaRPr sz="1450" dirty="0">
              <a:latin typeface="Calibri"/>
              <a:cs typeface="Calibri"/>
            </a:endParaRPr>
          </a:p>
        </p:txBody>
      </p:sp>
      <p:sp>
        <p:nvSpPr>
          <p:cNvPr id="6" name="object 9"/>
          <p:cNvSpPr txBox="1"/>
          <p:nvPr/>
        </p:nvSpPr>
        <p:spPr>
          <a:xfrm>
            <a:off x="8578905" y="3039296"/>
            <a:ext cx="1447165" cy="70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0180">
              <a:lnSpc>
                <a:spcPct val="102099"/>
              </a:lnSpc>
              <a:spcBef>
                <a:spcPts val="100"/>
              </a:spcBef>
            </a:pPr>
            <a:r>
              <a:rPr sz="1450" dirty="0">
                <a:latin typeface="Calibri"/>
                <a:cs typeface="Calibri"/>
              </a:rPr>
              <a:t>Traceback</a:t>
            </a:r>
            <a:r>
              <a:rPr sz="1450" spc="-75" dirty="0">
                <a:latin typeface="Times New Roman"/>
                <a:cs typeface="Times New Roman"/>
              </a:rPr>
              <a:t> </a:t>
            </a:r>
            <a:r>
              <a:rPr sz="1450" spc="-20" dirty="0">
                <a:latin typeface="Calibri"/>
                <a:cs typeface="Calibri"/>
              </a:rPr>
              <a:t>Call</a:t>
            </a:r>
            <a:r>
              <a:rPr sz="1450" spc="-2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Calibri"/>
                <a:cs typeface="Calibri"/>
              </a:rPr>
              <a:t>File</a:t>
            </a:r>
            <a:r>
              <a:rPr sz="1450" spc="-3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Calibri"/>
                <a:cs typeface="Calibri"/>
              </a:rPr>
              <a:t>main.py,</a:t>
            </a:r>
            <a:r>
              <a:rPr sz="1450" spc="-2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Calibri"/>
                <a:cs typeface="Calibri"/>
              </a:rPr>
              <a:t>line</a:t>
            </a:r>
            <a:r>
              <a:rPr sz="1450" spc="-10" dirty="0">
                <a:latin typeface="Times New Roman"/>
                <a:cs typeface="Times New Roman"/>
              </a:rPr>
              <a:t> </a:t>
            </a:r>
            <a:r>
              <a:rPr sz="1450" spc="-50" dirty="0">
                <a:latin typeface="Calibri"/>
                <a:cs typeface="Calibri"/>
              </a:rPr>
              <a:t>5</a:t>
            </a:r>
            <a:endParaRPr sz="1450">
              <a:latin typeface="Calibri"/>
              <a:cs typeface="Calibri"/>
            </a:endParaRPr>
          </a:p>
          <a:p>
            <a:pPr marL="230504">
              <a:lnSpc>
                <a:spcPct val="100000"/>
              </a:lnSpc>
              <a:spcBef>
                <a:spcPts val="50"/>
              </a:spcBef>
            </a:pPr>
            <a:r>
              <a:rPr sz="1450" dirty="0">
                <a:latin typeface="Calibri"/>
                <a:cs typeface="Calibri"/>
              </a:rPr>
              <a:t>Zero</a:t>
            </a:r>
            <a:r>
              <a:rPr sz="1450" spc="-25" dirty="0">
                <a:latin typeface="Times New Roman"/>
                <a:cs typeface="Times New Roman"/>
              </a:rPr>
              <a:t> </a:t>
            </a:r>
            <a:r>
              <a:rPr sz="1450" spc="-10" dirty="0">
                <a:latin typeface="Calibri"/>
                <a:cs typeface="Calibri"/>
              </a:rPr>
              <a:t>Division</a:t>
            </a:r>
            <a:endParaRPr sz="145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5152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Exception with Arguments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030" y="1790456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argument is a variable that receives the value of the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exception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which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contains the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cause of the exception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argument can receive single value or multiple values in the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form of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tuple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tuple contains error number, error string &amp; error location</a:t>
            </a:r>
          </a:p>
          <a:p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Syntax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try: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statements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except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ExceptionType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argument: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statements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177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Exception with Arguments…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display(a):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try: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return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(a)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except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ValueError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argument1: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print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(“Argument does not contain numbers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”,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argument1.errorstring, argument1.errornumber,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argument1.location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#function call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display(a)</a:t>
            </a:r>
          </a:p>
        </p:txBody>
      </p:sp>
    </p:spTree>
    <p:extLst>
      <p:ext uri="{BB962C8B-B14F-4D97-AF65-F5344CB8AC3E}">
        <p14:creationId xmlns:p14="http://schemas.microsoft.com/office/powerpoint/2010/main" val="3644047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Exception with Arguments…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1. How many Except statement a Try block can have?</a:t>
            </a:r>
          </a:p>
          <a:p>
            <a:pPr marL="0" indent="0">
              <a:buNone/>
            </a:pPr>
            <a:r>
              <a:rPr lang="en-US" dirty="0"/>
              <a:t>2.When the else part of the try block will be executed?</a:t>
            </a:r>
          </a:p>
          <a:p>
            <a:pPr marL="0" indent="0">
              <a:buNone/>
            </a:pPr>
            <a:r>
              <a:rPr lang="en-US" dirty="0"/>
              <a:t>3. Is the following Python code valid</a:t>
            </a:r>
          </a:p>
          <a:p>
            <a:pPr marL="0" indent="0">
              <a:buNone/>
            </a:pPr>
            <a:r>
              <a:rPr lang="en-US" dirty="0" smtClean="0"/>
              <a:t>	try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/>
              <a:t>	except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/>
              <a:t>	finally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4. What type of errors Python will produce?</a:t>
            </a:r>
          </a:p>
          <a:p>
            <a:pPr marL="0" indent="0">
              <a:buNone/>
            </a:pPr>
            <a:r>
              <a:rPr lang="en-US" dirty="0"/>
              <a:t>5.On encountering a ______ error, Python Interpreter will not proceed</a:t>
            </a:r>
          </a:p>
          <a:p>
            <a:pPr marL="0" indent="0">
              <a:buNone/>
            </a:pPr>
            <a:r>
              <a:rPr lang="en-US" dirty="0"/>
              <a:t>unless we rectify the error</a:t>
            </a:r>
          </a:p>
        </p:txBody>
      </p:sp>
    </p:spTree>
    <p:extLst>
      <p:ext uri="{BB962C8B-B14F-4D97-AF65-F5344CB8AC3E}">
        <p14:creationId xmlns:p14="http://schemas.microsoft.com/office/powerpoint/2010/main" val="2610577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190" dirty="0">
                <a:latin typeface="Times New Roman" pitchFamily="18" charset="0"/>
                <a:cs typeface="Times New Roman" pitchFamily="18" charset="0"/>
              </a:rPr>
              <a:t>Exception</a:t>
            </a:r>
            <a:r>
              <a:rPr lang="en-US" spc="22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140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spc="2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190" dirty="0">
                <a:latin typeface="Times New Roman" pitchFamily="18" charset="0"/>
                <a:cs typeface="Times New Roman" pitchFamily="18" charset="0"/>
              </a:rPr>
              <a:t>Arguments…</a:t>
            </a:r>
            <a:br>
              <a:rPr lang="en-US" spc="190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353059" y="1819147"/>
            <a:ext cx="318960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185" dirty="0">
                <a:latin typeface="Times New Roman" pitchFamily="18" charset="0"/>
                <a:cs typeface="Times New Roman" pitchFamily="18" charset="0"/>
              </a:rPr>
              <a:t>6.</a:t>
            </a:r>
            <a:r>
              <a:rPr sz="195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950" spc="145" dirty="0">
                <a:latin typeface="Times New Roman" pitchFamily="18" charset="0"/>
                <a:cs typeface="Times New Roman" pitchFamily="18" charset="0"/>
              </a:rPr>
              <a:t>What</a:t>
            </a:r>
            <a:r>
              <a:rPr sz="195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950" spc="11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195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950" spc="12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195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950" spc="60" dirty="0">
                <a:latin typeface="Times New Roman" pitchFamily="18" charset="0"/>
                <a:cs typeface="Times New Roman" pitchFamily="18" charset="0"/>
              </a:rPr>
              <a:t>error</a:t>
            </a:r>
            <a:r>
              <a:rPr sz="195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950" spc="114" dirty="0">
                <a:latin typeface="Times New Roman" pitchFamily="18" charset="0"/>
                <a:cs typeface="Times New Roman" pitchFamily="18" charset="0"/>
              </a:rPr>
              <a:t>here?</a:t>
            </a:r>
            <a:endParaRPr sz="195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6216" y="2360646"/>
            <a:ext cx="4886409" cy="1135619"/>
          </a:xfrm>
          <a:prstGeom prst="rect">
            <a:avLst/>
          </a:prstGeom>
        </p:spPr>
      </p:pic>
      <p:sp>
        <p:nvSpPr>
          <p:cNvPr id="7" name="object 5"/>
          <p:cNvSpPr txBox="1"/>
          <p:nvPr/>
        </p:nvSpPr>
        <p:spPr>
          <a:xfrm>
            <a:off x="511555" y="3725670"/>
            <a:ext cx="9116695" cy="26641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9554" indent="-236854">
              <a:lnSpc>
                <a:spcPct val="100000"/>
              </a:lnSpc>
              <a:spcBef>
                <a:spcPts val="95"/>
              </a:spcBef>
              <a:buSzPct val="76315"/>
              <a:buAutoNum type="arabicPeriod" startAt="7"/>
              <a:tabLst>
                <a:tab pos="249554" algn="l"/>
              </a:tabLst>
            </a:pPr>
            <a:r>
              <a:rPr sz="1900" spc="125" dirty="0">
                <a:latin typeface="Times New Roman" pitchFamily="18" charset="0"/>
                <a:cs typeface="Times New Roman" pitchFamily="18" charset="0"/>
              </a:rPr>
              <a:t>Which</a:t>
            </a:r>
            <a:r>
              <a:rPr sz="19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900" spc="80" dirty="0">
                <a:latin typeface="Times New Roman" pitchFamily="18" charset="0"/>
                <a:cs typeface="Times New Roman" pitchFamily="18" charset="0"/>
              </a:rPr>
              <a:t>Statement(s)</a:t>
            </a:r>
            <a:r>
              <a:rPr sz="1900" spc="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900" spc="10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19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900" spc="100" dirty="0">
                <a:latin typeface="Times New Roman" pitchFamily="18" charset="0"/>
                <a:cs typeface="Times New Roman" pitchFamily="18" charset="0"/>
              </a:rPr>
              <a:t>true?</a:t>
            </a:r>
            <a:endParaRPr sz="1900" dirty="0">
              <a:latin typeface="Times New Roman" pitchFamily="18" charset="0"/>
              <a:cs typeface="Times New Roman" pitchFamily="18" charset="0"/>
            </a:endParaRPr>
          </a:p>
          <a:p>
            <a:pPr marL="12700" marR="324485">
              <a:lnSpc>
                <a:spcPts val="2270"/>
              </a:lnSpc>
              <a:spcBef>
                <a:spcPts val="85"/>
              </a:spcBef>
            </a:pPr>
            <a:r>
              <a:rPr sz="1900" spc="175" dirty="0">
                <a:latin typeface="Times New Roman" pitchFamily="18" charset="0"/>
                <a:cs typeface="Times New Roman" pitchFamily="18" charset="0"/>
              </a:rPr>
              <a:t>S1:</a:t>
            </a:r>
            <a:r>
              <a:rPr sz="19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900" spc="110" dirty="0">
                <a:latin typeface="Times New Roman" pitchFamily="18" charset="0"/>
                <a:cs typeface="Times New Roman" pitchFamily="18" charset="0"/>
              </a:rPr>
              <a:t>Exception</a:t>
            </a:r>
            <a:r>
              <a:rPr sz="1900" spc="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900" spc="140" dirty="0">
                <a:latin typeface="Times New Roman" pitchFamily="18" charset="0"/>
                <a:cs typeface="Times New Roman" pitchFamily="18" charset="0"/>
              </a:rPr>
              <a:t>may </a:t>
            </a:r>
            <a:r>
              <a:rPr sz="1900" spc="95" dirty="0">
                <a:latin typeface="Times New Roman" pitchFamily="18" charset="0"/>
                <a:cs typeface="Times New Roman" pitchFamily="18" charset="0"/>
              </a:rPr>
              <a:t>be</a:t>
            </a:r>
            <a:r>
              <a:rPr sz="19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900" spc="85" dirty="0">
                <a:latin typeface="Times New Roman" pitchFamily="18" charset="0"/>
                <a:cs typeface="Times New Roman" pitchFamily="18" charset="0"/>
              </a:rPr>
              <a:t>generated</a:t>
            </a:r>
            <a:r>
              <a:rPr sz="19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900" spc="70" dirty="0">
                <a:latin typeface="Times New Roman" pitchFamily="18" charset="0"/>
                <a:cs typeface="Times New Roman" pitchFamily="18" charset="0"/>
              </a:rPr>
              <a:t>even</a:t>
            </a:r>
            <a:r>
              <a:rPr sz="19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900" spc="130" dirty="0">
                <a:latin typeface="Times New Roman" pitchFamily="18" charset="0"/>
                <a:cs typeface="Times New Roman" pitchFamily="18" charset="0"/>
              </a:rPr>
              <a:t>though</a:t>
            </a:r>
            <a:r>
              <a:rPr sz="19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900" spc="95" dirty="0">
                <a:latin typeface="Times New Roman" pitchFamily="18" charset="0"/>
                <a:cs typeface="Times New Roman" pitchFamily="18" charset="0"/>
              </a:rPr>
              <a:t>program</a:t>
            </a:r>
            <a:r>
              <a:rPr sz="19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900" spc="10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19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900" spc="100" dirty="0">
                <a:latin typeface="Times New Roman" pitchFamily="18" charset="0"/>
                <a:cs typeface="Times New Roman" pitchFamily="18" charset="0"/>
              </a:rPr>
              <a:t>syntactically</a:t>
            </a:r>
            <a:r>
              <a:rPr sz="19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900" spc="75" dirty="0">
                <a:latin typeface="Times New Roman" pitchFamily="18" charset="0"/>
                <a:cs typeface="Times New Roman" pitchFamily="18" charset="0"/>
              </a:rPr>
              <a:t>true </a:t>
            </a:r>
            <a:endParaRPr lang="en-US" sz="1900" spc="75" dirty="0" smtClean="0">
              <a:latin typeface="Times New Roman" pitchFamily="18" charset="0"/>
              <a:cs typeface="Times New Roman" pitchFamily="18" charset="0"/>
            </a:endParaRPr>
          </a:p>
          <a:p>
            <a:pPr marL="12700" marR="324485">
              <a:lnSpc>
                <a:spcPts val="2270"/>
              </a:lnSpc>
              <a:spcBef>
                <a:spcPts val="85"/>
              </a:spcBef>
            </a:pPr>
            <a:r>
              <a:rPr sz="1900" spc="175" dirty="0" smtClean="0">
                <a:latin typeface="Times New Roman" pitchFamily="18" charset="0"/>
                <a:cs typeface="Times New Roman" pitchFamily="18" charset="0"/>
              </a:rPr>
              <a:t>S2</a:t>
            </a:r>
            <a:r>
              <a:rPr sz="1900" spc="175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19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900" spc="150" dirty="0">
                <a:latin typeface="Times New Roman" pitchFamily="18" charset="0"/>
                <a:cs typeface="Times New Roman" pitchFamily="18" charset="0"/>
              </a:rPr>
              <a:t>Syntax</a:t>
            </a:r>
            <a:r>
              <a:rPr sz="1900" spc="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900" dirty="0">
                <a:latin typeface="Times New Roman" pitchFamily="18" charset="0"/>
                <a:cs typeface="Times New Roman" pitchFamily="18" charset="0"/>
              </a:rPr>
              <a:t>error</a:t>
            </a:r>
            <a:r>
              <a:rPr sz="19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900" spc="10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1900" spc="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900" spc="90" dirty="0">
                <a:latin typeface="Times New Roman" pitchFamily="18" charset="0"/>
                <a:cs typeface="Times New Roman" pitchFamily="18" charset="0"/>
              </a:rPr>
              <a:t>not</a:t>
            </a:r>
            <a:r>
              <a:rPr sz="19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900" spc="90" dirty="0">
                <a:latin typeface="Times New Roman" pitchFamily="18" charset="0"/>
                <a:cs typeface="Times New Roman" pitchFamily="18" charset="0"/>
              </a:rPr>
              <a:t>considered</a:t>
            </a:r>
            <a:r>
              <a:rPr sz="1900" spc="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900" spc="165"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sz="19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900" spc="75" dirty="0">
                <a:latin typeface="Times New Roman" pitchFamily="18" charset="0"/>
                <a:cs typeface="Times New Roman" pitchFamily="18" charset="0"/>
              </a:rPr>
              <a:t>exception</a:t>
            </a:r>
            <a:endParaRPr sz="1900" dirty="0">
              <a:latin typeface="Times New Roman" pitchFamily="18" charset="0"/>
              <a:cs typeface="Times New Roman" pitchFamily="18" charset="0"/>
            </a:endParaRPr>
          </a:p>
          <a:p>
            <a:pPr marL="315595" indent="-302895">
              <a:lnSpc>
                <a:spcPct val="100000"/>
              </a:lnSpc>
              <a:spcBef>
                <a:spcPts val="2200"/>
              </a:spcBef>
              <a:buAutoNum type="arabicPeriod" startAt="8"/>
              <a:tabLst>
                <a:tab pos="315595" algn="l"/>
                <a:tab pos="4118610" algn="l"/>
              </a:tabLst>
            </a:pPr>
            <a:r>
              <a:rPr sz="1900" spc="110" dirty="0">
                <a:latin typeface="Times New Roman" pitchFamily="18" charset="0"/>
                <a:cs typeface="Times New Roman" pitchFamily="18" charset="0"/>
              </a:rPr>
              <a:t>Exception</a:t>
            </a:r>
            <a:r>
              <a:rPr sz="1900" spc="2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900" spc="110" dirty="0">
                <a:latin typeface="Times New Roman" pitchFamily="18" charset="0"/>
                <a:cs typeface="Times New Roman" pitchFamily="18" charset="0"/>
              </a:rPr>
              <a:t>needs </a:t>
            </a:r>
            <a:r>
              <a:rPr sz="1900" spc="55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1900" spc="95" dirty="0">
                <a:latin typeface="Times New Roman" pitchFamily="18" charset="0"/>
                <a:cs typeface="Times New Roman" pitchFamily="18" charset="0"/>
              </a:rPr>
              <a:t> be </a:t>
            </a:r>
            <a:r>
              <a:rPr sz="1900" u="sng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	</a:t>
            </a:r>
            <a:r>
              <a:rPr sz="1900" spc="105" dirty="0">
                <a:latin typeface="Times New Roman" pitchFamily="18" charset="0"/>
                <a:cs typeface="Times New Roman" pitchFamily="18" charset="0"/>
              </a:rPr>
              <a:t>when</a:t>
            </a:r>
            <a:r>
              <a:rPr sz="19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900" spc="120" dirty="0">
                <a:latin typeface="Times New Roman" pitchFamily="18" charset="0"/>
                <a:cs typeface="Times New Roman" pitchFamily="18" charset="0"/>
              </a:rPr>
              <a:t>handling</a:t>
            </a:r>
            <a:r>
              <a:rPr sz="19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900" spc="50" dirty="0">
                <a:latin typeface="Times New Roman" pitchFamily="18" charset="0"/>
                <a:cs typeface="Times New Roman" pitchFamily="18" charset="0"/>
              </a:rPr>
              <a:t>errors</a:t>
            </a:r>
            <a:endParaRPr sz="19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AutoNum type="arabicPeriod" startAt="8"/>
            </a:pPr>
            <a:endParaRPr sz="1900" dirty="0">
              <a:latin typeface="Times New Roman" pitchFamily="18" charset="0"/>
              <a:cs typeface="Times New Roman" pitchFamily="18" charset="0"/>
            </a:endParaRPr>
          </a:p>
          <a:p>
            <a:pPr marL="315595" indent="-302895">
              <a:lnSpc>
                <a:spcPct val="100000"/>
              </a:lnSpc>
              <a:spcBef>
                <a:spcPts val="5"/>
              </a:spcBef>
              <a:buAutoNum type="arabicPeriod" startAt="8"/>
              <a:tabLst>
                <a:tab pos="315595" algn="l"/>
              </a:tabLst>
            </a:pPr>
            <a:r>
              <a:rPr sz="1900" spc="125" dirty="0">
                <a:latin typeface="Times New Roman" pitchFamily="18" charset="0"/>
                <a:cs typeface="Times New Roman" pitchFamily="18" charset="0"/>
              </a:rPr>
              <a:t>Which</a:t>
            </a:r>
            <a:r>
              <a:rPr sz="1900" spc="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900" spc="85" dirty="0">
                <a:latin typeface="Times New Roman" pitchFamily="18" charset="0"/>
                <a:cs typeface="Times New Roman" pitchFamily="18" charset="0"/>
              </a:rPr>
              <a:t>exception</a:t>
            </a:r>
            <a:r>
              <a:rPr sz="1900" spc="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900" dirty="0">
                <a:latin typeface="Times New Roman" pitchFamily="18" charset="0"/>
                <a:cs typeface="Times New Roman" pitchFamily="18" charset="0"/>
              </a:rPr>
              <a:t>will</a:t>
            </a:r>
            <a:r>
              <a:rPr sz="19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900" spc="95" dirty="0">
                <a:latin typeface="Times New Roman" pitchFamily="18" charset="0"/>
                <a:cs typeface="Times New Roman" pitchFamily="18" charset="0"/>
              </a:rPr>
              <a:t>be</a:t>
            </a:r>
            <a:r>
              <a:rPr sz="19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900" spc="95" dirty="0">
                <a:latin typeface="Times New Roman" pitchFamily="18" charset="0"/>
                <a:cs typeface="Times New Roman" pitchFamily="18" charset="0"/>
              </a:rPr>
              <a:t>raised</a:t>
            </a:r>
            <a:r>
              <a:rPr sz="1900" spc="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900" spc="105" dirty="0">
                <a:latin typeface="Times New Roman" pitchFamily="18" charset="0"/>
                <a:cs typeface="Times New Roman" pitchFamily="18" charset="0"/>
              </a:rPr>
              <a:t>when</a:t>
            </a:r>
            <a:r>
              <a:rPr sz="1900" spc="165" dirty="0">
                <a:latin typeface="Times New Roman" pitchFamily="18" charset="0"/>
                <a:cs typeface="Times New Roman" pitchFamily="18" charset="0"/>
              </a:rPr>
              <a:t> a </a:t>
            </a:r>
            <a:r>
              <a:rPr sz="1900" dirty="0">
                <a:latin typeface="Times New Roman" pitchFamily="18" charset="0"/>
                <a:cs typeface="Times New Roman" pitchFamily="18" charset="0"/>
              </a:rPr>
              <a:t>file</a:t>
            </a:r>
            <a:r>
              <a:rPr sz="1900" spc="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900" spc="125" dirty="0">
                <a:latin typeface="Times New Roman" pitchFamily="18" charset="0"/>
                <a:cs typeface="Times New Roman" pitchFamily="18" charset="0"/>
              </a:rPr>
              <a:t>cannot</a:t>
            </a:r>
            <a:r>
              <a:rPr sz="1900" spc="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900" spc="95" dirty="0">
                <a:latin typeface="Times New Roman" pitchFamily="18" charset="0"/>
                <a:cs typeface="Times New Roman" pitchFamily="18" charset="0"/>
              </a:rPr>
              <a:t>be</a:t>
            </a:r>
            <a:r>
              <a:rPr sz="19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900" spc="95" dirty="0">
                <a:latin typeface="Times New Roman" pitchFamily="18" charset="0"/>
                <a:cs typeface="Times New Roman" pitchFamily="18" charset="0"/>
              </a:rPr>
              <a:t>opened?</a:t>
            </a:r>
            <a:endParaRPr sz="19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AutoNum type="arabicPeriod" startAt="8"/>
            </a:pPr>
            <a:endParaRPr sz="1900" dirty="0">
              <a:latin typeface="Times New Roman" pitchFamily="18" charset="0"/>
              <a:cs typeface="Times New Roman" pitchFamily="18" charset="0"/>
            </a:endParaRPr>
          </a:p>
          <a:p>
            <a:pPr marL="464820" indent="-452120">
              <a:lnSpc>
                <a:spcPct val="100000"/>
              </a:lnSpc>
              <a:buAutoNum type="arabicPeriod" startAt="8"/>
              <a:tabLst>
                <a:tab pos="464820" algn="l"/>
              </a:tabLst>
            </a:pPr>
            <a:r>
              <a:rPr sz="1900" spc="125" dirty="0">
                <a:latin typeface="Times New Roman" pitchFamily="18" charset="0"/>
                <a:cs typeface="Times New Roman" pitchFamily="18" charset="0"/>
              </a:rPr>
              <a:t>Which</a:t>
            </a:r>
            <a:r>
              <a:rPr sz="19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900" spc="85" dirty="0">
                <a:latin typeface="Times New Roman" pitchFamily="18" charset="0"/>
                <a:cs typeface="Times New Roman" pitchFamily="18" charset="0"/>
              </a:rPr>
              <a:t>exception</a:t>
            </a:r>
            <a:r>
              <a:rPr sz="1900" spc="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900" dirty="0">
                <a:latin typeface="Times New Roman" pitchFamily="18" charset="0"/>
                <a:cs typeface="Times New Roman" pitchFamily="18" charset="0"/>
              </a:rPr>
              <a:t>will</a:t>
            </a:r>
            <a:r>
              <a:rPr sz="19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900" spc="95" dirty="0">
                <a:latin typeface="Times New Roman" pitchFamily="18" charset="0"/>
                <a:cs typeface="Times New Roman" pitchFamily="18" charset="0"/>
              </a:rPr>
              <a:t>be</a:t>
            </a:r>
            <a:r>
              <a:rPr sz="19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900" spc="95" dirty="0">
                <a:latin typeface="Times New Roman" pitchFamily="18" charset="0"/>
                <a:cs typeface="Times New Roman" pitchFamily="18" charset="0"/>
              </a:rPr>
              <a:t>raised</a:t>
            </a:r>
            <a:r>
              <a:rPr sz="19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900" spc="105" dirty="0">
                <a:latin typeface="Times New Roman" pitchFamily="18" charset="0"/>
                <a:cs typeface="Times New Roman" pitchFamily="18" charset="0"/>
              </a:rPr>
              <a:t>when</a:t>
            </a:r>
            <a:r>
              <a:rPr sz="19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900" spc="100" dirty="0">
                <a:latin typeface="Times New Roman" pitchFamily="18" charset="0"/>
                <a:cs typeface="Times New Roman" pitchFamily="18" charset="0"/>
              </a:rPr>
              <a:t>you</a:t>
            </a:r>
            <a:r>
              <a:rPr sz="19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900" spc="110" dirty="0">
                <a:latin typeface="Times New Roman" pitchFamily="18" charset="0"/>
                <a:cs typeface="Times New Roman" pitchFamily="18" charset="0"/>
              </a:rPr>
              <a:t>accept</a:t>
            </a:r>
            <a:r>
              <a:rPr sz="1900" spc="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900" spc="95" dirty="0">
                <a:latin typeface="Times New Roman" pitchFamily="18" charset="0"/>
                <a:cs typeface="Times New Roman" pitchFamily="18" charset="0"/>
              </a:rPr>
              <a:t>string</a:t>
            </a:r>
            <a:r>
              <a:rPr sz="19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900" spc="110" dirty="0">
                <a:latin typeface="Times New Roman" pitchFamily="18" charset="0"/>
                <a:cs typeface="Times New Roman" pitchFamily="18" charset="0"/>
              </a:rPr>
              <a:t>instead</a:t>
            </a:r>
            <a:r>
              <a:rPr sz="19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9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19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900" spc="80" dirty="0">
                <a:latin typeface="Times New Roman" pitchFamily="18" charset="0"/>
                <a:cs typeface="Times New Roman" pitchFamily="18" charset="0"/>
              </a:rPr>
              <a:t>Integer?</a:t>
            </a:r>
            <a:endParaRPr sz="19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234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Raising an Exception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addition to built-in exceptions, we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can define new exceptions and raise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it if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needed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done using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raise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statement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Most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 the exception Python raises are classes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with an argument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that 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instance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the class.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equivalent to throw class in Java</a:t>
            </a:r>
          </a:p>
          <a:p>
            <a:pPr marL="0" indent="0">
              <a:buNone/>
            </a:pP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Syntax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raise [Exception [, argument [,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traceback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]]]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Exception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/>
              </a:rPr>
              <a:t>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 of exception (e-g: IO Error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Argument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/>
              </a:rPr>
              <a:t>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Value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 the value for exception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Value can be None if no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argument (optional)</a:t>
            </a:r>
          </a:p>
        </p:txBody>
      </p:sp>
    </p:spTree>
    <p:extLst>
      <p:ext uri="{BB962C8B-B14F-4D97-AF65-F5344CB8AC3E}">
        <p14:creationId xmlns:p14="http://schemas.microsoft.com/office/powerpoint/2010/main" val="2043613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Raising an Exception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traceback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/>
              </a:rPr>
              <a:t>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traceback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used for exception (optional). Rarely used in programs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 =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(input(“Enter the parameter value”))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try: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if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a&lt;=0: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raise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ValueError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(“Not a positive Integer”)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except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ValueError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as err: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print(err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else: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print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(“Positive Integer=“, a)</a:t>
            </a:r>
          </a:p>
        </p:txBody>
      </p:sp>
      <p:sp>
        <p:nvSpPr>
          <p:cNvPr id="4" name="object 7"/>
          <p:cNvSpPr/>
          <p:nvPr/>
        </p:nvSpPr>
        <p:spPr>
          <a:xfrm>
            <a:off x="7947267" y="4308567"/>
            <a:ext cx="3282950" cy="1062355"/>
          </a:xfrm>
          <a:custGeom>
            <a:avLst/>
            <a:gdLst/>
            <a:ahLst/>
            <a:cxnLst/>
            <a:rect l="l" t="t" r="r" b="b"/>
            <a:pathLst>
              <a:path w="3282950" h="1062354">
                <a:moveTo>
                  <a:pt x="3282696" y="1062228"/>
                </a:moveTo>
                <a:lnTo>
                  <a:pt x="3282696" y="0"/>
                </a:lnTo>
                <a:lnTo>
                  <a:pt x="0" y="0"/>
                </a:lnTo>
                <a:lnTo>
                  <a:pt x="0" y="1062228"/>
                </a:lnTo>
                <a:lnTo>
                  <a:pt x="4572" y="1062228"/>
                </a:lnTo>
                <a:lnTo>
                  <a:pt x="4572" y="10668"/>
                </a:lnTo>
                <a:lnTo>
                  <a:pt x="10668" y="6096"/>
                </a:lnTo>
                <a:lnTo>
                  <a:pt x="10668" y="10668"/>
                </a:lnTo>
                <a:lnTo>
                  <a:pt x="3272028" y="10668"/>
                </a:lnTo>
                <a:lnTo>
                  <a:pt x="3272028" y="6096"/>
                </a:lnTo>
                <a:lnTo>
                  <a:pt x="3278124" y="10668"/>
                </a:lnTo>
                <a:lnTo>
                  <a:pt x="3278124" y="1062228"/>
                </a:lnTo>
                <a:lnTo>
                  <a:pt x="3282696" y="1062228"/>
                </a:lnTo>
                <a:close/>
              </a:path>
              <a:path w="3282950" h="1062354">
                <a:moveTo>
                  <a:pt x="10668" y="10668"/>
                </a:moveTo>
                <a:lnTo>
                  <a:pt x="10668" y="6096"/>
                </a:lnTo>
                <a:lnTo>
                  <a:pt x="4572" y="10668"/>
                </a:lnTo>
                <a:lnTo>
                  <a:pt x="10668" y="10668"/>
                </a:lnTo>
                <a:close/>
              </a:path>
              <a:path w="3282950" h="1062354">
                <a:moveTo>
                  <a:pt x="10668" y="1051560"/>
                </a:moveTo>
                <a:lnTo>
                  <a:pt x="10668" y="10668"/>
                </a:lnTo>
                <a:lnTo>
                  <a:pt x="4572" y="10668"/>
                </a:lnTo>
                <a:lnTo>
                  <a:pt x="4572" y="1051560"/>
                </a:lnTo>
                <a:lnTo>
                  <a:pt x="10668" y="1051560"/>
                </a:lnTo>
                <a:close/>
              </a:path>
              <a:path w="3282950" h="1062354">
                <a:moveTo>
                  <a:pt x="3278124" y="1051560"/>
                </a:moveTo>
                <a:lnTo>
                  <a:pt x="4572" y="1051560"/>
                </a:lnTo>
                <a:lnTo>
                  <a:pt x="10668" y="1057656"/>
                </a:lnTo>
                <a:lnTo>
                  <a:pt x="10668" y="1062228"/>
                </a:lnTo>
                <a:lnTo>
                  <a:pt x="3272028" y="1062228"/>
                </a:lnTo>
                <a:lnTo>
                  <a:pt x="3272028" y="1057656"/>
                </a:lnTo>
                <a:lnTo>
                  <a:pt x="3278124" y="1051560"/>
                </a:lnTo>
                <a:close/>
              </a:path>
              <a:path w="3282950" h="1062354">
                <a:moveTo>
                  <a:pt x="10668" y="1062228"/>
                </a:moveTo>
                <a:lnTo>
                  <a:pt x="10668" y="1057656"/>
                </a:lnTo>
                <a:lnTo>
                  <a:pt x="4572" y="1051560"/>
                </a:lnTo>
                <a:lnTo>
                  <a:pt x="4572" y="1062228"/>
                </a:lnTo>
                <a:lnTo>
                  <a:pt x="10668" y="1062228"/>
                </a:lnTo>
                <a:close/>
              </a:path>
              <a:path w="3282950" h="1062354">
                <a:moveTo>
                  <a:pt x="3278124" y="10668"/>
                </a:moveTo>
                <a:lnTo>
                  <a:pt x="3272028" y="6096"/>
                </a:lnTo>
                <a:lnTo>
                  <a:pt x="3272028" y="10668"/>
                </a:lnTo>
                <a:lnTo>
                  <a:pt x="3278124" y="10668"/>
                </a:lnTo>
                <a:close/>
              </a:path>
              <a:path w="3282950" h="1062354">
                <a:moveTo>
                  <a:pt x="3278124" y="1051560"/>
                </a:moveTo>
                <a:lnTo>
                  <a:pt x="3278124" y="10668"/>
                </a:lnTo>
                <a:lnTo>
                  <a:pt x="3272028" y="10668"/>
                </a:lnTo>
                <a:lnTo>
                  <a:pt x="3272028" y="1051560"/>
                </a:lnTo>
                <a:lnTo>
                  <a:pt x="3278124" y="1051560"/>
                </a:lnTo>
                <a:close/>
              </a:path>
              <a:path w="3282950" h="1062354">
                <a:moveTo>
                  <a:pt x="3278124" y="1062228"/>
                </a:moveTo>
                <a:lnTo>
                  <a:pt x="3278124" y="1051560"/>
                </a:lnTo>
                <a:lnTo>
                  <a:pt x="3272028" y="1057656"/>
                </a:lnTo>
                <a:lnTo>
                  <a:pt x="3272028" y="1062228"/>
                </a:lnTo>
                <a:lnTo>
                  <a:pt x="3278124" y="1062228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8540219" y="4538966"/>
            <a:ext cx="2294890" cy="454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1945" marR="5080" indent="-309880">
              <a:lnSpc>
                <a:spcPct val="102099"/>
              </a:lnSpc>
              <a:spcBef>
                <a:spcPts val="100"/>
              </a:spcBef>
            </a:pPr>
            <a:r>
              <a:rPr sz="1450" dirty="0">
                <a:latin typeface="Times New Roman" pitchFamily="18" charset="0"/>
                <a:cs typeface="Times New Roman" pitchFamily="18" charset="0"/>
              </a:rPr>
              <a:t>Enter</a:t>
            </a:r>
            <a:r>
              <a:rPr sz="145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5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145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50" dirty="0">
                <a:latin typeface="Times New Roman" pitchFamily="18" charset="0"/>
                <a:cs typeface="Times New Roman" pitchFamily="18" charset="0"/>
              </a:rPr>
              <a:t>Parameter</a:t>
            </a:r>
            <a:r>
              <a:rPr sz="145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50" dirty="0">
                <a:latin typeface="Times New Roman" pitchFamily="18" charset="0"/>
                <a:cs typeface="Times New Roman" pitchFamily="18" charset="0"/>
              </a:rPr>
              <a:t>Value:</a:t>
            </a:r>
            <a:r>
              <a:rPr sz="145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5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sz="1450" spc="-50" dirty="0">
                <a:latin typeface="Times New Roman" pitchFamily="18" charset="0"/>
                <a:cs typeface="Times New Roman" pitchFamily="18" charset="0"/>
              </a:rPr>
              <a:t>9 </a:t>
            </a:r>
            <a:r>
              <a:rPr sz="1450" dirty="0">
                <a:latin typeface="Times New Roman" pitchFamily="18" charset="0"/>
                <a:cs typeface="Times New Roman" pitchFamily="18" charset="0"/>
              </a:rPr>
              <a:t>Not</a:t>
            </a:r>
            <a:r>
              <a:rPr sz="145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5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145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50" dirty="0">
                <a:latin typeface="Times New Roman" pitchFamily="18" charset="0"/>
                <a:cs typeface="Times New Roman" pitchFamily="18" charset="0"/>
              </a:rPr>
              <a:t>positive </a:t>
            </a:r>
            <a:r>
              <a:rPr sz="1450" spc="-10" dirty="0">
                <a:latin typeface="Times New Roman" pitchFamily="18" charset="0"/>
                <a:cs typeface="Times New Roman" pitchFamily="18" charset="0"/>
              </a:rPr>
              <a:t>Integer</a:t>
            </a:r>
            <a:endParaRPr sz="145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503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User defined Exception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Python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allows us to create our own exceptions by deriving classes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from standard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built-in exception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try block user defined exception is raised and caught in the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except block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useful when we need to provide more specific information when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 exception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is caught</a:t>
            </a:r>
          </a:p>
        </p:txBody>
      </p:sp>
    </p:spTree>
    <p:extLst>
      <p:ext uri="{BB962C8B-B14F-4D97-AF65-F5344CB8AC3E}">
        <p14:creationId xmlns:p14="http://schemas.microsoft.com/office/powerpoint/2010/main" val="3725193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Unit– V: (12 hours)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Exception Handling: Built-in Exceptions-Handling Exceptions-Exception with Arguments - Raising Exception - User-defined Exception - Assertions in Python. Regular Expressions: The match() function - The search() function - Search and Replace - Regular Expression Modifiers: Option Flags-Regular Expression Patterns-Character Classes-Special Character Classes - Repetition Cases -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findall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 method - compile() method. </a:t>
            </a:r>
          </a:p>
        </p:txBody>
      </p:sp>
    </p:spTree>
    <p:extLst>
      <p:ext uri="{BB962C8B-B14F-4D97-AF65-F5344CB8AC3E}">
        <p14:creationId xmlns:p14="http://schemas.microsoft.com/office/powerpoint/2010/main" val="2214188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User defined Exception…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define python user defined exceptions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class Error(Exception):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#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Base class for all exceptions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pass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ValueTooSmallError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(Error):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pass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ValueTooLargeError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(Error):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pass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727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554" y="236171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User defined Exception…</a:t>
            </a:r>
            <a:br>
              <a:rPr lang="en-US" sz="3200" b="1" dirty="0">
                <a:latin typeface="Times New Roman" pitchFamily="18" charset="0"/>
                <a:cs typeface="Times New Roman" pitchFamily="18" charset="0"/>
              </a:rPr>
            </a:b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19908"/>
            <a:ext cx="10744200" cy="515705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Main Program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number=10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while True: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try: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í_num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(input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(“Enter a number:”))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if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i_num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&lt; number: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raise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ValueTooSmallError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i_num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&gt; number: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raise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ValueTooLargeError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break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except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ValueTooSmallError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print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(“Value is too small”)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except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ValueTooLargeError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print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(“Value is too large”)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else: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print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(“Congrats. You guessed it correctly”)</a:t>
            </a:r>
          </a:p>
        </p:txBody>
      </p:sp>
      <p:sp>
        <p:nvSpPr>
          <p:cNvPr id="4" name="object 5"/>
          <p:cNvSpPr/>
          <p:nvPr/>
        </p:nvSpPr>
        <p:spPr>
          <a:xfrm>
            <a:off x="6083808" y="3220212"/>
            <a:ext cx="3282950" cy="1679575"/>
          </a:xfrm>
          <a:custGeom>
            <a:avLst/>
            <a:gdLst/>
            <a:ahLst/>
            <a:cxnLst/>
            <a:rect l="l" t="t" r="r" b="b"/>
            <a:pathLst>
              <a:path w="3282950" h="1679575">
                <a:moveTo>
                  <a:pt x="3282696" y="1679448"/>
                </a:moveTo>
                <a:lnTo>
                  <a:pt x="3282696" y="0"/>
                </a:lnTo>
                <a:lnTo>
                  <a:pt x="0" y="0"/>
                </a:lnTo>
                <a:lnTo>
                  <a:pt x="0" y="1679448"/>
                </a:lnTo>
                <a:lnTo>
                  <a:pt x="4572" y="1679448"/>
                </a:lnTo>
                <a:lnTo>
                  <a:pt x="4572" y="10668"/>
                </a:lnTo>
                <a:lnTo>
                  <a:pt x="10668" y="6096"/>
                </a:lnTo>
                <a:lnTo>
                  <a:pt x="10668" y="10668"/>
                </a:lnTo>
                <a:lnTo>
                  <a:pt x="3272028" y="10668"/>
                </a:lnTo>
                <a:lnTo>
                  <a:pt x="3272028" y="6096"/>
                </a:lnTo>
                <a:lnTo>
                  <a:pt x="3278124" y="10668"/>
                </a:lnTo>
                <a:lnTo>
                  <a:pt x="3278124" y="1679448"/>
                </a:lnTo>
                <a:lnTo>
                  <a:pt x="3282696" y="1679448"/>
                </a:lnTo>
                <a:close/>
              </a:path>
              <a:path w="3282950" h="1679575">
                <a:moveTo>
                  <a:pt x="10668" y="10668"/>
                </a:moveTo>
                <a:lnTo>
                  <a:pt x="10668" y="6096"/>
                </a:lnTo>
                <a:lnTo>
                  <a:pt x="4572" y="10668"/>
                </a:lnTo>
                <a:lnTo>
                  <a:pt x="10668" y="10668"/>
                </a:lnTo>
                <a:close/>
              </a:path>
              <a:path w="3282950" h="1679575">
                <a:moveTo>
                  <a:pt x="10668" y="1668780"/>
                </a:moveTo>
                <a:lnTo>
                  <a:pt x="10668" y="10668"/>
                </a:lnTo>
                <a:lnTo>
                  <a:pt x="4572" y="10668"/>
                </a:lnTo>
                <a:lnTo>
                  <a:pt x="4572" y="1668780"/>
                </a:lnTo>
                <a:lnTo>
                  <a:pt x="10668" y="1668780"/>
                </a:lnTo>
                <a:close/>
              </a:path>
              <a:path w="3282950" h="1679575">
                <a:moveTo>
                  <a:pt x="3278124" y="1668780"/>
                </a:moveTo>
                <a:lnTo>
                  <a:pt x="4572" y="1668780"/>
                </a:lnTo>
                <a:lnTo>
                  <a:pt x="10668" y="1673352"/>
                </a:lnTo>
                <a:lnTo>
                  <a:pt x="10668" y="1679448"/>
                </a:lnTo>
                <a:lnTo>
                  <a:pt x="3272028" y="1679448"/>
                </a:lnTo>
                <a:lnTo>
                  <a:pt x="3272028" y="1673352"/>
                </a:lnTo>
                <a:lnTo>
                  <a:pt x="3278124" y="1668780"/>
                </a:lnTo>
                <a:close/>
              </a:path>
              <a:path w="3282950" h="1679575">
                <a:moveTo>
                  <a:pt x="10668" y="1679448"/>
                </a:moveTo>
                <a:lnTo>
                  <a:pt x="10668" y="1673352"/>
                </a:lnTo>
                <a:lnTo>
                  <a:pt x="4572" y="1668780"/>
                </a:lnTo>
                <a:lnTo>
                  <a:pt x="4572" y="1679448"/>
                </a:lnTo>
                <a:lnTo>
                  <a:pt x="10668" y="1679448"/>
                </a:lnTo>
                <a:close/>
              </a:path>
              <a:path w="3282950" h="1679575">
                <a:moveTo>
                  <a:pt x="3278124" y="10668"/>
                </a:moveTo>
                <a:lnTo>
                  <a:pt x="3272028" y="6096"/>
                </a:lnTo>
                <a:lnTo>
                  <a:pt x="3272028" y="10668"/>
                </a:lnTo>
                <a:lnTo>
                  <a:pt x="3278124" y="10668"/>
                </a:lnTo>
                <a:close/>
              </a:path>
              <a:path w="3282950" h="1679575">
                <a:moveTo>
                  <a:pt x="3278124" y="1668780"/>
                </a:moveTo>
                <a:lnTo>
                  <a:pt x="3278124" y="10668"/>
                </a:lnTo>
                <a:lnTo>
                  <a:pt x="3272028" y="10668"/>
                </a:lnTo>
                <a:lnTo>
                  <a:pt x="3272028" y="1668780"/>
                </a:lnTo>
                <a:lnTo>
                  <a:pt x="3278124" y="1668780"/>
                </a:lnTo>
                <a:close/>
              </a:path>
              <a:path w="3282950" h="1679575">
                <a:moveTo>
                  <a:pt x="3278124" y="1679448"/>
                </a:moveTo>
                <a:lnTo>
                  <a:pt x="3278124" y="1668780"/>
                </a:lnTo>
                <a:lnTo>
                  <a:pt x="3272028" y="1673352"/>
                </a:lnTo>
                <a:lnTo>
                  <a:pt x="3272028" y="1679448"/>
                </a:lnTo>
                <a:lnTo>
                  <a:pt x="3278124" y="1679448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6"/>
          <p:cNvSpPr txBox="1"/>
          <p:nvPr/>
        </p:nvSpPr>
        <p:spPr>
          <a:xfrm>
            <a:off x="6426197" y="3242562"/>
            <a:ext cx="2598420" cy="13830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56260" marR="550545" algn="ctr">
              <a:lnSpc>
                <a:spcPct val="102400"/>
              </a:lnSpc>
              <a:spcBef>
                <a:spcPts val="95"/>
              </a:spcBef>
            </a:pPr>
            <a:r>
              <a:rPr sz="1450" dirty="0">
                <a:latin typeface="Times New Roman" pitchFamily="18" charset="0"/>
                <a:cs typeface="Times New Roman" pitchFamily="18" charset="0"/>
              </a:rPr>
              <a:t>Enter</a:t>
            </a:r>
            <a:r>
              <a:rPr sz="145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5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145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50" dirty="0">
                <a:latin typeface="Times New Roman" pitchFamily="18" charset="0"/>
                <a:cs typeface="Times New Roman" pitchFamily="18" charset="0"/>
              </a:rPr>
              <a:t>number:</a:t>
            </a:r>
            <a:r>
              <a:rPr sz="1450" spc="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50" spc="-25" dirty="0">
                <a:latin typeface="Times New Roman" pitchFamily="18" charset="0"/>
                <a:cs typeface="Times New Roman" pitchFamily="18" charset="0"/>
              </a:rPr>
              <a:t>13 </a:t>
            </a:r>
            <a:r>
              <a:rPr sz="1450" dirty="0">
                <a:latin typeface="Times New Roman" pitchFamily="18" charset="0"/>
                <a:cs typeface="Times New Roman" pitchFamily="18" charset="0"/>
              </a:rPr>
              <a:t>Value</a:t>
            </a:r>
            <a:r>
              <a:rPr sz="145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5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145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50" dirty="0">
                <a:latin typeface="Times New Roman" pitchFamily="18" charset="0"/>
                <a:cs typeface="Times New Roman" pitchFamily="18" charset="0"/>
              </a:rPr>
              <a:t>too</a:t>
            </a:r>
            <a:r>
              <a:rPr sz="145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50" spc="-20" dirty="0">
                <a:latin typeface="Times New Roman" pitchFamily="18" charset="0"/>
                <a:cs typeface="Times New Roman" pitchFamily="18" charset="0"/>
              </a:rPr>
              <a:t>large </a:t>
            </a:r>
            <a:r>
              <a:rPr sz="1450" dirty="0">
                <a:latin typeface="Times New Roman" pitchFamily="18" charset="0"/>
                <a:cs typeface="Times New Roman" pitchFamily="18" charset="0"/>
              </a:rPr>
              <a:t>Enter</a:t>
            </a:r>
            <a:r>
              <a:rPr sz="145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5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145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50" dirty="0">
                <a:latin typeface="Times New Roman" pitchFamily="18" charset="0"/>
                <a:cs typeface="Times New Roman" pitchFamily="18" charset="0"/>
              </a:rPr>
              <a:t>number:</a:t>
            </a:r>
            <a:r>
              <a:rPr sz="1450" spc="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50" spc="-50" dirty="0">
                <a:latin typeface="Times New Roman" pitchFamily="18" charset="0"/>
                <a:cs typeface="Times New Roman" pitchFamily="18" charset="0"/>
              </a:rPr>
              <a:t>9 </a:t>
            </a:r>
            <a:r>
              <a:rPr sz="1450" dirty="0">
                <a:latin typeface="Times New Roman" pitchFamily="18" charset="0"/>
                <a:cs typeface="Times New Roman" pitchFamily="18" charset="0"/>
              </a:rPr>
              <a:t>Value</a:t>
            </a:r>
            <a:r>
              <a:rPr sz="145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5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145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50" dirty="0">
                <a:latin typeface="Times New Roman" pitchFamily="18" charset="0"/>
                <a:cs typeface="Times New Roman" pitchFamily="18" charset="0"/>
              </a:rPr>
              <a:t>too</a:t>
            </a:r>
            <a:r>
              <a:rPr sz="145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50" spc="-20" dirty="0">
                <a:latin typeface="Times New Roman" pitchFamily="18" charset="0"/>
                <a:cs typeface="Times New Roman" pitchFamily="18" charset="0"/>
              </a:rPr>
              <a:t>small </a:t>
            </a:r>
            <a:r>
              <a:rPr sz="1450" dirty="0">
                <a:latin typeface="Times New Roman" pitchFamily="18" charset="0"/>
                <a:cs typeface="Times New Roman" pitchFamily="18" charset="0"/>
              </a:rPr>
              <a:t>Enter</a:t>
            </a:r>
            <a:r>
              <a:rPr sz="145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5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145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50" dirty="0">
                <a:latin typeface="Times New Roman" pitchFamily="18" charset="0"/>
                <a:cs typeface="Times New Roman" pitchFamily="18" charset="0"/>
              </a:rPr>
              <a:t>number:</a:t>
            </a:r>
            <a:r>
              <a:rPr sz="1450" spc="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50" spc="-25" dirty="0">
                <a:latin typeface="Times New Roman" pitchFamily="18" charset="0"/>
                <a:cs typeface="Times New Roman" pitchFamily="18" charset="0"/>
              </a:rPr>
              <a:t>10</a:t>
            </a:r>
            <a:endParaRPr sz="145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1450" dirty="0">
                <a:latin typeface="Times New Roman" pitchFamily="18" charset="0"/>
                <a:cs typeface="Times New Roman" pitchFamily="18" charset="0"/>
              </a:rPr>
              <a:t>Congrats.</a:t>
            </a:r>
            <a:r>
              <a:rPr sz="145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50" spc="-10" dirty="0">
                <a:latin typeface="Times New Roman" pitchFamily="18" charset="0"/>
                <a:cs typeface="Times New Roman" pitchFamily="18" charset="0"/>
              </a:rPr>
              <a:t>You</a:t>
            </a:r>
            <a:r>
              <a:rPr sz="145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50" dirty="0">
                <a:latin typeface="Times New Roman" pitchFamily="18" charset="0"/>
                <a:cs typeface="Times New Roman" pitchFamily="18" charset="0"/>
              </a:rPr>
              <a:t>guessed</a:t>
            </a:r>
            <a:r>
              <a:rPr sz="145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50" dirty="0">
                <a:latin typeface="Times New Roman" pitchFamily="18" charset="0"/>
                <a:cs typeface="Times New Roman" pitchFamily="18" charset="0"/>
              </a:rPr>
              <a:t>it </a:t>
            </a:r>
            <a:r>
              <a:rPr sz="1450" spc="-10" dirty="0">
                <a:latin typeface="Times New Roman" pitchFamily="18" charset="0"/>
                <a:cs typeface="Times New Roman" pitchFamily="18" charset="0"/>
              </a:rPr>
              <a:t>correctly</a:t>
            </a:r>
            <a:endParaRPr sz="145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345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User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defined Exception…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076" y="1227748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define Python user-defined exceptions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class Error(Exception):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"""Base class for other exceptions"""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pass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zerovalue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(Error):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"""Raised when the input value is zero"""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pass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try: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i_num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(input("Enter a number: "))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if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i_num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== 0: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raise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zerovalue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except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zerovalue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print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("Input value is zero, try again!")</a:t>
            </a:r>
          </a:p>
        </p:txBody>
      </p:sp>
      <p:sp>
        <p:nvSpPr>
          <p:cNvPr id="4" name="object 5"/>
          <p:cNvSpPr/>
          <p:nvPr/>
        </p:nvSpPr>
        <p:spPr>
          <a:xfrm>
            <a:off x="6083808" y="3220212"/>
            <a:ext cx="3282950" cy="1679575"/>
          </a:xfrm>
          <a:custGeom>
            <a:avLst/>
            <a:gdLst/>
            <a:ahLst/>
            <a:cxnLst/>
            <a:rect l="l" t="t" r="r" b="b"/>
            <a:pathLst>
              <a:path w="3282950" h="1679575">
                <a:moveTo>
                  <a:pt x="3282696" y="1679448"/>
                </a:moveTo>
                <a:lnTo>
                  <a:pt x="3282696" y="0"/>
                </a:lnTo>
                <a:lnTo>
                  <a:pt x="0" y="0"/>
                </a:lnTo>
                <a:lnTo>
                  <a:pt x="0" y="1679448"/>
                </a:lnTo>
                <a:lnTo>
                  <a:pt x="4572" y="1679448"/>
                </a:lnTo>
                <a:lnTo>
                  <a:pt x="4572" y="10668"/>
                </a:lnTo>
                <a:lnTo>
                  <a:pt x="10668" y="6096"/>
                </a:lnTo>
                <a:lnTo>
                  <a:pt x="10668" y="10668"/>
                </a:lnTo>
                <a:lnTo>
                  <a:pt x="3272028" y="10668"/>
                </a:lnTo>
                <a:lnTo>
                  <a:pt x="3272028" y="6096"/>
                </a:lnTo>
                <a:lnTo>
                  <a:pt x="3278124" y="10668"/>
                </a:lnTo>
                <a:lnTo>
                  <a:pt x="3278124" y="1679448"/>
                </a:lnTo>
                <a:lnTo>
                  <a:pt x="3282696" y="1679448"/>
                </a:lnTo>
                <a:close/>
              </a:path>
              <a:path w="3282950" h="1679575">
                <a:moveTo>
                  <a:pt x="10668" y="10668"/>
                </a:moveTo>
                <a:lnTo>
                  <a:pt x="10668" y="6096"/>
                </a:lnTo>
                <a:lnTo>
                  <a:pt x="4572" y="10668"/>
                </a:lnTo>
                <a:lnTo>
                  <a:pt x="10668" y="10668"/>
                </a:lnTo>
                <a:close/>
              </a:path>
              <a:path w="3282950" h="1679575">
                <a:moveTo>
                  <a:pt x="10668" y="1668780"/>
                </a:moveTo>
                <a:lnTo>
                  <a:pt x="10668" y="10668"/>
                </a:lnTo>
                <a:lnTo>
                  <a:pt x="4572" y="10668"/>
                </a:lnTo>
                <a:lnTo>
                  <a:pt x="4572" y="1668780"/>
                </a:lnTo>
                <a:lnTo>
                  <a:pt x="10668" y="1668780"/>
                </a:lnTo>
                <a:close/>
              </a:path>
              <a:path w="3282950" h="1679575">
                <a:moveTo>
                  <a:pt x="3278124" y="1668780"/>
                </a:moveTo>
                <a:lnTo>
                  <a:pt x="4572" y="1668780"/>
                </a:lnTo>
                <a:lnTo>
                  <a:pt x="10668" y="1673352"/>
                </a:lnTo>
                <a:lnTo>
                  <a:pt x="10668" y="1679448"/>
                </a:lnTo>
                <a:lnTo>
                  <a:pt x="3272028" y="1679448"/>
                </a:lnTo>
                <a:lnTo>
                  <a:pt x="3272028" y="1673352"/>
                </a:lnTo>
                <a:lnTo>
                  <a:pt x="3278124" y="1668780"/>
                </a:lnTo>
                <a:close/>
              </a:path>
              <a:path w="3282950" h="1679575">
                <a:moveTo>
                  <a:pt x="10668" y="1679448"/>
                </a:moveTo>
                <a:lnTo>
                  <a:pt x="10668" y="1673352"/>
                </a:lnTo>
                <a:lnTo>
                  <a:pt x="4572" y="1668780"/>
                </a:lnTo>
                <a:lnTo>
                  <a:pt x="4572" y="1679448"/>
                </a:lnTo>
                <a:lnTo>
                  <a:pt x="10668" y="1679448"/>
                </a:lnTo>
                <a:close/>
              </a:path>
              <a:path w="3282950" h="1679575">
                <a:moveTo>
                  <a:pt x="3278124" y="10668"/>
                </a:moveTo>
                <a:lnTo>
                  <a:pt x="3272028" y="6096"/>
                </a:lnTo>
                <a:lnTo>
                  <a:pt x="3272028" y="10668"/>
                </a:lnTo>
                <a:lnTo>
                  <a:pt x="3278124" y="10668"/>
                </a:lnTo>
                <a:close/>
              </a:path>
              <a:path w="3282950" h="1679575">
                <a:moveTo>
                  <a:pt x="3278124" y="1668780"/>
                </a:moveTo>
                <a:lnTo>
                  <a:pt x="3278124" y="10668"/>
                </a:lnTo>
                <a:lnTo>
                  <a:pt x="3272028" y="10668"/>
                </a:lnTo>
                <a:lnTo>
                  <a:pt x="3272028" y="1668780"/>
                </a:lnTo>
                <a:lnTo>
                  <a:pt x="3278124" y="1668780"/>
                </a:lnTo>
                <a:close/>
              </a:path>
              <a:path w="3282950" h="1679575">
                <a:moveTo>
                  <a:pt x="3278124" y="1679448"/>
                </a:moveTo>
                <a:lnTo>
                  <a:pt x="3278124" y="1668780"/>
                </a:lnTo>
                <a:lnTo>
                  <a:pt x="3272028" y="1673352"/>
                </a:lnTo>
                <a:lnTo>
                  <a:pt x="3272028" y="1679448"/>
                </a:lnTo>
                <a:lnTo>
                  <a:pt x="3278124" y="1679448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6"/>
          <p:cNvSpPr txBox="1"/>
          <p:nvPr/>
        </p:nvSpPr>
        <p:spPr>
          <a:xfrm>
            <a:off x="6610601" y="3807966"/>
            <a:ext cx="2230120" cy="454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08305">
              <a:lnSpc>
                <a:spcPct val="102099"/>
              </a:lnSpc>
              <a:spcBef>
                <a:spcPts val="100"/>
              </a:spcBef>
            </a:pPr>
            <a:r>
              <a:rPr sz="1450" dirty="0">
                <a:latin typeface="Times New Roman" pitchFamily="18" charset="0"/>
                <a:cs typeface="Times New Roman" pitchFamily="18" charset="0"/>
              </a:rPr>
              <a:t>Enter</a:t>
            </a:r>
            <a:r>
              <a:rPr sz="145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5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145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50" dirty="0">
                <a:latin typeface="Times New Roman" pitchFamily="18" charset="0"/>
                <a:cs typeface="Times New Roman" pitchFamily="18" charset="0"/>
              </a:rPr>
              <a:t>number:</a:t>
            </a:r>
            <a:r>
              <a:rPr sz="1450" spc="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50" spc="-5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sz="1450" spc="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50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sz="145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50" dirty="0">
                <a:latin typeface="Times New Roman" pitchFamily="18" charset="0"/>
                <a:cs typeface="Times New Roman" pitchFamily="18" charset="0"/>
              </a:rPr>
              <a:t>value</a:t>
            </a:r>
            <a:r>
              <a:rPr sz="145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5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145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50" dirty="0">
                <a:latin typeface="Times New Roman" pitchFamily="18" charset="0"/>
                <a:cs typeface="Times New Roman" pitchFamily="18" charset="0"/>
              </a:rPr>
              <a:t>zero,</a:t>
            </a:r>
            <a:r>
              <a:rPr sz="145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50" dirty="0">
                <a:latin typeface="Times New Roman" pitchFamily="18" charset="0"/>
                <a:cs typeface="Times New Roman" pitchFamily="18" charset="0"/>
              </a:rPr>
              <a:t>try</a:t>
            </a:r>
            <a:r>
              <a:rPr sz="145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50" spc="-10" dirty="0">
                <a:latin typeface="Times New Roman" pitchFamily="18" charset="0"/>
                <a:cs typeface="Times New Roman" pitchFamily="18" charset="0"/>
              </a:rPr>
              <a:t>again!</a:t>
            </a:r>
            <a:endParaRPr sz="145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6823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662" y="83772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Assertions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308" y="1312985"/>
            <a:ext cx="10943492" cy="4863978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assertion is checking in Pytho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 that can be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turned on or off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while testing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program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assertion,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 expression is tested and if the result is false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exception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is raised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Performed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assert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statement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application of assertion is used to check for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valid input and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valid output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Python interpreter encounters an assertion statement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evaluates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accompanying expression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expression is evaluated to false, Python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raises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AssertionError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exception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185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Assertions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avg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(marks):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assert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(marks) != 0,"List is empty."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return sum(marks)/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(marks)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mark2 = [55,88,78,90,79]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print("Average of mark2:",avg(mark2))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mark1 = []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print("Average of mark1:",avg(mark1))</a:t>
            </a:r>
          </a:p>
        </p:txBody>
      </p:sp>
      <p:sp>
        <p:nvSpPr>
          <p:cNvPr id="4" name="object 5"/>
          <p:cNvSpPr/>
          <p:nvPr/>
        </p:nvSpPr>
        <p:spPr>
          <a:xfrm>
            <a:off x="7197849" y="3433570"/>
            <a:ext cx="3282950" cy="1678305"/>
          </a:xfrm>
          <a:custGeom>
            <a:avLst/>
            <a:gdLst/>
            <a:ahLst/>
            <a:cxnLst/>
            <a:rect l="l" t="t" r="r" b="b"/>
            <a:pathLst>
              <a:path w="3282950" h="1678304">
                <a:moveTo>
                  <a:pt x="3282696" y="1677924"/>
                </a:moveTo>
                <a:lnTo>
                  <a:pt x="3282696" y="0"/>
                </a:lnTo>
                <a:lnTo>
                  <a:pt x="0" y="0"/>
                </a:lnTo>
                <a:lnTo>
                  <a:pt x="0" y="1677924"/>
                </a:lnTo>
                <a:lnTo>
                  <a:pt x="4572" y="1677924"/>
                </a:lnTo>
                <a:lnTo>
                  <a:pt x="4572" y="10668"/>
                </a:lnTo>
                <a:lnTo>
                  <a:pt x="9144" y="4572"/>
                </a:lnTo>
                <a:lnTo>
                  <a:pt x="9144" y="10668"/>
                </a:lnTo>
                <a:lnTo>
                  <a:pt x="3272028" y="10668"/>
                </a:lnTo>
                <a:lnTo>
                  <a:pt x="3272028" y="4572"/>
                </a:lnTo>
                <a:lnTo>
                  <a:pt x="3276600" y="10668"/>
                </a:lnTo>
                <a:lnTo>
                  <a:pt x="3276600" y="1677924"/>
                </a:lnTo>
                <a:lnTo>
                  <a:pt x="3282696" y="1677924"/>
                </a:lnTo>
                <a:close/>
              </a:path>
              <a:path w="3282950" h="1678304">
                <a:moveTo>
                  <a:pt x="9144" y="10668"/>
                </a:moveTo>
                <a:lnTo>
                  <a:pt x="9144" y="4572"/>
                </a:lnTo>
                <a:lnTo>
                  <a:pt x="4572" y="10668"/>
                </a:lnTo>
                <a:lnTo>
                  <a:pt x="9144" y="10668"/>
                </a:lnTo>
                <a:close/>
              </a:path>
              <a:path w="3282950" h="1678304">
                <a:moveTo>
                  <a:pt x="9144" y="1668780"/>
                </a:moveTo>
                <a:lnTo>
                  <a:pt x="9144" y="10668"/>
                </a:lnTo>
                <a:lnTo>
                  <a:pt x="4572" y="10668"/>
                </a:lnTo>
                <a:lnTo>
                  <a:pt x="4572" y="1668780"/>
                </a:lnTo>
                <a:lnTo>
                  <a:pt x="9144" y="1668780"/>
                </a:lnTo>
                <a:close/>
              </a:path>
              <a:path w="3282950" h="1678304">
                <a:moveTo>
                  <a:pt x="3276600" y="1668780"/>
                </a:moveTo>
                <a:lnTo>
                  <a:pt x="4572" y="1668780"/>
                </a:lnTo>
                <a:lnTo>
                  <a:pt x="9144" y="1673352"/>
                </a:lnTo>
                <a:lnTo>
                  <a:pt x="9144" y="1677924"/>
                </a:lnTo>
                <a:lnTo>
                  <a:pt x="3272028" y="1677924"/>
                </a:lnTo>
                <a:lnTo>
                  <a:pt x="3272028" y="1673352"/>
                </a:lnTo>
                <a:lnTo>
                  <a:pt x="3276600" y="1668780"/>
                </a:lnTo>
                <a:close/>
              </a:path>
              <a:path w="3282950" h="1678304">
                <a:moveTo>
                  <a:pt x="9144" y="1677924"/>
                </a:moveTo>
                <a:lnTo>
                  <a:pt x="9144" y="1673352"/>
                </a:lnTo>
                <a:lnTo>
                  <a:pt x="4572" y="1668780"/>
                </a:lnTo>
                <a:lnTo>
                  <a:pt x="4572" y="1677924"/>
                </a:lnTo>
                <a:lnTo>
                  <a:pt x="9144" y="1677924"/>
                </a:lnTo>
                <a:close/>
              </a:path>
              <a:path w="3282950" h="1678304">
                <a:moveTo>
                  <a:pt x="3276600" y="10668"/>
                </a:moveTo>
                <a:lnTo>
                  <a:pt x="3272028" y="4572"/>
                </a:lnTo>
                <a:lnTo>
                  <a:pt x="3272028" y="10668"/>
                </a:lnTo>
                <a:lnTo>
                  <a:pt x="3276600" y="10668"/>
                </a:lnTo>
                <a:close/>
              </a:path>
              <a:path w="3282950" h="1678304">
                <a:moveTo>
                  <a:pt x="3276600" y="1668780"/>
                </a:moveTo>
                <a:lnTo>
                  <a:pt x="3276600" y="10668"/>
                </a:lnTo>
                <a:lnTo>
                  <a:pt x="3272028" y="10668"/>
                </a:lnTo>
                <a:lnTo>
                  <a:pt x="3272028" y="1668780"/>
                </a:lnTo>
                <a:lnTo>
                  <a:pt x="3276600" y="1668780"/>
                </a:lnTo>
                <a:close/>
              </a:path>
              <a:path w="3282950" h="1678304">
                <a:moveTo>
                  <a:pt x="3276600" y="1677924"/>
                </a:moveTo>
                <a:lnTo>
                  <a:pt x="3276600" y="1668780"/>
                </a:lnTo>
                <a:lnTo>
                  <a:pt x="3272028" y="1673352"/>
                </a:lnTo>
                <a:lnTo>
                  <a:pt x="3272028" y="1677924"/>
                </a:lnTo>
                <a:lnTo>
                  <a:pt x="3276600" y="1677924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6"/>
          <p:cNvSpPr txBox="1"/>
          <p:nvPr/>
        </p:nvSpPr>
        <p:spPr>
          <a:xfrm>
            <a:off x="7465562" y="4024372"/>
            <a:ext cx="2743835" cy="457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287655">
              <a:lnSpc>
                <a:spcPct val="102800"/>
              </a:lnSpc>
              <a:spcBef>
                <a:spcPts val="90"/>
              </a:spcBef>
            </a:pPr>
            <a:r>
              <a:rPr sz="1450" spc="75" dirty="0">
                <a:latin typeface="Times New Roman" pitchFamily="18" charset="0"/>
                <a:cs typeface="Times New Roman" pitchFamily="18" charset="0"/>
              </a:rPr>
              <a:t>Average</a:t>
            </a:r>
            <a:r>
              <a:rPr sz="145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5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145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50" spc="125" dirty="0">
                <a:latin typeface="Times New Roman" pitchFamily="18" charset="0"/>
                <a:cs typeface="Times New Roman" pitchFamily="18" charset="0"/>
              </a:rPr>
              <a:t>mark2:</a:t>
            </a:r>
            <a:r>
              <a:rPr sz="145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50" spc="110" dirty="0">
                <a:latin typeface="Times New Roman" pitchFamily="18" charset="0"/>
                <a:cs typeface="Times New Roman" pitchFamily="18" charset="0"/>
              </a:rPr>
              <a:t>78.0 </a:t>
            </a:r>
            <a:r>
              <a:rPr sz="1450" spc="85" dirty="0">
                <a:latin typeface="Times New Roman" pitchFamily="18" charset="0"/>
                <a:cs typeface="Times New Roman" pitchFamily="18" charset="0"/>
              </a:rPr>
              <a:t>AssertionError:</a:t>
            </a:r>
            <a:r>
              <a:rPr sz="145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50" spc="85" dirty="0">
                <a:latin typeface="Times New Roman" pitchFamily="18" charset="0"/>
                <a:cs typeface="Times New Roman" pitchFamily="18" charset="0"/>
              </a:rPr>
              <a:t>List</a:t>
            </a:r>
            <a:r>
              <a:rPr sz="145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50" spc="9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145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50" spc="100" dirty="0">
                <a:latin typeface="Times New Roman" pitchFamily="18" charset="0"/>
                <a:cs typeface="Times New Roman" pitchFamily="18" charset="0"/>
              </a:rPr>
              <a:t>empty.</a:t>
            </a:r>
            <a:endParaRPr sz="145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470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Regular Expressions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Also called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 /regexes / regex patterns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are available through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 module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match/find other strings using specialized syntax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known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Pattern Widely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used in UNIX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 module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raises the exception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re.error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while using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reg.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expr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are various characters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which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have special meaning when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they are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used in regular expressio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raw strings a r “expression”</a:t>
            </a:r>
          </a:p>
        </p:txBody>
      </p:sp>
    </p:spTree>
    <p:extLst>
      <p:ext uri="{BB962C8B-B14F-4D97-AF65-F5344CB8AC3E}">
        <p14:creationId xmlns:p14="http://schemas.microsoft.com/office/powerpoint/2010/main" val="11879370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match() function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match regular expression pattern to string with optional flags</a:t>
            </a:r>
          </a:p>
          <a:p>
            <a:pPr algn="just">
              <a:lnSpc>
                <a:spcPct val="12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use this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function re module needs to be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imported</a:t>
            </a:r>
          </a:p>
          <a:p>
            <a:pPr algn="just">
              <a:lnSpc>
                <a:spcPct val="120000"/>
              </a:lnSpc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match() checks for a match only at the beginning of the string.</a:t>
            </a:r>
          </a:p>
          <a:p>
            <a:pPr algn="just">
              <a:lnSpc>
                <a:spcPct val="120000"/>
              </a:lnSpc>
            </a:pP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Syntax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re.match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(pattern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string, flags=0)</a:t>
            </a:r>
          </a:p>
          <a:p>
            <a:pPr algn="just">
              <a:lnSpc>
                <a:spcPct val="12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Pattern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/>
              </a:rPr>
              <a:t>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regular expression to be matched</a:t>
            </a:r>
          </a:p>
          <a:p>
            <a:pPr algn="just">
              <a:lnSpc>
                <a:spcPct val="12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string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/>
              </a:rPr>
              <a:t>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searched to match the pattern from beginning</a:t>
            </a:r>
          </a:p>
          <a:p>
            <a:pPr algn="just">
              <a:lnSpc>
                <a:spcPct val="12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flags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/>
              </a:rPr>
              <a:t>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modifiers specified using bitwise OR(|)</a:t>
            </a:r>
          </a:p>
          <a:p>
            <a:pPr algn="just">
              <a:lnSpc>
                <a:spcPct val="12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function returns a match object if the matching was success and returns NONE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case of failure</a:t>
            </a:r>
          </a:p>
          <a:p>
            <a:pPr algn="just">
              <a:lnSpc>
                <a:spcPct val="12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Two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functions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group(n) &amp; groups()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 match object are used to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get matched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expression</a:t>
            </a:r>
          </a:p>
        </p:txBody>
      </p:sp>
    </p:spTree>
    <p:extLst>
      <p:ext uri="{BB962C8B-B14F-4D97-AF65-F5344CB8AC3E}">
        <p14:creationId xmlns:p14="http://schemas.microsoft.com/office/powerpoint/2010/main" val="37497045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803146"/>
              </p:ext>
            </p:extLst>
          </p:nvPr>
        </p:nvGraphicFramePr>
        <p:xfrm>
          <a:off x="1207477" y="1981202"/>
          <a:ext cx="8505642" cy="3448842"/>
        </p:xfrm>
        <a:graphic>
          <a:graphicData uri="http://schemas.openxmlformats.org/drawingml/2006/table">
            <a:tbl>
              <a:tblPr/>
              <a:tblGrid>
                <a:gridCol w="4252821"/>
                <a:gridCol w="4252821"/>
              </a:tblGrid>
              <a:tr h="354081">
                <a:tc>
                  <a:txBody>
                    <a:bodyPr/>
                    <a:lstStyle/>
                    <a:p>
                      <a:pPr algn="l" fontAlgn="auto"/>
                      <a:r>
                        <a:rPr lang="en-US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Flags</a:t>
                      </a:r>
                      <a:endParaRPr lang="en-US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US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4081">
                <a:tc>
                  <a:txBody>
                    <a:bodyPr/>
                    <a:lstStyle/>
                    <a:p>
                      <a:pPr algn="l" fontAlgn="auto"/>
                      <a:r>
                        <a:rPr lang="en-US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re.IGNORECASE or re.I</a:t>
                      </a: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Ignores a case.</a:t>
                      </a: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85170">
                <a:tc>
                  <a:txBody>
                    <a:bodyPr/>
                    <a:lstStyle/>
                    <a:p>
                      <a:pPr algn="l" fontAlgn="auto"/>
                      <a:r>
                        <a:rPr lang="en-US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re.DOTALL or re.S</a:t>
                      </a: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Allows the . metacharacter to match a newline.</a:t>
                      </a: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85170">
                <a:tc>
                  <a:txBody>
                    <a:bodyPr/>
                    <a:lstStyle/>
                    <a:p>
                      <a:pPr algn="l" fontAlgn="auto"/>
                      <a:r>
                        <a:rPr lang="en-US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re.MULTILINE or re.M</a:t>
                      </a: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Allows the ^ and $ metacharacters to match each line.</a:t>
                      </a: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85170">
                <a:tc>
                  <a:txBody>
                    <a:bodyPr/>
                    <a:lstStyle/>
                    <a:p>
                      <a:pPr algn="l" fontAlgn="auto"/>
                      <a:r>
                        <a:rPr lang="en-US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re.VERBOSE or re.X</a:t>
                      </a: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Allows whitespaces and comments in pattern compilation.</a:t>
                      </a: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85170">
                <a:tc>
                  <a:txBody>
                    <a:bodyPr/>
                    <a:lstStyle/>
                    <a:p>
                      <a:pPr algn="l" fontAlgn="auto"/>
                      <a:r>
                        <a:rPr lang="en-US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re.ASCII or re.A</a:t>
                      </a: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Makes \w, \W, \b, \B, \s, \S match only ASCII characters.</a:t>
                      </a: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67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92" y="644769"/>
            <a:ext cx="10849708" cy="5532194"/>
          </a:xfrm>
        </p:spPr>
        <p:txBody>
          <a:bodyPr>
            <a:normAutofit fontScale="92500"/>
          </a:bodyPr>
          <a:lstStyle/>
          <a:p>
            <a:pPr fontAlgn="auto">
              <a:lnSpc>
                <a:spcPct val="15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Ignoring a case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regular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expressions are case-sensitive. To make your regular expression treat uppercase and lowercase letters equally, you can use the 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re.IGNORECASE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re.I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flag: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lower = 'you shall not pass!'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upper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'YOU SHALL NOT PASS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!‘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string = 'You Shall Not Pass!'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result_lower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re.match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(lower, string, flags=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re.IGNORECASE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# match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result_upper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re.match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(upper, string, flags=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re.IGNORECASE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# match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8003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match() function…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group(n) function returns entire match (or specific subgroup of n)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groups() method returns all matching subgroups in 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tuple</a:t>
            </a:r>
          </a:p>
          <a:p>
            <a:pPr marL="0" indent="0">
              <a:buNone/>
            </a:pP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import re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line = “Python Programming is fun”</a:t>
            </a:r>
          </a:p>
          <a:p>
            <a:pPr marL="0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mobj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re.match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r’fun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’, line,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re.M|re.I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mobj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re.match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r’Python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’, line,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re.M|re.I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mobj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print(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mobj.group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else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print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(“No match!”)</a:t>
            </a:r>
          </a:p>
        </p:txBody>
      </p:sp>
      <p:sp>
        <p:nvSpPr>
          <p:cNvPr id="4" name="object 4"/>
          <p:cNvSpPr/>
          <p:nvPr/>
        </p:nvSpPr>
        <p:spPr>
          <a:xfrm>
            <a:off x="9115395" y="3025101"/>
            <a:ext cx="2331720" cy="669290"/>
          </a:xfrm>
          <a:custGeom>
            <a:avLst/>
            <a:gdLst/>
            <a:ahLst/>
            <a:cxnLst/>
            <a:rect l="l" t="t" r="r" b="b"/>
            <a:pathLst>
              <a:path w="2331720" h="669289">
                <a:moveTo>
                  <a:pt x="2331720" y="669036"/>
                </a:moveTo>
                <a:lnTo>
                  <a:pt x="2331720" y="0"/>
                </a:lnTo>
                <a:lnTo>
                  <a:pt x="0" y="0"/>
                </a:lnTo>
                <a:lnTo>
                  <a:pt x="0" y="669036"/>
                </a:lnTo>
                <a:lnTo>
                  <a:pt x="6096" y="669036"/>
                </a:lnTo>
                <a:lnTo>
                  <a:pt x="6096" y="10668"/>
                </a:lnTo>
                <a:lnTo>
                  <a:pt x="10668" y="4572"/>
                </a:lnTo>
                <a:lnTo>
                  <a:pt x="10668" y="10668"/>
                </a:lnTo>
                <a:lnTo>
                  <a:pt x="2321052" y="10668"/>
                </a:lnTo>
                <a:lnTo>
                  <a:pt x="2321052" y="4572"/>
                </a:lnTo>
                <a:lnTo>
                  <a:pt x="2325624" y="10668"/>
                </a:lnTo>
                <a:lnTo>
                  <a:pt x="2325624" y="669036"/>
                </a:lnTo>
                <a:lnTo>
                  <a:pt x="2331720" y="669036"/>
                </a:lnTo>
                <a:close/>
              </a:path>
              <a:path w="2331720" h="669289">
                <a:moveTo>
                  <a:pt x="10668" y="10668"/>
                </a:moveTo>
                <a:lnTo>
                  <a:pt x="10668" y="4572"/>
                </a:lnTo>
                <a:lnTo>
                  <a:pt x="6096" y="10668"/>
                </a:lnTo>
                <a:lnTo>
                  <a:pt x="10668" y="10668"/>
                </a:lnTo>
                <a:close/>
              </a:path>
              <a:path w="2331720" h="669289">
                <a:moveTo>
                  <a:pt x="10668" y="658368"/>
                </a:moveTo>
                <a:lnTo>
                  <a:pt x="10668" y="10668"/>
                </a:lnTo>
                <a:lnTo>
                  <a:pt x="6096" y="10668"/>
                </a:lnTo>
                <a:lnTo>
                  <a:pt x="6096" y="658368"/>
                </a:lnTo>
                <a:lnTo>
                  <a:pt x="10668" y="658368"/>
                </a:lnTo>
                <a:close/>
              </a:path>
              <a:path w="2331720" h="669289">
                <a:moveTo>
                  <a:pt x="2325624" y="658368"/>
                </a:moveTo>
                <a:lnTo>
                  <a:pt x="6096" y="658368"/>
                </a:lnTo>
                <a:lnTo>
                  <a:pt x="10668" y="662940"/>
                </a:lnTo>
                <a:lnTo>
                  <a:pt x="10668" y="669036"/>
                </a:lnTo>
                <a:lnTo>
                  <a:pt x="2321052" y="669036"/>
                </a:lnTo>
                <a:lnTo>
                  <a:pt x="2321052" y="662940"/>
                </a:lnTo>
                <a:lnTo>
                  <a:pt x="2325624" y="658368"/>
                </a:lnTo>
                <a:close/>
              </a:path>
              <a:path w="2331720" h="669289">
                <a:moveTo>
                  <a:pt x="10668" y="669036"/>
                </a:moveTo>
                <a:lnTo>
                  <a:pt x="10668" y="662940"/>
                </a:lnTo>
                <a:lnTo>
                  <a:pt x="6096" y="658368"/>
                </a:lnTo>
                <a:lnTo>
                  <a:pt x="6096" y="669036"/>
                </a:lnTo>
                <a:lnTo>
                  <a:pt x="10668" y="669036"/>
                </a:lnTo>
                <a:close/>
              </a:path>
              <a:path w="2331720" h="669289">
                <a:moveTo>
                  <a:pt x="2325624" y="10668"/>
                </a:moveTo>
                <a:lnTo>
                  <a:pt x="2321052" y="4572"/>
                </a:lnTo>
                <a:lnTo>
                  <a:pt x="2321052" y="10668"/>
                </a:lnTo>
                <a:lnTo>
                  <a:pt x="2325624" y="10668"/>
                </a:lnTo>
                <a:close/>
              </a:path>
              <a:path w="2331720" h="669289">
                <a:moveTo>
                  <a:pt x="2325624" y="658368"/>
                </a:moveTo>
                <a:lnTo>
                  <a:pt x="2325624" y="10668"/>
                </a:lnTo>
                <a:lnTo>
                  <a:pt x="2321052" y="10668"/>
                </a:lnTo>
                <a:lnTo>
                  <a:pt x="2321052" y="658368"/>
                </a:lnTo>
                <a:lnTo>
                  <a:pt x="2325624" y="658368"/>
                </a:lnTo>
                <a:close/>
              </a:path>
              <a:path w="2331720" h="669289">
                <a:moveTo>
                  <a:pt x="2325624" y="669036"/>
                </a:moveTo>
                <a:lnTo>
                  <a:pt x="2325624" y="658368"/>
                </a:lnTo>
                <a:lnTo>
                  <a:pt x="2321052" y="662940"/>
                </a:lnTo>
                <a:lnTo>
                  <a:pt x="2321052" y="669036"/>
                </a:lnTo>
                <a:lnTo>
                  <a:pt x="2325624" y="669036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6"/>
          <p:cNvSpPr txBox="1"/>
          <p:nvPr/>
        </p:nvSpPr>
        <p:spPr>
          <a:xfrm>
            <a:off x="9895172" y="3123812"/>
            <a:ext cx="769620" cy="47641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50" spc="-10" dirty="0">
                <a:cs typeface="Calibri"/>
              </a:rPr>
              <a:t>Output</a:t>
            </a:r>
            <a:endParaRPr lang="en-US" sz="1450" dirty="0" smtClean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dirty="0" smtClean="0">
                <a:latin typeface="Calibri"/>
                <a:cs typeface="Calibri"/>
              </a:rPr>
              <a:t>No</a:t>
            </a:r>
            <a:r>
              <a:rPr sz="1450" spc="5" dirty="0" smtClean="0">
                <a:latin typeface="Times New Roman"/>
                <a:cs typeface="Times New Roman"/>
              </a:rPr>
              <a:t> </a:t>
            </a:r>
            <a:r>
              <a:rPr sz="1450" spc="-10" dirty="0">
                <a:latin typeface="Calibri"/>
                <a:cs typeface="Calibri"/>
              </a:rPr>
              <a:t>match</a:t>
            </a:r>
            <a:endParaRPr sz="1450" dirty="0">
              <a:latin typeface="Calibri"/>
              <a:cs typeface="Calibri"/>
            </a:endParaRPr>
          </a:p>
        </p:txBody>
      </p:sp>
      <p:sp>
        <p:nvSpPr>
          <p:cNvPr id="6" name="object 7"/>
          <p:cNvSpPr/>
          <p:nvPr/>
        </p:nvSpPr>
        <p:spPr>
          <a:xfrm>
            <a:off x="9115395" y="3822153"/>
            <a:ext cx="2331720" cy="828040"/>
          </a:xfrm>
          <a:custGeom>
            <a:avLst/>
            <a:gdLst/>
            <a:ahLst/>
            <a:cxnLst/>
            <a:rect l="l" t="t" r="r" b="b"/>
            <a:pathLst>
              <a:path w="2331720" h="828039">
                <a:moveTo>
                  <a:pt x="2331720" y="827532"/>
                </a:moveTo>
                <a:lnTo>
                  <a:pt x="2331720" y="0"/>
                </a:lnTo>
                <a:lnTo>
                  <a:pt x="0" y="0"/>
                </a:lnTo>
                <a:lnTo>
                  <a:pt x="0" y="827532"/>
                </a:lnTo>
                <a:lnTo>
                  <a:pt x="6096" y="827532"/>
                </a:lnTo>
                <a:lnTo>
                  <a:pt x="6096" y="9144"/>
                </a:lnTo>
                <a:lnTo>
                  <a:pt x="10668" y="4572"/>
                </a:lnTo>
                <a:lnTo>
                  <a:pt x="10668" y="9144"/>
                </a:lnTo>
                <a:lnTo>
                  <a:pt x="2321052" y="9144"/>
                </a:lnTo>
                <a:lnTo>
                  <a:pt x="2321052" y="4572"/>
                </a:lnTo>
                <a:lnTo>
                  <a:pt x="2325624" y="9144"/>
                </a:lnTo>
                <a:lnTo>
                  <a:pt x="2325624" y="827532"/>
                </a:lnTo>
                <a:lnTo>
                  <a:pt x="2331720" y="827532"/>
                </a:lnTo>
                <a:close/>
              </a:path>
              <a:path w="2331720" h="828039">
                <a:moveTo>
                  <a:pt x="10668" y="9144"/>
                </a:moveTo>
                <a:lnTo>
                  <a:pt x="10668" y="4572"/>
                </a:lnTo>
                <a:lnTo>
                  <a:pt x="6096" y="9144"/>
                </a:lnTo>
                <a:lnTo>
                  <a:pt x="10668" y="9144"/>
                </a:lnTo>
                <a:close/>
              </a:path>
              <a:path w="2331720" h="828039">
                <a:moveTo>
                  <a:pt x="10668" y="816864"/>
                </a:moveTo>
                <a:lnTo>
                  <a:pt x="10668" y="9144"/>
                </a:lnTo>
                <a:lnTo>
                  <a:pt x="6096" y="9144"/>
                </a:lnTo>
                <a:lnTo>
                  <a:pt x="6096" y="816864"/>
                </a:lnTo>
                <a:lnTo>
                  <a:pt x="10668" y="816864"/>
                </a:lnTo>
                <a:close/>
              </a:path>
              <a:path w="2331720" h="828039">
                <a:moveTo>
                  <a:pt x="2325624" y="816864"/>
                </a:moveTo>
                <a:lnTo>
                  <a:pt x="6096" y="816864"/>
                </a:lnTo>
                <a:lnTo>
                  <a:pt x="10668" y="822960"/>
                </a:lnTo>
                <a:lnTo>
                  <a:pt x="10668" y="827532"/>
                </a:lnTo>
                <a:lnTo>
                  <a:pt x="2321052" y="827532"/>
                </a:lnTo>
                <a:lnTo>
                  <a:pt x="2321052" y="822960"/>
                </a:lnTo>
                <a:lnTo>
                  <a:pt x="2325624" y="816864"/>
                </a:lnTo>
                <a:close/>
              </a:path>
              <a:path w="2331720" h="828039">
                <a:moveTo>
                  <a:pt x="10668" y="827532"/>
                </a:moveTo>
                <a:lnTo>
                  <a:pt x="10668" y="822960"/>
                </a:lnTo>
                <a:lnTo>
                  <a:pt x="6096" y="816864"/>
                </a:lnTo>
                <a:lnTo>
                  <a:pt x="6096" y="827532"/>
                </a:lnTo>
                <a:lnTo>
                  <a:pt x="10668" y="827532"/>
                </a:lnTo>
                <a:close/>
              </a:path>
              <a:path w="2331720" h="828039">
                <a:moveTo>
                  <a:pt x="2325624" y="9144"/>
                </a:moveTo>
                <a:lnTo>
                  <a:pt x="2321052" y="4572"/>
                </a:lnTo>
                <a:lnTo>
                  <a:pt x="2321052" y="9144"/>
                </a:lnTo>
                <a:lnTo>
                  <a:pt x="2325624" y="9144"/>
                </a:lnTo>
                <a:close/>
              </a:path>
              <a:path w="2331720" h="828039">
                <a:moveTo>
                  <a:pt x="2325624" y="816864"/>
                </a:moveTo>
                <a:lnTo>
                  <a:pt x="2325624" y="9144"/>
                </a:lnTo>
                <a:lnTo>
                  <a:pt x="2321052" y="9144"/>
                </a:lnTo>
                <a:lnTo>
                  <a:pt x="2321052" y="816864"/>
                </a:lnTo>
                <a:lnTo>
                  <a:pt x="2325624" y="816864"/>
                </a:lnTo>
                <a:close/>
              </a:path>
              <a:path w="2331720" h="828039">
                <a:moveTo>
                  <a:pt x="2325624" y="827532"/>
                </a:moveTo>
                <a:lnTo>
                  <a:pt x="2325624" y="816864"/>
                </a:lnTo>
                <a:lnTo>
                  <a:pt x="2321052" y="822960"/>
                </a:lnTo>
                <a:lnTo>
                  <a:pt x="2321052" y="827532"/>
                </a:lnTo>
                <a:lnTo>
                  <a:pt x="2325624" y="827532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8"/>
          <p:cNvSpPr txBox="1"/>
          <p:nvPr/>
        </p:nvSpPr>
        <p:spPr>
          <a:xfrm>
            <a:off x="9966799" y="3983187"/>
            <a:ext cx="626745" cy="479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0005" marR="5080" indent="-27940">
              <a:lnSpc>
                <a:spcPct val="102800"/>
              </a:lnSpc>
              <a:spcBef>
                <a:spcPts val="90"/>
              </a:spcBef>
            </a:pPr>
            <a:r>
              <a:rPr sz="1450" spc="-10" dirty="0">
                <a:latin typeface="Calibri"/>
                <a:cs typeface="Calibri"/>
              </a:rPr>
              <a:t>Output:</a:t>
            </a:r>
            <a:r>
              <a:rPr sz="1450" spc="-10" dirty="0">
                <a:latin typeface="Times New Roman"/>
                <a:cs typeface="Times New Roman"/>
              </a:rPr>
              <a:t> </a:t>
            </a:r>
            <a:r>
              <a:rPr sz="1450" spc="-10" dirty="0">
                <a:latin typeface="Calibri"/>
                <a:cs typeface="Calibri"/>
              </a:rPr>
              <a:t>Python</a:t>
            </a:r>
            <a:endParaRPr sz="1450" dirty="0">
              <a:latin typeface="Calibri"/>
              <a:cs typeface="Calibri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115793" y="4906825"/>
            <a:ext cx="5866410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Times New Roman" pitchFamily="18" charset="0"/>
                <a:cs typeface="Times New Roman" pitchFamily="18" charset="0"/>
              </a:rPr>
              <a:t>Ignoring case (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D0D0D"/>
                </a:solidFill>
                <a:effectLst/>
                <a:latin typeface="Times New Roman" pitchFamily="18" charset="0"/>
                <a:cs typeface="Times New Roman" pitchFamily="18" charset="0"/>
              </a:rPr>
              <a:t>re.I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Times New Roman" pitchFamily="18" charset="0"/>
                <a:cs typeface="Times New Roman" pitchFamily="18" charset="0"/>
              </a:rPr>
              <a:t>) and treating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Times New Roman" pitchFamily="18" charset="0"/>
                <a:cs typeface="Times New Roman" pitchFamily="18" charset="0"/>
              </a:rPr>
              <a:t>^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Times New Roman" pitchFamily="18" charset="0"/>
                <a:cs typeface="Times New Roman" pitchFamily="18" charset="0"/>
              </a:rPr>
              <a:t> and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Times New Roman" pitchFamily="18" charset="0"/>
                <a:cs typeface="Times New Roman" pitchFamily="18" charset="0"/>
              </a:rPr>
              <a:t>$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Times New Roman" pitchFamily="18" charset="0"/>
                <a:cs typeface="Times New Roman" pitchFamily="18" charset="0"/>
              </a:rPr>
              <a:t> as the beginning and end of each line (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D0D0D"/>
                </a:solidFill>
                <a:effectLst/>
                <a:latin typeface="Times New Roman" pitchFamily="18" charset="0"/>
                <a:cs typeface="Times New Roman" pitchFamily="18" charset="0"/>
              </a:rPr>
              <a:t>re.M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8334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Exception Handling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0262" y="1403594"/>
            <a:ext cx="10580076" cy="5079268"/>
          </a:xfrm>
        </p:spPr>
        <p:txBody>
          <a:bodyPr>
            <a:noAutofit/>
          </a:bodyPr>
          <a:lstStyle/>
          <a:p>
            <a:pPr algn="just">
              <a:lnSpc>
                <a:spcPct val="16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An 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Exception is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 abnormal condition that is caused by 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runtime error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 the program</a:t>
            </a:r>
          </a:p>
          <a:p>
            <a:pPr lvl="1" algn="just">
              <a:lnSpc>
                <a:spcPct val="16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E-g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Division by zero</a:t>
            </a:r>
          </a:p>
          <a:p>
            <a:pPr algn="just">
              <a:lnSpc>
                <a:spcPct val="16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Python script faces a situation it cannot handle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raises 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 exception</a:t>
            </a:r>
            <a:endParaRPr lang="en-US" sz="2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6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exception is a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Python object that represents an error</a:t>
            </a:r>
          </a:p>
          <a:p>
            <a:pPr algn="just">
              <a:lnSpc>
                <a:spcPct val="16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exception object is not caught and handled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will display an error</a:t>
            </a:r>
          </a:p>
          <a:p>
            <a:pPr algn="just">
              <a:lnSpc>
                <a:spcPct val="16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Exception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handling is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catch an exception object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thrown by an 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error condition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and display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error message for taking an action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continue executing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remaining part of the program</a:t>
            </a:r>
          </a:p>
        </p:txBody>
      </p:sp>
    </p:spTree>
    <p:extLst>
      <p:ext uri="{BB962C8B-B14F-4D97-AF65-F5344CB8AC3E}">
        <p14:creationId xmlns:p14="http://schemas.microsoft.com/office/powerpoint/2010/main" val="33345252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group() method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called without any arguments, group() returns the entire matched string.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re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"Python Programming is fun"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mobj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re.match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r'Python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', line)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mobj.group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#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Output will be 'Python'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304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group(n) method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called with an integer argument n, group(n)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returns the string matched by the n-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parenthesized group in the pattern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Group 0 represents the entire match, and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subsequent groups are numbered starting from 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marL="457200" lvl="1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re line = "Python Programming is fun"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mobj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re.search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(r'(Python) (Programming)', line)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mobj.group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)) # Output will be 'Python'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mobj.group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)) # Output will be 'Programming'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4048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search() function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Searches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for the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first occurrence of regular expression pattern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within 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string with optional flags</a:t>
            </a:r>
          </a:p>
          <a:p>
            <a:pPr algn="just">
              <a:lnSpc>
                <a:spcPct val="150000"/>
              </a:lnSpc>
            </a:pP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Syntax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re.search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(pattern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string, flags=0)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difference between match() and search() is that match() checks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match only at the beginning while search() checks anywhere</a:t>
            </a:r>
          </a:p>
        </p:txBody>
      </p:sp>
    </p:spTree>
    <p:extLst>
      <p:ext uri="{BB962C8B-B14F-4D97-AF65-F5344CB8AC3E}">
        <p14:creationId xmlns:p14="http://schemas.microsoft.com/office/powerpoint/2010/main" val="250149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Example</a:t>
            </a:r>
            <a:br>
              <a:rPr lang="en-US" b="1" i="1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508" y="1254369"/>
            <a:ext cx="10486292" cy="492259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re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line = “Python Programming is fun”</a:t>
            </a:r>
          </a:p>
          <a:p>
            <a:pPr marL="0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mobj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re.match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r’fun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’, line,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re.M|re.I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mobj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print(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mobj.group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else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print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(“No match!”)</a:t>
            </a:r>
          </a:p>
          <a:p>
            <a:pPr marL="0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sobj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re.search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r’fun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’, line,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re.M|re.I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sobj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print(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sobj.group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else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print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(“No match!”)</a:t>
            </a:r>
          </a:p>
        </p:txBody>
      </p:sp>
      <p:sp>
        <p:nvSpPr>
          <p:cNvPr id="4" name="object 4"/>
          <p:cNvSpPr/>
          <p:nvPr/>
        </p:nvSpPr>
        <p:spPr>
          <a:xfrm>
            <a:off x="7808465" y="2922835"/>
            <a:ext cx="2331720" cy="791210"/>
          </a:xfrm>
          <a:custGeom>
            <a:avLst/>
            <a:gdLst/>
            <a:ahLst/>
            <a:cxnLst/>
            <a:rect l="l" t="t" r="r" b="b"/>
            <a:pathLst>
              <a:path w="2331720" h="791210">
                <a:moveTo>
                  <a:pt x="2331720" y="790956"/>
                </a:moveTo>
                <a:lnTo>
                  <a:pt x="2331720" y="0"/>
                </a:lnTo>
                <a:lnTo>
                  <a:pt x="0" y="0"/>
                </a:lnTo>
                <a:lnTo>
                  <a:pt x="0" y="790956"/>
                </a:lnTo>
                <a:lnTo>
                  <a:pt x="6096" y="790956"/>
                </a:lnTo>
                <a:lnTo>
                  <a:pt x="6096" y="10668"/>
                </a:lnTo>
                <a:lnTo>
                  <a:pt x="10668" y="6096"/>
                </a:lnTo>
                <a:lnTo>
                  <a:pt x="10668" y="10668"/>
                </a:lnTo>
                <a:lnTo>
                  <a:pt x="2321052" y="10668"/>
                </a:lnTo>
                <a:lnTo>
                  <a:pt x="2321052" y="6096"/>
                </a:lnTo>
                <a:lnTo>
                  <a:pt x="2325624" y="10668"/>
                </a:lnTo>
                <a:lnTo>
                  <a:pt x="2325624" y="790956"/>
                </a:lnTo>
                <a:lnTo>
                  <a:pt x="2331720" y="790956"/>
                </a:lnTo>
                <a:close/>
              </a:path>
              <a:path w="2331720" h="791210">
                <a:moveTo>
                  <a:pt x="10668" y="10668"/>
                </a:moveTo>
                <a:lnTo>
                  <a:pt x="10668" y="6096"/>
                </a:lnTo>
                <a:lnTo>
                  <a:pt x="6096" y="10668"/>
                </a:lnTo>
                <a:lnTo>
                  <a:pt x="10668" y="10668"/>
                </a:lnTo>
                <a:close/>
              </a:path>
              <a:path w="2331720" h="791210">
                <a:moveTo>
                  <a:pt x="10668" y="780288"/>
                </a:moveTo>
                <a:lnTo>
                  <a:pt x="10668" y="10668"/>
                </a:lnTo>
                <a:lnTo>
                  <a:pt x="6096" y="10668"/>
                </a:lnTo>
                <a:lnTo>
                  <a:pt x="6096" y="780288"/>
                </a:lnTo>
                <a:lnTo>
                  <a:pt x="10668" y="780288"/>
                </a:lnTo>
                <a:close/>
              </a:path>
              <a:path w="2331720" h="791210">
                <a:moveTo>
                  <a:pt x="2325624" y="780288"/>
                </a:moveTo>
                <a:lnTo>
                  <a:pt x="6096" y="780288"/>
                </a:lnTo>
                <a:lnTo>
                  <a:pt x="10668" y="784860"/>
                </a:lnTo>
                <a:lnTo>
                  <a:pt x="10668" y="790956"/>
                </a:lnTo>
                <a:lnTo>
                  <a:pt x="2321052" y="790956"/>
                </a:lnTo>
                <a:lnTo>
                  <a:pt x="2321052" y="784860"/>
                </a:lnTo>
                <a:lnTo>
                  <a:pt x="2325624" y="780288"/>
                </a:lnTo>
                <a:close/>
              </a:path>
              <a:path w="2331720" h="791210">
                <a:moveTo>
                  <a:pt x="10668" y="790956"/>
                </a:moveTo>
                <a:lnTo>
                  <a:pt x="10668" y="784860"/>
                </a:lnTo>
                <a:lnTo>
                  <a:pt x="6096" y="780288"/>
                </a:lnTo>
                <a:lnTo>
                  <a:pt x="6096" y="790956"/>
                </a:lnTo>
                <a:lnTo>
                  <a:pt x="10668" y="790956"/>
                </a:lnTo>
                <a:close/>
              </a:path>
              <a:path w="2331720" h="791210">
                <a:moveTo>
                  <a:pt x="2325624" y="10668"/>
                </a:moveTo>
                <a:lnTo>
                  <a:pt x="2321052" y="6096"/>
                </a:lnTo>
                <a:lnTo>
                  <a:pt x="2321052" y="10668"/>
                </a:lnTo>
                <a:lnTo>
                  <a:pt x="2325624" y="10668"/>
                </a:lnTo>
                <a:close/>
              </a:path>
              <a:path w="2331720" h="791210">
                <a:moveTo>
                  <a:pt x="2325624" y="780288"/>
                </a:moveTo>
                <a:lnTo>
                  <a:pt x="2325624" y="10668"/>
                </a:lnTo>
                <a:lnTo>
                  <a:pt x="2321052" y="10668"/>
                </a:lnTo>
                <a:lnTo>
                  <a:pt x="2321052" y="780288"/>
                </a:lnTo>
                <a:lnTo>
                  <a:pt x="2325624" y="780288"/>
                </a:lnTo>
                <a:close/>
              </a:path>
              <a:path w="2331720" h="791210">
                <a:moveTo>
                  <a:pt x="2325624" y="790956"/>
                </a:moveTo>
                <a:lnTo>
                  <a:pt x="2325624" y="780288"/>
                </a:lnTo>
                <a:lnTo>
                  <a:pt x="2321052" y="784860"/>
                </a:lnTo>
                <a:lnTo>
                  <a:pt x="2321052" y="790956"/>
                </a:lnTo>
                <a:lnTo>
                  <a:pt x="2325624" y="790956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88242" y="2952806"/>
            <a:ext cx="769620" cy="7080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065" marR="5080" algn="ctr">
              <a:lnSpc>
                <a:spcPct val="103099"/>
              </a:lnSpc>
              <a:spcBef>
                <a:spcPts val="85"/>
              </a:spcBef>
            </a:pPr>
            <a:r>
              <a:rPr sz="1450" spc="-10" dirty="0">
                <a:latin typeface="Calibri"/>
                <a:cs typeface="Calibri"/>
              </a:rPr>
              <a:t>Output:</a:t>
            </a:r>
            <a:r>
              <a:rPr sz="1450" spc="-1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Calibri"/>
                <a:cs typeface="Calibri"/>
              </a:rPr>
              <a:t>No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spc="-10" dirty="0">
                <a:latin typeface="Calibri"/>
                <a:cs typeface="Calibri"/>
              </a:rPr>
              <a:t>match</a:t>
            </a:r>
            <a:r>
              <a:rPr sz="1450" spc="-10" dirty="0">
                <a:latin typeface="Times New Roman"/>
                <a:cs typeface="Times New Roman"/>
              </a:rPr>
              <a:t> </a:t>
            </a:r>
            <a:r>
              <a:rPr sz="1450" spc="105" dirty="0">
                <a:latin typeface="Cambria"/>
                <a:cs typeface="Cambria"/>
              </a:rPr>
              <a:t>fun</a:t>
            </a:r>
            <a:endParaRPr sz="145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14506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175" dirty="0">
                <a:latin typeface="Times New Roman" pitchFamily="18" charset="0"/>
                <a:cs typeface="Times New Roman" pitchFamily="18" charset="0"/>
              </a:rPr>
              <a:t>Search</a:t>
            </a:r>
            <a:r>
              <a:rPr lang="en-US" spc="2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135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pc="2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145" dirty="0">
                <a:latin typeface="Times New Roman" pitchFamily="18" charset="0"/>
                <a:cs typeface="Times New Roman" pitchFamily="18" charset="0"/>
              </a:rPr>
              <a:t>Replace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Search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&amp; Replace is done with the help of sub method in re module</a:t>
            </a:r>
          </a:p>
          <a:p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Syntax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re.sub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(pattern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repl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string, max=0)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method replaces all occurrences of the regular expression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pattern in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string with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repl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substituting all occurrences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max value is provided, it will replace only no.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occurrences specified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 max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import re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zip = “2004-959-559”</a:t>
            </a:r>
          </a:p>
          <a:p>
            <a:pPr marL="0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num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re.sub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(r’\D’, “”, zip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/>
              </a:rPr>
              <a:t>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Matches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non Digits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num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/>
              </a:rPr>
              <a:t>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2004959559</a:t>
            </a:r>
          </a:p>
        </p:txBody>
      </p:sp>
    </p:spTree>
    <p:extLst>
      <p:ext uri="{BB962C8B-B14F-4D97-AF65-F5344CB8AC3E}">
        <p14:creationId xmlns:p14="http://schemas.microsoft.com/office/powerpoint/2010/main" val="20956307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Regular Expression Modifiers: Option flags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Optional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modifiers will control various aspects of matching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Modifiers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are specified as optional flags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Multiple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modifiers use exclusive OR (|)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468358"/>
              </p:ext>
            </p:extLst>
          </p:nvPr>
        </p:nvGraphicFramePr>
        <p:xfrm>
          <a:off x="1698171" y="3402188"/>
          <a:ext cx="9065791" cy="3164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1558"/>
                <a:gridCol w="7924233"/>
              </a:tblGrid>
              <a:tr h="319405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b="1" spc="-1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Modifier</a:t>
                      </a:r>
                      <a:endParaRPr sz="14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A9AD5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b="1" spc="-1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sz="145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A9AD5"/>
                    </a:solidFill>
                  </a:tcPr>
                </a:tc>
              </a:tr>
              <a:tr h="318135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20" dirty="0">
                          <a:latin typeface="Times New Roman" pitchFamily="18" charset="0"/>
                          <a:cs typeface="Times New Roman" pitchFamily="18" charset="0"/>
                        </a:rPr>
                        <a:t>re.I</a:t>
                      </a:r>
                      <a:endParaRPr sz="145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dirty="0">
                          <a:latin typeface="Times New Roman" pitchFamily="18" charset="0"/>
                          <a:cs typeface="Times New Roman" pitchFamily="18" charset="0"/>
                        </a:rPr>
                        <a:t>Performs</a:t>
                      </a:r>
                      <a:r>
                        <a:rPr sz="1450" spc="5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50" dirty="0">
                          <a:latin typeface="Times New Roman" pitchFamily="18" charset="0"/>
                          <a:cs typeface="Times New Roman" pitchFamily="18" charset="0"/>
                        </a:rPr>
                        <a:t>case-insensitive</a:t>
                      </a:r>
                      <a:r>
                        <a:rPr sz="1450" spc="4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50" spc="-10" dirty="0">
                          <a:latin typeface="Times New Roman" pitchFamily="18" charset="0"/>
                          <a:cs typeface="Times New Roman" pitchFamily="18" charset="0"/>
                        </a:rPr>
                        <a:t>matching</a:t>
                      </a:r>
                      <a:endParaRPr sz="145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</a:tr>
              <a:tr h="551180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20" dirty="0">
                          <a:latin typeface="Times New Roman" pitchFamily="18" charset="0"/>
                          <a:cs typeface="Times New Roman" pitchFamily="18" charset="0"/>
                        </a:rPr>
                        <a:t>re.L</a:t>
                      </a:r>
                      <a:endParaRPr sz="145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74295" marR="527685">
                        <a:lnSpc>
                          <a:spcPct val="102099"/>
                        </a:lnSpc>
                        <a:spcBef>
                          <a:spcPts val="204"/>
                        </a:spcBef>
                      </a:pPr>
                      <a:r>
                        <a:rPr sz="1450" dirty="0">
                          <a:latin typeface="Times New Roman" pitchFamily="18" charset="0"/>
                          <a:cs typeface="Times New Roman" pitchFamily="18" charset="0"/>
                        </a:rPr>
                        <a:t>Interprets</a:t>
                      </a:r>
                      <a:r>
                        <a:rPr sz="1450" spc="-2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50" dirty="0">
                          <a:latin typeface="Times New Roman" pitchFamily="18" charset="0"/>
                          <a:cs typeface="Times New Roman" pitchFamily="18" charset="0"/>
                        </a:rPr>
                        <a:t>according</a:t>
                      </a:r>
                      <a:r>
                        <a:rPr sz="1450" spc="4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50" dirty="0">
                          <a:latin typeface="Times New Roman" pitchFamily="18" charset="0"/>
                          <a:cs typeface="Times New Roman" pitchFamily="18" charset="0"/>
                        </a:rPr>
                        <a:t>to</a:t>
                      </a:r>
                      <a:r>
                        <a:rPr sz="1450" spc="-1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50" dirty="0">
                          <a:latin typeface="Times New Roman" pitchFamily="18" charset="0"/>
                          <a:cs typeface="Times New Roman" pitchFamily="18" charset="0"/>
                        </a:rPr>
                        <a:t>the</a:t>
                      </a:r>
                      <a:r>
                        <a:rPr sz="1450" spc="-1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50" dirty="0">
                          <a:latin typeface="Times New Roman" pitchFamily="18" charset="0"/>
                          <a:cs typeface="Times New Roman" pitchFamily="18" charset="0"/>
                        </a:rPr>
                        <a:t>current</a:t>
                      </a:r>
                      <a:r>
                        <a:rPr sz="1450" spc="2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50" dirty="0">
                          <a:latin typeface="Times New Roman" pitchFamily="18" charset="0"/>
                          <a:cs typeface="Times New Roman" pitchFamily="18" charset="0"/>
                        </a:rPr>
                        <a:t>locale.</a:t>
                      </a:r>
                      <a:r>
                        <a:rPr sz="1450" spc="1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50" dirty="0">
                          <a:latin typeface="Times New Roman" pitchFamily="18" charset="0"/>
                          <a:cs typeface="Times New Roman" pitchFamily="18" charset="0"/>
                        </a:rPr>
                        <a:t>This interpretation</a:t>
                      </a:r>
                      <a:r>
                        <a:rPr sz="1450" spc="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50" dirty="0">
                          <a:latin typeface="Times New Roman" pitchFamily="18" charset="0"/>
                          <a:cs typeface="Times New Roman" pitchFamily="18" charset="0"/>
                        </a:rPr>
                        <a:t>affects</a:t>
                      </a:r>
                      <a:r>
                        <a:rPr sz="1450" spc="-1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50" spc="-25" dirty="0">
                          <a:latin typeface="Times New Roman" pitchFamily="18" charset="0"/>
                          <a:cs typeface="Times New Roman" pitchFamily="18" charset="0"/>
                        </a:rPr>
                        <a:t>the </a:t>
                      </a:r>
                      <a:r>
                        <a:rPr sz="1450" dirty="0">
                          <a:latin typeface="Times New Roman" pitchFamily="18" charset="0"/>
                          <a:cs typeface="Times New Roman" pitchFamily="18" charset="0"/>
                        </a:rPr>
                        <a:t>alphabetic</a:t>
                      </a:r>
                      <a:r>
                        <a:rPr sz="1450" spc="4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50" dirty="0">
                          <a:latin typeface="Times New Roman" pitchFamily="18" charset="0"/>
                          <a:cs typeface="Times New Roman" pitchFamily="18" charset="0"/>
                        </a:rPr>
                        <a:t>group</a:t>
                      </a:r>
                      <a:r>
                        <a:rPr sz="1450" spc="1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50" dirty="0">
                          <a:latin typeface="Times New Roman" pitchFamily="18" charset="0"/>
                          <a:cs typeface="Times New Roman" pitchFamily="18" charset="0"/>
                        </a:rPr>
                        <a:t>(\w</a:t>
                      </a:r>
                      <a:r>
                        <a:rPr sz="1450" spc="1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50" dirty="0">
                          <a:latin typeface="Times New Roman" pitchFamily="18" charset="0"/>
                          <a:cs typeface="Times New Roman" pitchFamily="18" charset="0"/>
                        </a:rPr>
                        <a:t>and</a:t>
                      </a:r>
                      <a:r>
                        <a:rPr sz="1450" spc="2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50" dirty="0">
                          <a:latin typeface="Times New Roman" pitchFamily="18" charset="0"/>
                          <a:cs typeface="Times New Roman" pitchFamily="18" charset="0"/>
                        </a:rPr>
                        <a:t>\W),</a:t>
                      </a:r>
                      <a:r>
                        <a:rPr sz="1450" spc="2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50" dirty="0">
                          <a:latin typeface="Times New Roman" pitchFamily="18" charset="0"/>
                          <a:cs typeface="Times New Roman" pitchFamily="18" charset="0"/>
                        </a:rPr>
                        <a:t>as</a:t>
                      </a:r>
                      <a:r>
                        <a:rPr sz="1450" spc="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50" dirty="0">
                          <a:latin typeface="Times New Roman" pitchFamily="18" charset="0"/>
                          <a:cs typeface="Times New Roman" pitchFamily="18" charset="0"/>
                        </a:rPr>
                        <a:t>well</a:t>
                      </a:r>
                      <a:r>
                        <a:rPr sz="1450" spc="1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50" dirty="0">
                          <a:latin typeface="Times New Roman" pitchFamily="18" charset="0"/>
                          <a:cs typeface="Times New Roman" pitchFamily="18" charset="0"/>
                        </a:rPr>
                        <a:t>as</a:t>
                      </a:r>
                      <a:r>
                        <a:rPr sz="1450" spc="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50" dirty="0">
                          <a:latin typeface="Times New Roman" pitchFamily="18" charset="0"/>
                          <a:cs typeface="Times New Roman" pitchFamily="18" charset="0"/>
                        </a:rPr>
                        <a:t>boundary</a:t>
                      </a:r>
                      <a:r>
                        <a:rPr sz="1450" spc="3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50" dirty="0">
                          <a:latin typeface="Times New Roman" pitchFamily="18" charset="0"/>
                          <a:cs typeface="Times New Roman" pitchFamily="18" charset="0"/>
                        </a:rPr>
                        <a:t>behaviour</a:t>
                      </a:r>
                      <a:r>
                        <a:rPr sz="1450" spc="3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50" dirty="0">
                          <a:latin typeface="Times New Roman" pitchFamily="18" charset="0"/>
                          <a:cs typeface="Times New Roman" pitchFamily="18" charset="0"/>
                        </a:rPr>
                        <a:t>(\b</a:t>
                      </a:r>
                      <a:r>
                        <a:rPr sz="1450" spc="1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50" dirty="0">
                          <a:latin typeface="Times New Roman" pitchFamily="18" charset="0"/>
                          <a:cs typeface="Times New Roman" pitchFamily="18" charset="0"/>
                        </a:rPr>
                        <a:t>and</a:t>
                      </a:r>
                      <a:r>
                        <a:rPr sz="1450" spc="2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50" spc="-25" dirty="0">
                          <a:latin typeface="Times New Roman" pitchFamily="18" charset="0"/>
                          <a:cs typeface="Times New Roman" pitchFamily="18" charset="0"/>
                        </a:rPr>
                        <a:t>\B)</a:t>
                      </a:r>
                      <a:endParaRPr sz="145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</a:tr>
              <a:tr h="551180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20" dirty="0">
                          <a:latin typeface="Times New Roman" pitchFamily="18" charset="0"/>
                          <a:cs typeface="Times New Roman" pitchFamily="18" charset="0"/>
                        </a:rPr>
                        <a:t>re.M</a:t>
                      </a:r>
                      <a:endParaRPr sz="145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74295" marR="403860">
                        <a:lnSpc>
                          <a:spcPct val="102099"/>
                        </a:lnSpc>
                        <a:spcBef>
                          <a:spcPts val="190"/>
                        </a:spcBef>
                      </a:pPr>
                      <a:r>
                        <a:rPr sz="1450" dirty="0">
                          <a:latin typeface="Times New Roman" pitchFamily="18" charset="0"/>
                          <a:cs typeface="Times New Roman" pitchFamily="18" charset="0"/>
                        </a:rPr>
                        <a:t>Makes</a:t>
                      </a:r>
                      <a:r>
                        <a:rPr sz="1450" spc="-1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50" dirty="0">
                          <a:latin typeface="Times New Roman" pitchFamily="18" charset="0"/>
                          <a:cs typeface="Times New Roman" pitchFamily="18" charset="0"/>
                        </a:rPr>
                        <a:t>$ match</a:t>
                      </a:r>
                      <a:r>
                        <a:rPr sz="1450" spc="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50" dirty="0">
                          <a:latin typeface="Times New Roman" pitchFamily="18" charset="0"/>
                          <a:cs typeface="Times New Roman" pitchFamily="18" charset="0"/>
                        </a:rPr>
                        <a:t>at the end</a:t>
                      </a:r>
                      <a:r>
                        <a:rPr sz="1450" spc="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50" dirty="0">
                          <a:latin typeface="Times New Roman" pitchFamily="18" charset="0"/>
                          <a:cs typeface="Times New Roman" pitchFamily="18" charset="0"/>
                        </a:rPr>
                        <a:t>of a</a:t>
                      </a:r>
                      <a:r>
                        <a:rPr sz="1450" spc="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50" dirty="0">
                          <a:latin typeface="Times New Roman" pitchFamily="18" charset="0"/>
                          <a:cs typeface="Times New Roman" pitchFamily="18" charset="0"/>
                        </a:rPr>
                        <a:t>line</a:t>
                      </a:r>
                      <a:r>
                        <a:rPr sz="1450" spc="1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50" dirty="0">
                          <a:latin typeface="Times New Roman" pitchFamily="18" charset="0"/>
                          <a:cs typeface="Times New Roman" pitchFamily="18" charset="0"/>
                        </a:rPr>
                        <a:t>(not just</a:t>
                      </a:r>
                      <a:r>
                        <a:rPr sz="1450" spc="-2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50" dirty="0">
                          <a:latin typeface="Times New Roman" pitchFamily="18" charset="0"/>
                          <a:cs typeface="Times New Roman" pitchFamily="18" charset="0"/>
                        </a:rPr>
                        <a:t>end</a:t>
                      </a:r>
                      <a:r>
                        <a:rPr sz="1450" spc="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50" dirty="0">
                          <a:latin typeface="Times New Roman" pitchFamily="18" charset="0"/>
                          <a:cs typeface="Times New Roman" pitchFamily="18" charset="0"/>
                        </a:rPr>
                        <a:t>of the string)</a:t>
                      </a:r>
                      <a:r>
                        <a:rPr sz="1450" spc="-1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50" dirty="0">
                          <a:latin typeface="Times New Roman" pitchFamily="18" charset="0"/>
                          <a:cs typeface="Times New Roman" pitchFamily="18" charset="0"/>
                        </a:rPr>
                        <a:t>and</a:t>
                      </a:r>
                      <a:r>
                        <a:rPr sz="1450" spc="2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50" dirty="0">
                          <a:latin typeface="Times New Roman" pitchFamily="18" charset="0"/>
                          <a:cs typeface="Times New Roman" pitchFamily="18" charset="0"/>
                        </a:rPr>
                        <a:t>makes</a:t>
                      </a:r>
                      <a:r>
                        <a:rPr sz="1450" spc="-1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50" spc="-50" dirty="0">
                          <a:latin typeface="Times New Roman" pitchFamily="18" charset="0"/>
                          <a:cs typeface="Times New Roman" pitchFamily="18" charset="0"/>
                        </a:rPr>
                        <a:t>^ </a:t>
                      </a:r>
                      <a:r>
                        <a:rPr sz="1450" dirty="0">
                          <a:latin typeface="Times New Roman" pitchFamily="18" charset="0"/>
                          <a:cs typeface="Times New Roman" pitchFamily="18" charset="0"/>
                        </a:rPr>
                        <a:t>match the start</a:t>
                      </a:r>
                      <a:r>
                        <a:rPr sz="1450" spc="-2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50" dirty="0">
                          <a:latin typeface="Times New Roman" pitchFamily="18" charset="0"/>
                          <a:cs typeface="Times New Roman" pitchFamily="18" charset="0"/>
                        </a:rPr>
                        <a:t>of any</a:t>
                      </a:r>
                      <a:r>
                        <a:rPr sz="1450" spc="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50" dirty="0">
                          <a:latin typeface="Times New Roman" pitchFamily="18" charset="0"/>
                          <a:cs typeface="Times New Roman" pitchFamily="18" charset="0"/>
                        </a:rPr>
                        <a:t>line</a:t>
                      </a:r>
                      <a:r>
                        <a:rPr sz="1450" spc="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50" dirty="0">
                          <a:latin typeface="Times New Roman" pitchFamily="18" charset="0"/>
                          <a:cs typeface="Times New Roman" pitchFamily="18" charset="0"/>
                        </a:rPr>
                        <a:t>(not just</a:t>
                      </a:r>
                      <a:r>
                        <a:rPr sz="1450" spc="-2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50" dirty="0">
                          <a:latin typeface="Times New Roman" pitchFamily="18" charset="0"/>
                          <a:cs typeface="Times New Roman" pitchFamily="18" charset="0"/>
                        </a:rPr>
                        <a:t>start</a:t>
                      </a:r>
                      <a:r>
                        <a:rPr sz="1450" spc="-1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50" dirty="0">
                          <a:latin typeface="Times New Roman" pitchFamily="18" charset="0"/>
                          <a:cs typeface="Times New Roman" pitchFamily="18" charset="0"/>
                        </a:rPr>
                        <a:t>of the</a:t>
                      </a:r>
                      <a:r>
                        <a:rPr sz="1450" spc="-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50" spc="-10" dirty="0">
                          <a:latin typeface="Times New Roman" pitchFamily="18" charset="0"/>
                          <a:cs typeface="Times New Roman" pitchFamily="18" charset="0"/>
                        </a:rPr>
                        <a:t>string)</a:t>
                      </a:r>
                      <a:endParaRPr sz="145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</a:tr>
              <a:tr h="319405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20" dirty="0">
                          <a:latin typeface="Times New Roman" pitchFamily="18" charset="0"/>
                          <a:cs typeface="Times New Roman" pitchFamily="18" charset="0"/>
                        </a:rPr>
                        <a:t>re.S</a:t>
                      </a:r>
                      <a:endParaRPr sz="145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dirty="0">
                          <a:latin typeface="Times New Roman" pitchFamily="18" charset="0"/>
                          <a:cs typeface="Times New Roman" pitchFamily="18" charset="0"/>
                        </a:rPr>
                        <a:t>Makes</a:t>
                      </a:r>
                      <a:r>
                        <a:rPr sz="1450" spc="-1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50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sz="1450" spc="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50" dirty="0">
                          <a:latin typeface="Times New Roman" pitchFamily="18" charset="0"/>
                          <a:cs typeface="Times New Roman" pitchFamily="18" charset="0"/>
                        </a:rPr>
                        <a:t>period</a:t>
                      </a:r>
                      <a:r>
                        <a:rPr sz="1450" spc="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50" dirty="0">
                          <a:latin typeface="Times New Roman" pitchFamily="18" charset="0"/>
                          <a:cs typeface="Times New Roman" pitchFamily="18" charset="0"/>
                        </a:rPr>
                        <a:t>(dot) match</a:t>
                      </a:r>
                      <a:r>
                        <a:rPr sz="1450" spc="1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50" dirty="0">
                          <a:latin typeface="Times New Roman" pitchFamily="18" charset="0"/>
                          <a:cs typeface="Times New Roman" pitchFamily="18" charset="0"/>
                        </a:rPr>
                        <a:t>any</a:t>
                      </a:r>
                      <a:r>
                        <a:rPr sz="1450" spc="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50" dirty="0">
                          <a:latin typeface="Times New Roman" pitchFamily="18" charset="0"/>
                          <a:cs typeface="Times New Roman" pitchFamily="18" charset="0"/>
                        </a:rPr>
                        <a:t>character</a:t>
                      </a:r>
                      <a:r>
                        <a:rPr sz="1450" spc="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50" dirty="0">
                          <a:latin typeface="Times New Roman" pitchFamily="18" charset="0"/>
                          <a:cs typeface="Times New Roman" pitchFamily="18" charset="0"/>
                        </a:rPr>
                        <a:t>including</a:t>
                      </a:r>
                      <a:r>
                        <a:rPr sz="1450" spc="3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50" dirty="0">
                          <a:latin typeface="Times New Roman" pitchFamily="18" charset="0"/>
                          <a:cs typeface="Times New Roman" pitchFamily="18" charset="0"/>
                        </a:rPr>
                        <a:t>new</a:t>
                      </a:r>
                      <a:r>
                        <a:rPr sz="1450" spc="1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50" spc="-20" dirty="0">
                          <a:latin typeface="Times New Roman" pitchFamily="18" charset="0"/>
                          <a:cs typeface="Times New Roman" pitchFamily="18" charset="0"/>
                        </a:rPr>
                        <a:t>line</a:t>
                      </a:r>
                      <a:endParaRPr sz="145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</a:tr>
              <a:tr h="318135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20" dirty="0">
                          <a:latin typeface="Times New Roman" pitchFamily="18" charset="0"/>
                          <a:cs typeface="Times New Roman" pitchFamily="18" charset="0"/>
                        </a:rPr>
                        <a:t>re.U</a:t>
                      </a:r>
                      <a:endParaRPr sz="145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dirty="0">
                          <a:latin typeface="Times New Roman" pitchFamily="18" charset="0"/>
                          <a:cs typeface="Times New Roman" pitchFamily="18" charset="0"/>
                        </a:rPr>
                        <a:t>Interprets</a:t>
                      </a:r>
                      <a:r>
                        <a:rPr sz="1450" spc="-1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50" dirty="0">
                          <a:latin typeface="Times New Roman" pitchFamily="18" charset="0"/>
                          <a:cs typeface="Times New Roman" pitchFamily="18" charset="0"/>
                        </a:rPr>
                        <a:t>letter according</a:t>
                      </a:r>
                      <a:r>
                        <a:rPr sz="1450" spc="4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50" dirty="0">
                          <a:latin typeface="Times New Roman" pitchFamily="18" charset="0"/>
                          <a:cs typeface="Times New Roman" pitchFamily="18" charset="0"/>
                        </a:rPr>
                        <a:t>to</a:t>
                      </a:r>
                      <a:r>
                        <a:rPr sz="1450" spc="-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50" dirty="0">
                          <a:latin typeface="Times New Roman" pitchFamily="18" charset="0"/>
                          <a:cs typeface="Times New Roman" pitchFamily="18" charset="0"/>
                        </a:rPr>
                        <a:t>Unicode</a:t>
                      </a:r>
                      <a:r>
                        <a:rPr sz="1450" spc="2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50" dirty="0">
                          <a:latin typeface="Times New Roman" pitchFamily="18" charset="0"/>
                          <a:cs typeface="Times New Roman" pitchFamily="18" charset="0"/>
                        </a:rPr>
                        <a:t>character</a:t>
                      </a:r>
                      <a:r>
                        <a:rPr sz="1450" spc="1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50" spc="-25" dirty="0">
                          <a:latin typeface="Times New Roman" pitchFamily="18" charset="0"/>
                          <a:cs typeface="Times New Roman" pitchFamily="18" charset="0"/>
                        </a:rPr>
                        <a:t>set</a:t>
                      </a:r>
                      <a:endParaRPr sz="14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</a:tr>
              <a:tr h="787400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20" dirty="0">
                          <a:latin typeface="Times New Roman" pitchFamily="18" charset="0"/>
                          <a:cs typeface="Times New Roman" pitchFamily="18" charset="0"/>
                        </a:rPr>
                        <a:t>re.X</a:t>
                      </a:r>
                      <a:endParaRPr sz="145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74295" marR="128270">
                        <a:lnSpc>
                          <a:spcPct val="102400"/>
                        </a:lnSpc>
                        <a:spcBef>
                          <a:spcPts val="200"/>
                        </a:spcBef>
                      </a:pPr>
                      <a:r>
                        <a:rPr sz="1450" dirty="0">
                          <a:latin typeface="Times New Roman" pitchFamily="18" charset="0"/>
                          <a:cs typeface="Times New Roman" pitchFamily="18" charset="0"/>
                        </a:rPr>
                        <a:t>Permits</a:t>
                      </a:r>
                      <a:r>
                        <a:rPr sz="1450" spc="-1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50" dirty="0">
                          <a:latin typeface="Times New Roman" pitchFamily="18" charset="0"/>
                          <a:cs typeface="Times New Roman" pitchFamily="18" charset="0"/>
                        </a:rPr>
                        <a:t>“cuter” regular</a:t>
                      </a:r>
                      <a:r>
                        <a:rPr sz="1450" spc="3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50" dirty="0">
                          <a:latin typeface="Times New Roman" pitchFamily="18" charset="0"/>
                          <a:cs typeface="Times New Roman" pitchFamily="18" charset="0"/>
                        </a:rPr>
                        <a:t>expression</a:t>
                      </a:r>
                      <a:r>
                        <a:rPr sz="1450" spc="-1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50" dirty="0">
                          <a:latin typeface="Times New Roman" pitchFamily="18" charset="0"/>
                          <a:cs typeface="Times New Roman" pitchFamily="18" charset="0"/>
                        </a:rPr>
                        <a:t>syntax.</a:t>
                      </a:r>
                      <a:r>
                        <a:rPr sz="1450" spc="-1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50" dirty="0">
                          <a:latin typeface="Times New Roman" pitchFamily="18" charset="0"/>
                          <a:cs typeface="Times New Roman" pitchFamily="18" charset="0"/>
                        </a:rPr>
                        <a:t>It</a:t>
                      </a:r>
                      <a:r>
                        <a:rPr sz="1450" spc="1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50" dirty="0">
                          <a:latin typeface="Times New Roman" pitchFamily="18" charset="0"/>
                          <a:cs typeface="Times New Roman" pitchFamily="18" charset="0"/>
                        </a:rPr>
                        <a:t>ignores</a:t>
                      </a:r>
                      <a:r>
                        <a:rPr sz="1450" spc="3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50" dirty="0">
                          <a:latin typeface="Times New Roman" pitchFamily="18" charset="0"/>
                          <a:cs typeface="Times New Roman" pitchFamily="18" charset="0"/>
                        </a:rPr>
                        <a:t>whitespace</a:t>
                      </a:r>
                      <a:r>
                        <a:rPr sz="1450" spc="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50" dirty="0">
                          <a:latin typeface="Times New Roman" pitchFamily="18" charset="0"/>
                          <a:cs typeface="Times New Roman" pitchFamily="18" charset="0"/>
                        </a:rPr>
                        <a:t>(except</a:t>
                      </a:r>
                      <a:r>
                        <a:rPr sz="1450" spc="1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50" spc="-10" dirty="0">
                          <a:latin typeface="Times New Roman" pitchFamily="18" charset="0"/>
                          <a:cs typeface="Times New Roman" pitchFamily="18" charset="0"/>
                        </a:rPr>
                        <a:t>inside </a:t>
                      </a:r>
                      <a:r>
                        <a:rPr sz="1450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sz="1450" spc="1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50" dirty="0">
                          <a:latin typeface="Times New Roman" pitchFamily="18" charset="0"/>
                          <a:cs typeface="Times New Roman" pitchFamily="18" charset="0"/>
                        </a:rPr>
                        <a:t>set or</a:t>
                      </a:r>
                      <a:r>
                        <a:rPr sz="1450" spc="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50" dirty="0">
                          <a:latin typeface="Times New Roman" pitchFamily="18" charset="0"/>
                          <a:cs typeface="Times New Roman" pitchFamily="18" charset="0"/>
                        </a:rPr>
                        <a:t>when</a:t>
                      </a:r>
                      <a:r>
                        <a:rPr sz="1450" spc="1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50" dirty="0">
                          <a:latin typeface="Times New Roman" pitchFamily="18" charset="0"/>
                          <a:cs typeface="Times New Roman" pitchFamily="18" charset="0"/>
                        </a:rPr>
                        <a:t>escaped</a:t>
                      </a:r>
                      <a:r>
                        <a:rPr sz="1450" spc="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50" dirty="0">
                          <a:latin typeface="Times New Roman" pitchFamily="18" charset="0"/>
                          <a:cs typeface="Times New Roman" pitchFamily="18" charset="0"/>
                        </a:rPr>
                        <a:t>by</a:t>
                      </a:r>
                      <a:r>
                        <a:rPr sz="1450" spc="1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50" dirty="0">
                          <a:latin typeface="Times New Roman" pitchFamily="18" charset="0"/>
                          <a:cs typeface="Times New Roman" pitchFamily="18" charset="0"/>
                        </a:rPr>
                        <a:t>backslash)</a:t>
                      </a:r>
                      <a:r>
                        <a:rPr sz="1450" spc="1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50" dirty="0">
                          <a:latin typeface="Times New Roman" pitchFamily="18" charset="0"/>
                          <a:cs typeface="Times New Roman" pitchFamily="18" charset="0"/>
                        </a:rPr>
                        <a:t>and</a:t>
                      </a:r>
                      <a:r>
                        <a:rPr sz="1450" spc="3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50" dirty="0">
                          <a:latin typeface="Times New Roman" pitchFamily="18" charset="0"/>
                          <a:cs typeface="Times New Roman" pitchFamily="18" charset="0"/>
                        </a:rPr>
                        <a:t>treats</a:t>
                      </a:r>
                      <a:r>
                        <a:rPr sz="1450" spc="-1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50" dirty="0">
                          <a:latin typeface="Times New Roman" pitchFamily="18" charset="0"/>
                          <a:cs typeface="Times New Roman" pitchFamily="18" charset="0"/>
                        </a:rPr>
                        <a:t>unescaped</a:t>
                      </a:r>
                      <a:r>
                        <a:rPr sz="1450" spc="2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50" dirty="0">
                          <a:latin typeface="Times New Roman" pitchFamily="18" charset="0"/>
                          <a:cs typeface="Times New Roman" pitchFamily="18" charset="0"/>
                        </a:rPr>
                        <a:t>#</a:t>
                      </a:r>
                      <a:r>
                        <a:rPr sz="1450" spc="39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50" dirty="0">
                          <a:latin typeface="Times New Roman" pitchFamily="18" charset="0"/>
                          <a:cs typeface="Times New Roman" pitchFamily="18" charset="0"/>
                        </a:rPr>
                        <a:t>as </a:t>
                      </a:r>
                      <a:r>
                        <a:rPr sz="1450" spc="-10" dirty="0">
                          <a:latin typeface="Times New Roman" pitchFamily="18" charset="0"/>
                          <a:cs typeface="Times New Roman" pitchFamily="18" charset="0"/>
                        </a:rPr>
                        <a:t>comment marker</a:t>
                      </a:r>
                      <a:endParaRPr sz="14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52864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Regular Expression Modifiers: Option flags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Whether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folloiwng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strings will be accepted?</a:t>
            </a:r>
          </a:p>
          <a:p>
            <a:pPr marL="0" indent="0">
              <a:buNone/>
            </a:pP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john_doe</a:t>
            </a:r>
            <a:endParaRPr lang="en-US" sz="29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jo-hn_doe</a:t>
            </a:r>
            <a:endParaRPr lang="en-US" sz="29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john12_as</a:t>
            </a:r>
          </a:p>
          <a:p>
            <a:pPr marL="0" indent="0"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Jo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570" y="1912237"/>
            <a:ext cx="6628411" cy="2416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11662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Regular Expression Modifiers: Option flags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17" y="1674978"/>
            <a:ext cx="10402785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78498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1658"/>
            <a:ext cx="10515600" cy="69249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30" dirty="0"/>
              <a:t>Regular</a:t>
            </a:r>
            <a:r>
              <a:rPr b="0" spc="254" dirty="0">
                <a:latin typeface="Times New Roman"/>
                <a:cs typeface="Times New Roman"/>
              </a:rPr>
              <a:t> </a:t>
            </a:r>
            <a:r>
              <a:rPr spc="155" dirty="0"/>
              <a:t>Expression</a:t>
            </a:r>
            <a:r>
              <a:rPr b="0" spc="225" dirty="0">
                <a:latin typeface="Times New Roman"/>
                <a:cs typeface="Times New Roman"/>
              </a:rPr>
              <a:t> </a:t>
            </a:r>
            <a:r>
              <a:rPr spc="120" dirty="0"/>
              <a:t>Modifiers:</a:t>
            </a:r>
            <a:r>
              <a:rPr b="0" spc="280" dirty="0">
                <a:latin typeface="Times New Roman"/>
                <a:cs typeface="Times New Roman"/>
              </a:rPr>
              <a:t> </a:t>
            </a:r>
            <a:r>
              <a:rPr spc="170" dirty="0"/>
              <a:t>Option</a:t>
            </a:r>
            <a:r>
              <a:rPr b="0" spc="260" dirty="0">
                <a:latin typeface="Times New Roman"/>
                <a:cs typeface="Times New Roman"/>
              </a:rPr>
              <a:t> </a:t>
            </a:r>
            <a:r>
              <a:rPr spc="110" dirty="0"/>
              <a:t>flags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3295" y="1476486"/>
            <a:ext cx="10274531" cy="413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1421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1658"/>
            <a:ext cx="10515600" cy="69249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>
                <a:latin typeface="Times New Roman" pitchFamily="18" charset="0"/>
                <a:cs typeface="Times New Roman" pitchFamily="18" charset="0"/>
              </a:rPr>
              <a:t>findall()</a:t>
            </a:r>
            <a:r>
              <a:rPr b="0" spc="2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spc="165" dirty="0">
                <a:latin typeface="Times New Roman" pitchFamily="18" charset="0"/>
                <a:cs typeface="Times New Roman" pitchFamily="18" charset="0"/>
              </a:rPr>
              <a:t>method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95910" marR="1029335" indent="-283845">
              <a:lnSpc>
                <a:spcPct val="152300"/>
              </a:lnSpc>
              <a:spcBef>
                <a:spcPts val="95"/>
              </a:spcBef>
              <a:buFont typeface="Arial MT"/>
              <a:buChar char="•"/>
              <a:tabLst>
                <a:tab pos="295910" algn="l"/>
              </a:tabLst>
            </a:pPr>
            <a:r>
              <a:rPr lang="en-US" spc="165" dirty="0">
                <a:latin typeface="Times New Roman" pitchFamily="18" charset="0"/>
                <a:cs typeface="Times New Roman" pitchFamily="18" charset="0"/>
              </a:rPr>
              <a:t>Searches</a:t>
            </a:r>
            <a:r>
              <a:rPr lang="en-US" spc="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105" dirty="0"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125" dirty="0">
                <a:latin typeface="Times New Roman" pitchFamily="18" charset="0"/>
                <a:cs typeface="Times New Roman" pitchFamily="18" charset="0"/>
              </a:rPr>
              <a:t>patterns</a:t>
            </a:r>
            <a:r>
              <a:rPr lang="en-US" spc="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175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135" dirty="0">
                <a:latin typeface="Times New Roman" pitchFamily="18" charset="0"/>
                <a:cs typeface="Times New Roman" pitchFamily="18" charset="0"/>
              </a:rPr>
              <a:t>returns</a:t>
            </a:r>
            <a:r>
              <a:rPr lang="en-US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19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70" dirty="0">
                <a:latin typeface="Times New Roman" pitchFamily="18" charset="0"/>
                <a:cs typeface="Times New Roman" pitchFamily="18" charset="0"/>
              </a:rPr>
              <a:t>list </a:t>
            </a:r>
            <a:r>
              <a:rPr lang="en-US" spc="95" dirty="0"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en-US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40" dirty="0">
                <a:latin typeface="Times New Roman" pitchFamily="18" charset="0"/>
                <a:cs typeface="Times New Roman" pitchFamily="18" charset="0"/>
              </a:rPr>
              <a:t>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32105" marR="5080">
              <a:lnSpc>
                <a:spcPct val="152300"/>
              </a:lnSpc>
            </a:pPr>
            <a:r>
              <a:rPr lang="en-US" spc="19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105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85" dirty="0">
                <a:latin typeface="Times New Roman" pitchFamily="18" charset="0"/>
                <a:cs typeface="Times New Roman" pitchFamily="18" charset="0"/>
              </a:rPr>
              <a:t>“hello</a:t>
            </a:r>
            <a:r>
              <a:rPr lang="en-US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145" dirty="0">
                <a:latin typeface="Times New Roman" pitchFamily="18" charset="0"/>
                <a:cs typeface="Times New Roman" pitchFamily="18" charset="0"/>
              </a:rPr>
              <a:t>234789</a:t>
            </a:r>
            <a:r>
              <a:rPr lang="en-US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65" dirty="0">
                <a:latin typeface="Times New Roman" pitchFamily="18" charset="0"/>
                <a:cs typeface="Times New Roman" pitchFamily="18" charset="0"/>
              </a:rPr>
              <a:t>world</a:t>
            </a:r>
            <a:r>
              <a:rPr lang="en-US" spc="145" dirty="0">
                <a:latin typeface="Times New Roman" pitchFamily="18" charset="0"/>
                <a:cs typeface="Times New Roman" pitchFamily="18" charset="0"/>
              </a:rPr>
              <a:t> 6378</a:t>
            </a:r>
            <a:r>
              <a:rPr lang="en-US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125" dirty="0">
                <a:latin typeface="Times New Roman" pitchFamily="18" charset="0"/>
                <a:cs typeface="Times New Roman" pitchFamily="18" charset="0"/>
              </a:rPr>
              <a:t>ok</a:t>
            </a:r>
            <a:r>
              <a:rPr lang="en-US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15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pc="145" dirty="0">
                <a:latin typeface="Times New Roman" pitchFamily="18" charset="0"/>
                <a:cs typeface="Times New Roman" pitchFamily="18" charset="0"/>
              </a:rPr>
              <a:t> 1115</a:t>
            </a:r>
            <a:r>
              <a:rPr lang="en-US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130" dirty="0">
                <a:latin typeface="Times New Roman" pitchFamily="18" charset="0"/>
                <a:cs typeface="Times New Roman" pitchFamily="18" charset="0"/>
              </a:rPr>
              <a:t>alpha” </a:t>
            </a:r>
            <a:r>
              <a:rPr lang="en-US" spc="90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pc="90" dirty="0" err="1">
                <a:latin typeface="Times New Roman" pitchFamily="18" charset="0"/>
                <a:cs typeface="Times New Roman" pitchFamily="18" charset="0"/>
              </a:rPr>
              <a:t>re.findall</a:t>
            </a:r>
            <a:r>
              <a:rPr lang="en-US" spc="90" dirty="0">
                <a:latin typeface="Times New Roman" pitchFamily="18" charset="0"/>
                <a:cs typeface="Times New Roman" pitchFamily="18" charset="0"/>
              </a:rPr>
              <a:t>(“\d+”,</a:t>
            </a:r>
            <a:r>
              <a:rPr lang="en-US" spc="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25" dirty="0">
                <a:latin typeface="Times New Roman" pitchFamily="18" charset="0"/>
                <a:cs typeface="Times New Roman" pitchFamily="18" charset="0"/>
              </a:rPr>
              <a:t>a))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95910">
              <a:lnSpc>
                <a:spcPct val="100000"/>
              </a:lnSpc>
              <a:tabLst>
                <a:tab pos="1571625" algn="l"/>
              </a:tabLst>
            </a:pPr>
            <a:r>
              <a:rPr lang="en-US" spc="60" dirty="0" smtClean="0">
                <a:latin typeface="Times New Roman" pitchFamily="18" charset="0"/>
                <a:cs typeface="Times New Roman" pitchFamily="18" charset="0"/>
              </a:rPr>
              <a:t>{‘</a:t>
            </a:r>
            <a:r>
              <a:rPr lang="en-US" spc="60" dirty="0">
                <a:latin typeface="Times New Roman" pitchFamily="18" charset="0"/>
                <a:cs typeface="Times New Roman" pitchFamily="18" charset="0"/>
              </a:rPr>
              <a:t>234789’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pc="90" dirty="0">
                <a:latin typeface="Times New Roman" pitchFamily="18" charset="0"/>
                <a:cs typeface="Times New Roman" pitchFamily="18" charset="0"/>
              </a:rPr>
              <a:t>‘6378’</a:t>
            </a:r>
            <a:r>
              <a:rPr lang="en-US" spc="2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‘1’</a:t>
            </a:r>
            <a:r>
              <a:rPr lang="en-US" spc="2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40" dirty="0">
                <a:latin typeface="Times New Roman" pitchFamily="18" charset="0"/>
                <a:cs typeface="Times New Roman" pitchFamily="18" charset="0"/>
              </a:rPr>
              <a:t>‘1115’}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51460">
              <a:lnSpc>
                <a:spcPct val="100000"/>
              </a:lnSpc>
              <a:spcBef>
                <a:spcPts val="1225"/>
              </a:spcBef>
            </a:pPr>
            <a:r>
              <a:rPr lang="en-US" spc="180" dirty="0">
                <a:latin typeface="Times New Roman" pitchFamily="18" charset="0"/>
                <a:cs typeface="Times New Roman" pitchFamily="18" charset="0"/>
              </a:rPr>
              <a:t>\d</a:t>
            </a:r>
            <a:r>
              <a:rPr lang="en-US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160" dirty="0">
                <a:latin typeface="Times New Roman" pitchFamily="18" charset="0"/>
                <a:cs typeface="Times New Roman" pitchFamily="18" charset="0"/>
              </a:rPr>
              <a:t>any</a:t>
            </a:r>
            <a:r>
              <a:rPr lang="en-US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150" dirty="0">
                <a:latin typeface="Times New Roman" pitchFamily="18" charset="0"/>
                <a:cs typeface="Times New Roman" pitchFamily="18" charset="0"/>
              </a:rPr>
              <a:t>numeric</a:t>
            </a:r>
            <a:r>
              <a:rPr lang="en-US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120" dirty="0">
                <a:latin typeface="Times New Roman" pitchFamily="18" charset="0"/>
                <a:cs typeface="Times New Roman" pitchFamily="18" charset="0"/>
              </a:rPr>
              <a:t>character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32105">
              <a:lnSpc>
                <a:spcPct val="100000"/>
              </a:lnSpc>
              <a:spcBef>
                <a:spcPts val="1220"/>
              </a:spcBef>
            </a:pPr>
            <a:r>
              <a:rPr lang="en-US" spc="105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110" dirty="0">
                <a:latin typeface="Times New Roman" pitchFamily="18" charset="0"/>
                <a:cs typeface="Times New Roman" pitchFamily="18" charset="0"/>
              </a:rPr>
              <a:t>represents</a:t>
            </a:r>
            <a:r>
              <a:rPr lang="en-US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114" dirty="0"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55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100" dirty="0"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en-US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105" dirty="0">
                <a:latin typeface="Times New Roman" pitchFamily="18" charset="0"/>
                <a:cs typeface="Times New Roman" pitchFamily="18" charset="0"/>
              </a:rPr>
              <a:t>previous</a:t>
            </a:r>
            <a:r>
              <a:rPr lang="en-US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125" dirty="0">
                <a:latin typeface="Times New Roman" pitchFamily="18" charset="0"/>
                <a:cs typeface="Times New Roman" pitchFamily="18" charset="0"/>
              </a:rPr>
              <a:t>character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79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Built-in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0334"/>
              </p:ext>
            </p:extLst>
          </p:nvPr>
        </p:nvGraphicFramePr>
        <p:xfrm>
          <a:off x="1072580" y="1652954"/>
          <a:ext cx="9232005" cy="3819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6315"/>
                <a:gridCol w="6965690"/>
              </a:tblGrid>
              <a:tr h="602466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14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Exception</a:t>
                      </a:r>
                      <a:r>
                        <a:rPr sz="1800" spc="145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800" b="1" spc="1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A9AD5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8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When</a:t>
                      </a:r>
                      <a:r>
                        <a:rPr sz="1800" spc="18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800" b="1" spc="12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it</a:t>
                      </a:r>
                      <a:r>
                        <a:rPr sz="1800" spc="19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800" b="1" spc="95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is</a:t>
                      </a:r>
                      <a:r>
                        <a:rPr sz="1800" spc="175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800" b="1" spc="65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raised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A9AD5"/>
                    </a:solidFill>
                  </a:tcPr>
                </a:tc>
              </a:tr>
              <a:tr h="627380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75" dirty="0">
                          <a:latin typeface="Times New Roman" pitchFamily="18" charset="0"/>
                          <a:cs typeface="Times New Roman" pitchFamily="18" charset="0"/>
                        </a:rPr>
                        <a:t>AttributeError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74295" marR="965200">
                        <a:lnSpc>
                          <a:spcPct val="101099"/>
                        </a:lnSpc>
                        <a:spcBef>
                          <a:spcPts val="190"/>
                        </a:spcBef>
                      </a:pPr>
                      <a:r>
                        <a:rPr sz="1800" spc="125" dirty="0">
                          <a:latin typeface="Times New Roman" pitchFamily="18" charset="0"/>
                          <a:cs typeface="Times New Roman" pitchFamily="18" charset="0"/>
                        </a:rPr>
                        <a:t>Raised</a:t>
                      </a:r>
                      <a:r>
                        <a:rPr sz="1800" spc="16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800" spc="110" dirty="0">
                          <a:latin typeface="Times New Roman" pitchFamily="18" charset="0"/>
                          <a:cs typeface="Times New Roman" pitchFamily="18" charset="0"/>
                        </a:rPr>
                        <a:t>in</a:t>
                      </a:r>
                      <a:r>
                        <a:rPr sz="1800" spc="17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800" spc="135" dirty="0">
                          <a:latin typeface="Times New Roman" pitchFamily="18" charset="0"/>
                          <a:cs typeface="Times New Roman" pitchFamily="18" charset="0"/>
                        </a:rPr>
                        <a:t>case</a:t>
                      </a:r>
                      <a:r>
                        <a:rPr sz="1800" spc="16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800" dirty="0">
                          <a:latin typeface="Times New Roman" pitchFamily="18" charset="0"/>
                          <a:cs typeface="Times New Roman" pitchFamily="18" charset="0"/>
                        </a:rPr>
                        <a:t>of</a:t>
                      </a:r>
                      <a:r>
                        <a:rPr sz="1800" spc="15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800" spc="85" dirty="0">
                          <a:latin typeface="Times New Roman" pitchFamily="18" charset="0"/>
                          <a:cs typeface="Times New Roman" pitchFamily="18" charset="0"/>
                        </a:rPr>
                        <a:t>failure</a:t>
                      </a:r>
                      <a:r>
                        <a:rPr sz="1800" spc="17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800" dirty="0">
                          <a:latin typeface="Times New Roman" pitchFamily="18" charset="0"/>
                          <a:cs typeface="Times New Roman" pitchFamily="18" charset="0"/>
                        </a:rPr>
                        <a:t>of</a:t>
                      </a:r>
                      <a:r>
                        <a:rPr sz="1800" spc="16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800" spc="95" dirty="0">
                          <a:latin typeface="Times New Roman" pitchFamily="18" charset="0"/>
                          <a:cs typeface="Times New Roman" pitchFamily="18" charset="0"/>
                        </a:rPr>
                        <a:t>attribute</a:t>
                      </a:r>
                      <a:r>
                        <a:rPr sz="1800" spc="18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800" spc="75" dirty="0">
                          <a:latin typeface="Times New Roman" pitchFamily="18" charset="0"/>
                          <a:cs typeface="Times New Roman" pitchFamily="18" charset="0"/>
                        </a:rPr>
                        <a:t>reference</a:t>
                      </a:r>
                      <a:r>
                        <a:rPr sz="1800" spc="16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800" spc="25" dirty="0">
                          <a:latin typeface="Times New Roman" pitchFamily="18" charset="0"/>
                          <a:cs typeface="Times New Roman" pitchFamily="18" charset="0"/>
                        </a:rPr>
                        <a:t>or </a:t>
                      </a:r>
                      <a:r>
                        <a:rPr sz="1800" spc="125" dirty="0">
                          <a:latin typeface="Times New Roman" pitchFamily="18" charset="0"/>
                          <a:cs typeface="Times New Roman" pitchFamily="18" charset="0"/>
                        </a:rPr>
                        <a:t>assignment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</a:tr>
              <a:tr h="904875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75" dirty="0">
                          <a:latin typeface="Times New Roman" pitchFamily="18" charset="0"/>
                          <a:cs typeface="Times New Roman" pitchFamily="18" charset="0"/>
                        </a:rPr>
                        <a:t>EOFError()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74295" marR="180340">
                        <a:lnSpc>
                          <a:spcPct val="100800"/>
                        </a:lnSpc>
                        <a:spcBef>
                          <a:spcPts val="210"/>
                        </a:spcBef>
                      </a:pPr>
                      <a:r>
                        <a:rPr sz="1800" spc="125" dirty="0">
                          <a:latin typeface="Times New Roman" pitchFamily="18" charset="0"/>
                          <a:cs typeface="Times New Roman" pitchFamily="18" charset="0"/>
                        </a:rPr>
                        <a:t>Raised</a:t>
                      </a:r>
                      <a:r>
                        <a:rPr sz="1800" spc="13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800" spc="114" dirty="0">
                          <a:latin typeface="Times New Roman" pitchFamily="18" charset="0"/>
                          <a:cs typeface="Times New Roman" pitchFamily="18" charset="0"/>
                        </a:rPr>
                        <a:t>when</a:t>
                      </a:r>
                      <a:r>
                        <a:rPr sz="1800" spc="13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800" spc="85" dirty="0">
                          <a:latin typeface="Times New Roman" pitchFamily="18" charset="0"/>
                          <a:cs typeface="Times New Roman" pitchFamily="18" charset="0"/>
                        </a:rPr>
                        <a:t>there</a:t>
                      </a:r>
                      <a:r>
                        <a:rPr sz="1800" spc="14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800" spc="95" dirty="0">
                          <a:latin typeface="Times New Roman" pitchFamily="18" charset="0"/>
                          <a:cs typeface="Times New Roman" pitchFamily="18" charset="0"/>
                        </a:rPr>
                        <a:t>is</a:t>
                      </a:r>
                      <a:r>
                        <a:rPr sz="1800" spc="15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800" spc="120" dirty="0"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r>
                        <a:rPr sz="1800" spc="14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800" spc="125" dirty="0">
                          <a:latin typeface="Times New Roman" pitchFamily="18" charset="0"/>
                          <a:cs typeface="Times New Roman" pitchFamily="18" charset="0"/>
                        </a:rPr>
                        <a:t>input</a:t>
                      </a:r>
                      <a:r>
                        <a:rPr sz="1800" spc="14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800" spc="75" dirty="0">
                          <a:latin typeface="Times New Roman" pitchFamily="18" charset="0"/>
                          <a:cs typeface="Times New Roman" pitchFamily="18" charset="0"/>
                        </a:rPr>
                        <a:t>from</a:t>
                      </a:r>
                      <a:r>
                        <a:rPr sz="1800" spc="13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800" spc="80" dirty="0">
                          <a:latin typeface="Times New Roman" pitchFamily="18" charset="0"/>
                          <a:cs typeface="Times New Roman" pitchFamily="18" charset="0"/>
                        </a:rPr>
                        <a:t>either</a:t>
                      </a:r>
                      <a:r>
                        <a:rPr sz="1800" spc="14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800" spc="85" dirty="0">
                          <a:latin typeface="Times New Roman" pitchFamily="18" charset="0"/>
                          <a:cs typeface="Times New Roman" pitchFamily="18" charset="0"/>
                        </a:rPr>
                        <a:t>the </a:t>
                      </a:r>
                      <a:r>
                        <a:rPr sz="1800" spc="70" dirty="0">
                          <a:latin typeface="Times New Roman" pitchFamily="18" charset="0"/>
                          <a:cs typeface="Times New Roman" pitchFamily="18" charset="0"/>
                        </a:rPr>
                        <a:t>raw_input()</a:t>
                      </a:r>
                      <a:r>
                        <a:rPr sz="1800" spc="16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800" spc="50" dirty="0">
                          <a:latin typeface="Times New Roman" pitchFamily="18" charset="0"/>
                          <a:cs typeface="Times New Roman" pitchFamily="18" charset="0"/>
                        </a:rPr>
                        <a:t>or</a:t>
                      </a:r>
                      <a:r>
                        <a:rPr sz="1800" spc="15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800" spc="50" dirty="0">
                          <a:latin typeface="Times New Roman" pitchFamily="18" charset="0"/>
                          <a:cs typeface="Times New Roman" pitchFamily="18" charset="0"/>
                        </a:rPr>
                        <a:t>input()</a:t>
                      </a:r>
                      <a:r>
                        <a:rPr sz="1800" spc="18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800" spc="114" dirty="0">
                          <a:latin typeface="Times New Roman" pitchFamily="18" charset="0"/>
                          <a:cs typeface="Times New Roman" pitchFamily="18" charset="0"/>
                        </a:rPr>
                        <a:t>function</a:t>
                      </a:r>
                      <a:r>
                        <a:rPr sz="1800" spc="18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800" spc="160" dirty="0">
                          <a:latin typeface="Times New Roman" pitchFamily="18" charset="0"/>
                          <a:cs typeface="Times New Roman" pitchFamily="18" charset="0"/>
                        </a:rPr>
                        <a:t>and</a:t>
                      </a:r>
                      <a:r>
                        <a:rPr sz="1800" spc="14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800" spc="110" dirty="0">
                          <a:latin typeface="Times New Roman" pitchFamily="18" charset="0"/>
                          <a:cs typeface="Times New Roman" pitchFamily="18" charset="0"/>
                        </a:rPr>
                        <a:t>the</a:t>
                      </a:r>
                      <a:r>
                        <a:rPr sz="1800" spc="17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800" spc="125" dirty="0">
                          <a:latin typeface="Times New Roman" pitchFamily="18" charset="0"/>
                          <a:cs typeface="Times New Roman" pitchFamily="18" charset="0"/>
                        </a:rPr>
                        <a:t>end</a:t>
                      </a:r>
                      <a:r>
                        <a:rPr sz="1800" spc="15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800" dirty="0">
                          <a:latin typeface="Times New Roman" pitchFamily="18" charset="0"/>
                          <a:cs typeface="Times New Roman" pitchFamily="18" charset="0"/>
                        </a:rPr>
                        <a:t>of</a:t>
                      </a:r>
                      <a:r>
                        <a:rPr sz="1800" spc="16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800" spc="110" dirty="0">
                          <a:latin typeface="Times New Roman" pitchFamily="18" charset="0"/>
                          <a:cs typeface="Times New Roman" pitchFamily="18" charset="0"/>
                        </a:rPr>
                        <a:t>the</a:t>
                      </a:r>
                      <a:r>
                        <a:rPr sz="1800" spc="16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800" dirty="0">
                          <a:latin typeface="Times New Roman" pitchFamily="18" charset="0"/>
                          <a:cs typeface="Times New Roman" pitchFamily="18" charset="0"/>
                        </a:rPr>
                        <a:t>file</a:t>
                      </a:r>
                      <a:r>
                        <a:rPr sz="1800" spc="19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800" spc="70" dirty="0">
                          <a:latin typeface="Times New Roman" pitchFamily="18" charset="0"/>
                          <a:cs typeface="Times New Roman" pitchFamily="18" charset="0"/>
                        </a:rPr>
                        <a:t>is </a:t>
                      </a:r>
                      <a:r>
                        <a:rPr sz="1800" spc="105" dirty="0">
                          <a:latin typeface="Times New Roman" pitchFamily="18" charset="0"/>
                          <a:cs typeface="Times New Roman" pitchFamily="18" charset="0"/>
                        </a:rPr>
                        <a:t>reached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</a:tr>
              <a:tr h="351790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110" dirty="0">
                          <a:latin typeface="Times New Roman" pitchFamily="18" charset="0"/>
                          <a:cs typeface="Times New Roman" pitchFamily="18" charset="0"/>
                        </a:rPr>
                        <a:t>Exception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155" dirty="0">
                          <a:latin typeface="Times New Roman" pitchFamily="18" charset="0"/>
                          <a:cs typeface="Times New Roman" pitchFamily="18" charset="0"/>
                        </a:rPr>
                        <a:t>Base</a:t>
                      </a:r>
                      <a:r>
                        <a:rPr sz="1800" spc="17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800" spc="140" dirty="0">
                          <a:latin typeface="Times New Roman" pitchFamily="18" charset="0"/>
                          <a:cs typeface="Times New Roman" pitchFamily="18" charset="0"/>
                        </a:rPr>
                        <a:t>class</a:t>
                      </a:r>
                      <a:r>
                        <a:rPr sz="1800" spc="17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800" dirty="0">
                          <a:latin typeface="Times New Roman" pitchFamily="18" charset="0"/>
                          <a:cs typeface="Times New Roman" pitchFamily="18" charset="0"/>
                        </a:rPr>
                        <a:t>for</a:t>
                      </a:r>
                      <a:r>
                        <a:rPr sz="1800" spc="17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800" spc="90" dirty="0">
                          <a:latin typeface="Times New Roman" pitchFamily="18" charset="0"/>
                          <a:cs typeface="Times New Roman" pitchFamily="18" charset="0"/>
                        </a:rPr>
                        <a:t>all</a:t>
                      </a:r>
                      <a:r>
                        <a:rPr sz="1800" spc="17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800" spc="114" dirty="0">
                          <a:latin typeface="Times New Roman" pitchFamily="18" charset="0"/>
                          <a:cs typeface="Times New Roman" pitchFamily="18" charset="0"/>
                        </a:rPr>
                        <a:t>Exceptions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</a:tr>
              <a:tr h="351790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75" dirty="0">
                          <a:latin typeface="Times New Roman" pitchFamily="18" charset="0"/>
                          <a:cs typeface="Times New Roman" pitchFamily="18" charset="0"/>
                        </a:rPr>
                        <a:t>ImportError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125" dirty="0">
                          <a:latin typeface="Times New Roman" pitchFamily="18" charset="0"/>
                          <a:cs typeface="Times New Roman" pitchFamily="18" charset="0"/>
                        </a:rPr>
                        <a:t>Raised</a:t>
                      </a:r>
                      <a:r>
                        <a:rPr sz="1800" spc="13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800" spc="114" dirty="0">
                          <a:latin typeface="Times New Roman" pitchFamily="18" charset="0"/>
                          <a:cs typeface="Times New Roman" pitchFamily="18" charset="0"/>
                        </a:rPr>
                        <a:t>when</a:t>
                      </a:r>
                      <a:r>
                        <a:rPr sz="1800" spc="13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800" spc="180" dirty="0">
                          <a:latin typeface="Times New Roman" pitchFamily="18" charset="0"/>
                          <a:cs typeface="Times New Roman" pitchFamily="18" charset="0"/>
                        </a:rPr>
                        <a:t>an</a:t>
                      </a:r>
                      <a:r>
                        <a:rPr sz="1800" spc="12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800" spc="85" dirty="0">
                          <a:latin typeface="Times New Roman" pitchFamily="18" charset="0"/>
                          <a:cs typeface="Times New Roman" pitchFamily="18" charset="0"/>
                        </a:rPr>
                        <a:t>import</a:t>
                      </a:r>
                      <a:r>
                        <a:rPr sz="1800" spc="14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800" spc="114" dirty="0">
                          <a:latin typeface="Times New Roman" pitchFamily="18" charset="0"/>
                          <a:cs typeface="Times New Roman" pitchFamily="18" charset="0"/>
                        </a:rPr>
                        <a:t>statement</a:t>
                      </a:r>
                      <a:r>
                        <a:rPr sz="1800" spc="14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800" spc="75" dirty="0">
                          <a:latin typeface="Times New Roman" pitchFamily="18" charset="0"/>
                          <a:cs typeface="Times New Roman" pitchFamily="18" charset="0"/>
                        </a:rPr>
                        <a:t>fails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</a:tr>
              <a:tr h="629285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80" dirty="0">
                          <a:latin typeface="Times New Roman" pitchFamily="18" charset="0"/>
                          <a:cs typeface="Times New Roman" pitchFamily="18" charset="0"/>
                        </a:rPr>
                        <a:t>KeyError</a:t>
                      </a:r>
                      <a:endParaRPr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74295" marR="1229995">
                        <a:lnSpc>
                          <a:spcPct val="101099"/>
                        </a:lnSpc>
                        <a:spcBef>
                          <a:spcPts val="204"/>
                        </a:spcBef>
                      </a:pPr>
                      <a:r>
                        <a:rPr sz="1800" spc="125" dirty="0">
                          <a:latin typeface="Times New Roman" pitchFamily="18" charset="0"/>
                          <a:cs typeface="Times New Roman" pitchFamily="18" charset="0"/>
                        </a:rPr>
                        <a:t>Raised</a:t>
                      </a:r>
                      <a:r>
                        <a:rPr sz="1800" spc="13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800" spc="114" dirty="0">
                          <a:latin typeface="Times New Roman" pitchFamily="18" charset="0"/>
                          <a:cs typeface="Times New Roman" pitchFamily="18" charset="0"/>
                        </a:rPr>
                        <a:t>when</a:t>
                      </a:r>
                      <a:r>
                        <a:rPr sz="1800" spc="13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800" spc="175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sz="1800" spc="12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800" spc="90" dirty="0">
                          <a:latin typeface="Times New Roman" pitchFamily="18" charset="0"/>
                          <a:cs typeface="Times New Roman" pitchFamily="18" charset="0"/>
                        </a:rPr>
                        <a:t>specific</a:t>
                      </a:r>
                      <a:r>
                        <a:rPr sz="1800" spc="16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800" spc="95" dirty="0">
                          <a:latin typeface="Times New Roman" pitchFamily="18" charset="0"/>
                          <a:cs typeface="Times New Roman" pitchFamily="18" charset="0"/>
                        </a:rPr>
                        <a:t>key</a:t>
                      </a:r>
                      <a:r>
                        <a:rPr sz="1800" spc="13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800" spc="95" dirty="0">
                          <a:latin typeface="Times New Roman" pitchFamily="18" charset="0"/>
                          <a:cs typeface="Times New Roman" pitchFamily="18" charset="0"/>
                        </a:rPr>
                        <a:t>is</a:t>
                      </a:r>
                      <a:r>
                        <a:rPr sz="1800" spc="15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800" spc="105" dirty="0">
                          <a:latin typeface="Times New Roman" pitchFamily="18" charset="0"/>
                          <a:cs typeface="Times New Roman" pitchFamily="18" charset="0"/>
                        </a:rPr>
                        <a:t>not</a:t>
                      </a:r>
                      <a:r>
                        <a:rPr sz="1800" spc="13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800" spc="120" dirty="0">
                          <a:latin typeface="Times New Roman" pitchFamily="18" charset="0"/>
                          <a:cs typeface="Times New Roman" pitchFamily="18" charset="0"/>
                        </a:rPr>
                        <a:t>found</a:t>
                      </a:r>
                      <a:r>
                        <a:rPr sz="1800" spc="14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800" spc="110" dirty="0">
                          <a:latin typeface="Times New Roman" pitchFamily="18" charset="0"/>
                          <a:cs typeface="Times New Roman" pitchFamily="18" charset="0"/>
                        </a:rPr>
                        <a:t>in</a:t>
                      </a:r>
                      <a:r>
                        <a:rPr sz="1800" spc="13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800" spc="85" dirty="0">
                          <a:latin typeface="Times New Roman" pitchFamily="18" charset="0"/>
                          <a:cs typeface="Times New Roman" pitchFamily="18" charset="0"/>
                        </a:rPr>
                        <a:t>the </a:t>
                      </a:r>
                      <a:r>
                        <a:rPr sz="1800" spc="80" dirty="0">
                          <a:latin typeface="Times New Roman" pitchFamily="18" charset="0"/>
                          <a:cs typeface="Times New Roman" pitchFamily="18" charset="0"/>
                        </a:rPr>
                        <a:t>dictionary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</a:tr>
              <a:tr h="351790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80" dirty="0">
                          <a:latin typeface="Times New Roman" pitchFamily="18" charset="0"/>
                          <a:cs typeface="Times New Roman" pitchFamily="18" charset="0"/>
                        </a:rPr>
                        <a:t>ZeroDivisionError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125" dirty="0">
                          <a:latin typeface="Times New Roman" pitchFamily="18" charset="0"/>
                          <a:cs typeface="Times New Roman" pitchFamily="18" charset="0"/>
                        </a:rPr>
                        <a:t>Raised</a:t>
                      </a:r>
                      <a:r>
                        <a:rPr sz="1800" spc="13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800" spc="114" dirty="0">
                          <a:latin typeface="Times New Roman" pitchFamily="18" charset="0"/>
                          <a:cs typeface="Times New Roman" pitchFamily="18" charset="0"/>
                        </a:rPr>
                        <a:t>when</a:t>
                      </a:r>
                      <a:r>
                        <a:rPr sz="1800" spc="13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800" spc="175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sz="1800" spc="12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800" spc="80" dirty="0">
                          <a:latin typeface="Times New Roman" pitchFamily="18" charset="0"/>
                          <a:cs typeface="Times New Roman" pitchFamily="18" charset="0"/>
                        </a:rPr>
                        <a:t>division</a:t>
                      </a:r>
                      <a:r>
                        <a:rPr sz="1800" spc="16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800" spc="50" dirty="0">
                          <a:latin typeface="Times New Roman" pitchFamily="18" charset="0"/>
                          <a:cs typeface="Times New Roman" pitchFamily="18" charset="0"/>
                        </a:rPr>
                        <a:t>or</a:t>
                      </a:r>
                      <a:r>
                        <a:rPr sz="1800" spc="13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800" spc="114" dirty="0">
                          <a:latin typeface="Times New Roman" pitchFamily="18" charset="0"/>
                          <a:cs typeface="Times New Roman" pitchFamily="18" charset="0"/>
                        </a:rPr>
                        <a:t>modulo</a:t>
                      </a:r>
                      <a:r>
                        <a:rPr sz="1800" spc="14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800" spc="95" dirty="0">
                          <a:latin typeface="Times New Roman" pitchFamily="18" charset="0"/>
                          <a:cs typeface="Times New Roman" pitchFamily="18" charset="0"/>
                        </a:rPr>
                        <a:t>by</a:t>
                      </a:r>
                      <a:r>
                        <a:rPr sz="1800" spc="14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800" spc="50" dirty="0">
                          <a:latin typeface="Times New Roman" pitchFamily="18" charset="0"/>
                          <a:cs typeface="Times New Roman" pitchFamily="18" charset="0"/>
                        </a:rPr>
                        <a:t>zero</a:t>
                      </a:r>
                      <a:r>
                        <a:rPr sz="1800" spc="15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800" spc="125" dirty="0">
                          <a:latin typeface="Times New Roman" pitchFamily="18" charset="0"/>
                          <a:cs typeface="Times New Roman" pitchFamily="18" charset="0"/>
                        </a:rPr>
                        <a:t>takes</a:t>
                      </a:r>
                      <a:r>
                        <a:rPr sz="1800" spc="14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800" spc="100" dirty="0">
                          <a:latin typeface="Times New Roman" pitchFamily="18" charset="0"/>
                          <a:cs typeface="Times New Roman" pitchFamily="18" charset="0"/>
                        </a:rPr>
                        <a:t>place</a:t>
                      </a:r>
                      <a:endParaRPr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4924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75" dirty="0">
                <a:latin typeface="Times New Roman" pitchFamily="18" charset="0"/>
                <a:cs typeface="Times New Roman" pitchFamily="18" charset="0"/>
              </a:rPr>
              <a:t>compile()</a:t>
            </a:r>
            <a:r>
              <a:rPr lang="en-US" spc="2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165" dirty="0">
                <a:latin typeface="Times New Roman" pitchFamily="18" charset="0"/>
                <a:cs typeface="Times New Roman" pitchFamily="18" charset="0"/>
              </a:rPr>
              <a:t>method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13218" cy="4351338"/>
          </a:xfrm>
        </p:spPr>
        <p:txBody>
          <a:bodyPr>
            <a:normAutofit/>
          </a:bodyPr>
          <a:lstStyle/>
          <a:p>
            <a:pPr marL="295910" marR="5080" indent="-283845">
              <a:lnSpc>
                <a:spcPct val="152300"/>
              </a:lnSpc>
              <a:spcBef>
                <a:spcPts val="95"/>
              </a:spcBef>
              <a:buFont typeface="Arial MT"/>
              <a:buChar char="•"/>
              <a:tabLst>
                <a:tab pos="295910" algn="l"/>
              </a:tabLst>
            </a:pPr>
            <a:r>
              <a:rPr lang="en-US" spc="140" dirty="0">
                <a:latin typeface="Times New Roman" pitchFamily="18" charset="0"/>
                <a:cs typeface="Times New Roman" pitchFamily="18" charset="0"/>
              </a:rPr>
              <a:t>Compiles</a:t>
            </a:r>
            <a:r>
              <a:rPr lang="en-US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19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114" dirty="0">
                <a:latin typeface="Times New Roman" pitchFamily="18" charset="0"/>
                <a:cs typeface="Times New Roman" pitchFamily="18" charset="0"/>
              </a:rPr>
              <a:t>regular</a:t>
            </a:r>
            <a:r>
              <a:rPr lang="en-US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120" dirty="0">
                <a:latin typeface="Times New Roman" pitchFamily="18" charset="0"/>
                <a:cs typeface="Times New Roman" pitchFamily="18" charset="0"/>
              </a:rPr>
              <a:t>expression</a:t>
            </a:r>
            <a:r>
              <a:rPr lang="en-US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120" dirty="0">
                <a:latin typeface="Times New Roman" pitchFamily="18" charset="0"/>
                <a:cs typeface="Times New Roman" pitchFamily="18" charset="0"/>
              </a:rPr>
              <a:t>pattern </a:t>
            </a:r>
            <a:r>
              <a:rPr lang="en-US" spc="100" dirty="0"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114" dirty="0">
                <a:latin typeface="Times New Roman" pitchFamily="18" charset="0"/>
                <a:cs typeface="Times New Roman" pitchFamily="18" charset="0"/>
              </a:rPr>
              <a:t>regular</a:t>
            </a:r>
            <a:r>
              <a:rPr lang="en-US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120" dirty="0">
                <a:latin typeface="Times New Roman" pitchFamily="18" charset="0"/>
                <a:cs typeface="Times New Roman" pitchFamily="18" charset="0"/>
              </a:rPr>
              <a:t>expression</a:t>
            </a:r>
            <a:r>
              <a:rPr lang="en-US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90" dirty="0">
                <a:latin typeface="Times New Roman" pitchFamily="18" charset="0"/>
                <a:cs typeface="Times New Roman" pitchFamily="18" charset="0"/>
              </a:rPr>
              <a:t>object </a:t>
            </a:r>
            <a:r>
              <a:rPr lang="en-US" spc="135" dirty="0"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190" dirty="0"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114" dirty="0"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165" dirty="0"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80" dirty="0">
                <a:latin typeface="Times New Roman" pitchFamily="18" charset="0"/>
                <a:cs typeface="Times New Roman" pitchFamily="18" charset="0"/>
              </a:rPr>
              <a:t>match()</a:t>
            </a:r>
            <a:r>
              <a:rPr lang="en-US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175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70" dirty="0">
                <a:latin typeface="Times New Roman" pitchFamily="18" charset="0"/>
                <a:cs typeface="Times New Roman" pitchFamily="18" charset="0"/>
              </a:rPr>
              <a:t>search()</a:t>
            </a:r>
            <a:r>
              <a:rPr lang="en-US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120" dirty="0">
                <a:latin typeface="Times New Roman" pitchFamily="18" charset="0"/>
                <a:cs typeface="Times New Roman" pitchFamily="18" charset="0"/>
              </a:rPr>
              <a:t>method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95910">
              <a:lnSpc>
                <a:spcPct val="100000"/>
              </a:lnSpc>
              <a:spcBef>
                <a:spcPts val="1220"/>
              </a:spcBef>
            </a:pPr>
            <a:r>
              <a:rPr lang="en-US" b="1" i="1" spc="235" dirty="0">
                <a:latin typeface="Times New Roman" pitchFamily="18" charset="0"/>
                <a:cs typeface="Times New Roman" pitchFamily="18" charset="0"/>
              </a:rPr>
              <a:t>Syntax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766445">
              <a:lnSpc>
                <a:spcPct val="100000"/>
              </a:lnSpc>
              <a:spcBef>
                <a:spcPts val="1225"/>
              </a:spcBef>
            </a:pPr>
            <a:r>
              <a:rPr lang="en-US" spc="110" dirty="0" err="1">
                <a:latin typeface="Times New Roman" pitchFamily="18" charset="0"/>
                <a:cs typeface="Times New Roman" pitchFamily="18" charset="0"/>
              </a:rPr>
              <a:t>re.compile</a:t>
            </a:r>
            <a:r>
              <a:rPr lang="en-US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100" dirty="0">
                <a:latin typeface="Times New Roman" pitchFamily="18" charset="0"/>
                <a:cs typeface="Times New Roman" pitchFamily="18" charset="0"/>
              </a:rPr>
              <a:t>(pattern,</a:t>
            </a:r>
            <a:r>
              <a:rPr lang="en-US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70" dirty="0">
                <a:latin typeface="Times New Roman" pitchFamily="18" charset="0"/>
                <a:cs typeface="Times New Roman" pitchFamily="18" charset="0"/>
              </a:rPr>
              <a:t>flags=0)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93725" y="1228649"/>
            <a:ext cx="6096000" cy="2880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73025">
              <a:lnSpc>
                <a:spcPct val="100000"/>
              </a:lnSpc>
              <a:spcBef>
                <a:spcPts val="135"/>
              </a:spcBef>
            </a:pPr>
            <a:r>
              <a:rPr lang="en-US" spc="80" dirty="0"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en-US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30" dirty="0">
                <a:latin typeface="Times New Roman" pitchFamily="18" charset="0"/>
                <a:cs typeface="Times New Roman" pitchFamily="18" charset="0"/>
              </a:rPr>
              <a:t>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2700" marR="926465">
              <a:lnSpc>
                <a:spcPct val="153800"/>
              </a:lnSpc>
              <a:spcBef>
                <a:spcPts val="215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85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pc="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90" dirty="0">
                <a:latin typeface="Times New Roman" pitchFamily="18" charset="0"/>
                <a:cs typeface="Times New Roman" pitchFamily="18" charset="0"/>
              </a:rPr>
              <a:t>open(“abc.txt”,</a:t>
            </a:r>
            <a:r>
              <a:rPr lang="en-US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20" dirty="0">
                <a:latin typeface="Times New Roman" pitchFamily="18" charset="0"/>
                <a:cs typeface="Times New Roman" pitchFamily="18" charset="0"/>
              </a:rPr>
              <a:t>“r”) </a:t>
            </a:r>
            <a:r>
              <a:rPr lang="en-US" spc="80" dirty="0"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en-US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85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50" dirty="0" err="1">
                <a:latin typeface="Times New Roman" pitchFamily="18" charset="0"/>
                <a:cs typeface="Times New Roman" pitchFamily="18" charset="0"/>
              </a:rPr>
              <a:t>file.readlines</a:t>
            </a:r>
            <a:r>
              <a:rPr lang="en-US" spc="50" dirty="0">
                <a:latin typeface="Times New Roman" pitchFamily="18" charset="0"/>
                <a:cs typeface="Times New Roman" pitchFamily="18" charset="0"/>
              </a:rPr>
              <a:t>()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2700" marR="5080">
              <a:lnSpc>
                <a:spcPct val="153100"/>
              </a:lnSpc>
              <a:spcBef>
                <a:spcPts val="15"/>
              </a:spcBef>
            </a:pPr>
            <a:r>
              <a:rPr lang="en-US" spc="80" dirty="0">
                <a:latin typeface="Times New Roman" pitchFamily="18" charset="0"/>
                <a:cs typeface="Times New Roman" pitchFamily="18" charset="0"/>
              </a:rPr>
              <a:t>#compiling</a:t>
            </a:r>
            <a:r>
              <a:rPr lang="en-US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1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95" dirty="0">
                <a:latin typeface="Times New Roman" pitchFamily="18" charset="0"/>
                <a:cs typeface="Times New Roman" pitchFamily="18" charset="0"/>
              </a:rPr>
              <a:t>regular</a:t>
            </a:r>
            <a:r>
              <a:rPr lang="en-US" spc="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80" dirty="0">
                <a:latin typeface="Times New Roman" pitchFamily="18" charset="0"/>
                <a:cs typeface="Times New Roman" pitchFamily="18" charset="0"/>
              </a:rPr>
              <a:t>expression </a:t>
            </a:r>
            <a:r>
              <a:rPr lang="en-US" spc="70" dirty="0">
                <a:latin typeface="Times New Roman" pitchFamily="18" charset="0"/>
                <a:cs typeface="Times New Roman" pitchFamily="18" charset="0"/>
              </a:rPr>
              <a:t>keyword=</a:t>
            </a:r>
            <a:r>
              <a:rPr lang="en-US" spc="70" dirty="0" err="1">
                <a:latin typeface="Times New Roman" pitchFamily="18" charset="0"/>
                <a:cs typeface="Times New Roman" pitchFamily="18" charset="0"/>
              </a:rPr>
              <a:t>re.compile</a:t>
            </a:r>
            <a:r>
              <a:rPr lang="en-US" spc="7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pc="70" dirty="0" err="1">
                <a:latin typeface="Times New Roman" pitchFamily="18" charset="0"/>
                <a:cs typeface="Times New Roman" pitchFamily="18" charset="0"/>
              </a:rPr>
              <a:t>r’a</a:t>
            </a:r>
            <a:r>
              <a:rPr lang="en-US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25" dirty="0">
                <a:latin typeface="Times New Roman" pitchFamily="18" charset="0"/>
                <a:cs typeface="Times New Roman" pitchFamily="18" charset="0"/>
              </a:rPr>
              <a:t>‘)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5244" marR="581660" indent="-43180">
              <a:lnSpc>
                <a:spcPct val="153800"/>
              </a:lnSpc>
            </a:pPr>
            <a:r>
              <a:rPr lang="en-US" spc="95" dirty="0">
                <a:latin typeface="Times New Roman" pitchFamily="18" charset="0"/>
                <a:cs typeface="Times New Roman" pitchFamily="18" charset="0"/>
              </a:rPr>
              <a:t>#search</a:t>
            </a:r>
            <a:r>
              <a:rPr lang="en-US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95" dirty="0">
                <a:latin typeface="Times New Roman" pitchFamily="18" charset="0"/>
                <a:cs typeface="Times New Roman" pitchFamily="18" charset="0"/>
              </a:rPr>
              <a:t>content</a:t>
            </a:r>
            <a:r>
              <a:rPr lang="en-US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75" dirty="0">
                <a:latin typeface="Times New Roman" pitchFamily="18" charset="0"/>
                <a:cs typeface="Times New Roman" pitchFamily="18" charset="0"/>
              </a:rPr>
              <a:t>line</a:t>
            </a:r>
            <a:r>
              <a:rPr lang="en-US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100" dirty="0"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55" dirty="0">
                <a:latin typeface="Times New Roman" pitchFamily="18" charset="0"/>
                <a:cs typeface="Times New Roman" pitchFamily="18" charset="0"/>
              </a:rPr>
              <a:t>line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75" dirty="0">
                <a:latin typeface="Times New Roman" pitchFamily="18" charset="0"/>
                <a:cs typeface="Times New Roman" pitchFamily="18" charset="0"/>
              </a:rPr>
              <a:t>line</a:t>
            </a:r>
            <a:r>
              <a:rPr lang="en-US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10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60" dirty="0">
                <a:latin typeface="Times New Roman" pitchFamily="18" charset="0"/>
                <a:cs typeface="Times New Roman" pitchFamily="18" charset="0"/>
              </a:rPr>
              <a:t>text: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64820">
              <a:lnSpc>
                <a:spcPct val="100000"/>
              </a:lnSpc>
              <a:spcBef>
                <a:spcPts val="935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100" dirty="0" err="1">
                <a:latin typeface="Times New Roman" pitchFamily="18" charset="0"/>
                <a:cs typeface="Times New Roman" pitchFamily="18" charset="0"/>
              </a:rPr>
              <a:t>keyword.search</a:t>
            </a:r>
            <a:r>
              <a:rPr lang="en-US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10" dirty="0">
                <a:latin typeface="Times New Roman" pitchFamily="18" charset="0"/>
                <a:cs typeface="Times New Roman" pitchFamily="18" charset="0"/>
              </a:rPr>
              <a:t>(line):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219200">
              <a:lnSpc>
                <a:spcPct val="100000"/>
              </a:lnSpc>
              <a:spcBef>
                <a:spcPts val="925"/>
              </a:spcBef>
            </a:pPr>
            <a:r>
              <a:rPr lang="en-US" spc="35" dirty="0">
                <a:latin typeface="Times New Roman" pitchFamily="18" charset="0"/>
                <a:cs typeface="Times New Roman" pitchFamily="18" charset="0"/>
              </a:rPr>
              <a:t>print(line)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27600" y="4263047"/>
            <a:ext cx="2673350" cy="1386840"/>
          </a:xfrm>
          <a:custGeom>
            <a:avLst/>
            <a:gdLst/>
            <a:ahLst/>
            <a:cxnLst/>
            <a:rect l="l" t="t" r="r" b="b"/>
            <a:pathLst>
              <a:path w="2673350" h="1386839">
                <a:moveTo>
                  <a:pt x="2673096" y="1386840"/>
                </a:moveTo>
                <a:lnTo>
                  <a:pt x="2673096" y="0"/>
                </a:lnTo>
                <a:lnTo>
                  <a:pt x="0" y="0"/>
                </a:lnTo>
                <a:lnTo>
                  <a:pt x="0" y="1386840"/>
                </a:lnTo>
                <a:lnTo>
                  <a:pt x="4572" y="1386840"/>
                </a:lnTo>
                <a:lnTo>
                  <a:pt x="4572" y="10668"/>
                </a:lnTo>
                <a:lnTo>
                  <a:pt x="10668" y="4572"/>
                </a:lnTo>
                <a:lnTo>
                  <a:pt x="10668" y="10668"/>
                </a:lnTo>
                <a:lnTo>
                  <a:pt x="2662428" y="10668"/>
                </a:lnTo>
                <a:lnTo>
                  <a:pt x="2662428" y="4572"/>
                </a:lnTo>
                <a:lnTo>
                  <a:pt x="2667000" y="10668"/>
                </a:lnTo>
                <a:lnTo>
                  <a:pt x="2667000" y="1386840"/>
                </a:lnTo>
                <a:lnTo>
                  <a:pt x="2673096" y="1386840"/>
                </a:lnTo>
                <a:close/>
              </a:path>
              <a:path w="2673350" h="1386839">
                <a:moveTo>
                  <a:pt x="10668" y="10668"/>
                </a:moveTo>
                <a:lnTo>
                  <a:pt x="10668" y="4572"/>
                </a:lnTo>
                <a:lnTo>
                  <a:pt x="4572" y="10668"/>
                </a:lnTo>
                <a:lnTo>
                  <a:pt x="10668" y="10668"/>
                </a:lnTo>
                <a:close/>
              </a:path>
              <a:path w="2673350" h="1386839">
                <a:moveTo>
                  <a:pt x="10668" y="1376172"/>
                </a:moveTo>
                <a:lnTo>
                  <a:pt x="10668" y="10668"/>
                </a:lnTo>
                <a:lnTo>
                  <a:pt x="4572" y="10668"/>
                </a:lnTo>
                <a:lnTo>
                  <a:pt x="4572" y="1376172"/>
                </a:lnTo>
                <a:lnTo>
                  <a:pt x="10668" y="1376172"/>
                </a:lnTo>
                <a:close/>
              </a:path>
              <a:path w="2673350" h="1386839">
                <a:moveTo>
                  <a:pt x="2667000" y="1376172"/>
                </a:moveTo>
                <a:lnTo>
                  <a:pt x="4572" y="1376172"/>
                </a:lnTo>
                <a:lnTo>
                  <a:pt x="10668" y="1380744"/>
                </a:lnTo>
                <a:lnTo>
                  <a:pt x="10668" y="1386840"/>
                </a:lnTo>
                <a:lnTo>
                  <a:pt x="2662428" y="1386840"/>
                </a:lnTo>
                <a:lnTo>
                  <a:pt x="2662428" y="1380744"/>
                </a:lnTo>
                <a:lnTo>
                  <a:pt x="2667000" y="1376172"/>
                </a:lnTo>
                <a:close/>
              </a:path>
              <a:path w="2673350" h="1386839">
                <a:moveTo>
                  <a:pt x="10668" y="1386840"/>
                </a:moveTo>
                <a:lnTo>
                  <a:pt x="10668" y="1380744"/>
                </a:lnTo>
                <a:lnTo>
                  <a:pt x="4572" y="1376172"/>
                </a:lnTo>
                <a:lnTo>
                  <a:pt x="4572" y="1386840"/>
                </a:lnTo>
                <a:lnTo>
                  <a:pt x="10668" y="1386840"/>
                </a:lnTo>
                <a:close/>
              </a:path>
              <a:path w="2673350" h="1386839">
                <a:moveTo>
                  <a:pt x="2667000" y="10668"/>
                </a:moveTo>
                <a:lnTo>
                  <a:pt x="2662428" y="4572"/>
                </a:lnTo>
                <a:lnTo>
                  <a:pt x="2662428" y="10668"/>
                </a:lnTo>
                <a:lnTo>
                  <a:pt x="2667000" y="10668"/>
                </a:lnTo>
                <a:close/>
              </a:path>
              <a:path w="2673350" h="1386839">
                <a:moveTo>
                  <a:pt x="2667000" y="1376172"/>
                </a:moveTo>
                <a:lnTo>
                  <a:pt x="2667000" y="10668"/>
                </a:lnTo>
                <a:lnTo>
                  <a:pt x="2662428" y="10668"/>
                </a:lnTo>
                <a:lnTo>
                  <a:pt x="2662428" y="1376172"/>
                </a:lnTo>
                <a:lnTo>
                  <a:pt x="2667000" y="1376172"/>
                </a:lnTo>
                <a:close/>
              </a:path>
              <a:path w="2673350" h="1386839">
                <a:moveTo>
                  <a:pt x="2667000" y="1386840"/>
                </a:moveTo>
                <a:lnTo>
                  <a:pt x="2667000" y="1376172"/>
                </a:lnTo>
                <a:lnTo>
                  <a:pt x="2662428" y="1380744"/>
                </a:lnTo>
                <a:lnTo>
                  <a:pt x="2662428" y="1386840"/>
                </a:lnTo>
                <a:lnTo>
                  <a:pt x="2667000" y="138684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54165" y="4251869"/>
            <a:ext cx="2218055" cy="11607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1450" spc="-10" dirty="0">
                <a:latin typeface="Times New Roman" pitchFamily="18" charset="0"/>
                <a:cs typeface="Times New Roman" pitchFamily="18" charset="0"/>
              </a:rPr>
              <a:t>Output:</a:t>
            </a:r>
            <a:endParaRPr sz="1450" dirty="0">
              <a:latin typeface="Times New Roman" pitchFamily="18" charset="0"/>
              <a:cs typeface="Times New Roman" pitchFamily="18" charset="0"/>
            </a:endParaRPr>
          </a:p>
          <a:p>
            <a:pPr marL="12065" marR="5080" algn="ctr">
              <a:lnSpc>
                <a:spcPct val="102099"/>
              </a:lnSpc>
              <a:spcBef>
                <a:spcPts val="35"/>
              </a:spcBef>
            </a:pPr>
            <a:r>
              <a:rPr sz="1450" dirty="0">
                <a:latin typeface="Times New Roman" pitchFamily="18" charset="0"/>
                <a:cs typeface="Times New Roman" pitchFamily="18" charset="0"/>
              </a:rPr>
              <a:t>#</a:t>
            </a:r>
            <a:r>
              <a:rPr sz="145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50" spc="80" dirty="0">
                <a:latin typeface="Times New Roman" pitchFamily="18" charset="0"/>
                <a:cs typeface="Times New Roman" pitchFamily="18" charset="0"/>
              </a:rPr>
              <a:t>only</a:t>
            </a:r>
            <a:r>
              <a:rPr sz="145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50" spc="75" dirty="0">
                <a:latin typeface="Times New Roman" pitchFamily="18" charset="0"/>
                <a:cs typeface="Times New Roman" pitchFamily="18" charset="0"/>
              </a:rPr>
              <a:t>line</a:t>
            </a:r>
            <a:r>
              <a:rPr sz="145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50" spc="110" dirty="0">
                <a:latin typeface="Times New Roman" pitchFamily="18" charset="0"/>
                <a:cs typeface="Times New Roman" pitchFamily="18" charset="0"/>
              </a:rPr>
              <a:t>contains</a:t>
            </a:r>
            <a:r>
              <a:rPr sz="145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50" spc="14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145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50" spc="65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1450" spc="85" dirty="0">
                <a:latin typeface="Times New Roman" pitchFamily="18" charset="0"/>
                <a:cs typeface="Times New Roman" pitchFamily="18" charset="0"/>
              </a:rPr>
              <a:t>displayed</a:t>
            </a:r>
            <a:endParaRPr sz="1450" dirty="0">
              <a:latin typeface="Times New Roman" pitchFamily="18" charset="0"/>
              <a:cs typeface="Times New Roman" pitchFamily="18" charset="0"/>
            </a:endParaRPr>
          </a:p>
          <a:p>
            <a:pPr marL="472440" marR="464184" indent="-635" algn="ctr">
              <a:lnSpc>
                <a:spcPct val="102099"/>
              </a:lnSpc>
              <a:spcBef>
                <a:spcPts val="15"/>
              </a:spcBef>
            </a:pPr>
            <a:r>
              <a:rPr sz="1450" spc="165" dirty="0">
                <a:latin typeface="Times New Roman" pitchFamily="18" charset="0"/>
                <a:cs typeface="Times New Roman" pitchFamily="18" charset="0"/>
              </a:rPr>
              <a:t>Ram</a:t>
            </a:r>
            <a:r>
              <a:rPr sz="1450" spc="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50" spc="9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145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50" spc="14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145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50" spc="55" dirty="0">
                <a:latin typeface="Times New Roman" pitchFamily="18" charset="0"/>
                <a:cs typeface="Times New Roman" pitchFamily="18" charset="0"/>
              </a:rPr>
              <a:t>boy </a:t>
            </a:r>
            <a:r>
              <a:rPr sz="1450" spc="125" dirty="0">
                <a:latin typeface="Times New Roman" pitchFamily="18" charset="0"/>
                <a:cs typeface="Times New Roman" pitchFamily="18" charset="0"/>
              </a:rPr>
              <a:t>Geeta</a:t>
            </a:r>
            <a:r>
              <a:rPr sz="1450" spc="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50" spc="9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145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50" spc="14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145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50" spc="40" dirty="0">
                <a:latin typeface="Times New Roman" pitchFamily="18" charset="0"/>
                <a:cs typeface="Times New Roman" pitchFamily="18" charset="0"/>
              </a:rPr>
              <a:t>girl</a:t>
            </a:r>
            <a:endParaRPr sz="145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154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293" y="140677"/>
            <a:ext cx="10955215" cy="5473578"/>
          </a:xfrm>
        </p:spPr>
        <p:txBody>
          <a:bodyPr>
            <a:noAutofit/>
          </a:bodyPr>
          <a:lstStyle/>
          <a:p>
            <a:pPr fontAlgn="base">
              <a:lnSpc>
                <a:spcPct val="160000"/>
              </a:lnSpc>
            </a:pP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SyntaxError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This exception is raised when the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interpreter encounters a syntax error in the code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such as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misspelled keyword, a missing colon, or an unbalanced parenthesis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fontAlgn="base">
              <a:lnSpc>
                <a:spcPct val="160000"/>
              </a:lnSpc>
            </a:pP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TypeError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This exception is raised when an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operation or function is applied to an object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 the wrong type, such as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adding a string to an integer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fontAlgn="base">
              <a:lnSpc>
                <a:spcPct val="160000"/>
              </a:lnSpc>
            </a:pP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NameError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This exception is raised when a variable or function name is not found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the current scope.</a:t>
            </a:r>
          </a:p>
          <a:p>
            <a:pPr fontAlgn="base">
              <a:lnSpc>
                <a:spcPct val="160000"/>
              </a:lnSpc>
            </a:pP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IndexError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This exception is raised when an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index is out of range for a list, tuple, or other sequence types.</a:t>
            </a:r>
          </a:p>
          <a:p>
            <a:pPr fontAlgn="base">
              <a:lnSpc>
                <a:spcPct val="160000"/>
              </a:lnSpc>
            </a:pP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ValueError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This exception is raised when a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function or method is called with an invalid argument or input,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such as trying to convert a string to an integer when the string does not represent a valid integer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fontAlgn="base">
              <a:lnSpc>
                <a:spcPct val="160000"/>
              </a:lnSpc>
            </a:pP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IOError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exception is raised when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 I/O operation, such as reading or writing a file, fails due to an input/output error.</a:t>
            </a:r>
          </a:p>
          <a:p>
            <a:pPr>
              <a:lnSpc>
                <a:spcPct val="16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877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Handling Exceptions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try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keyword placed before a block of code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that cause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 error and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throw an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exception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except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block is defined catches an exception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thrown by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try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block and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handles it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try block can have more than one statement that could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generate exception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any statement generates an exception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the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remaining statements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 the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block are skipped and execution transfers to except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Every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try block should be followed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 least one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except block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can be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more than one except block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629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Handling Exceptions…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Try…except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Syntax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try: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program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statements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except Exception1: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action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statements # Executes when Exception 1 occurs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except Exception2: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action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statements # Executes when Exception 2 occurs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else: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action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statements # Executes if no exception in the try</a:t>
            </a:r>
          </a:p>
        </p:txBody>
      </p:sp>
    </p:spTree>
    <p:extLst>
      <p:ext uri="{BB962C8B-B14F-4D97-AF65-F5344CB8AC3E}">
        <p14:creationId xmlns:p14="http://schemas.microsoft.com/office/powerpoint/2010/main" val="1108453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Handling Exceptions…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ject 3"/>
          <p:cNvSpPr txBox="1"/>
          <p:nvPr/>
        </p:nvSpPr>
        <p:spPr>
          <a:xfrm>
            <a:off x="739920" y="1666630"/>
            <a:ext cx="5392420" cy="2288540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15"/>
              </a:spcBef>
            </a:pPr>
            <a:r>
              <a:rPr sz="1950" b="1" i="1" spc="204" dirty="0">
                <a:latin typeface="Times New Roman" pitchFamily="18" charset="0"/>
                <a:cs typeface="Times New Roman" pitchFamily="18" charset="0"/>
              </a:rPr>
              <a:t>Example</a:t>
            </a:r>
            <a:endParaRPr sz="1950" dirty="0">
              <a:latin typeface="Times New Roman" pitchFamily="18" charset="0"/>
              <a:cs typeface="Times New Roman" pitchFamily="18" charset="0"/>
            </a:endParaRPr>
          </a:p>
          <a:p>
            <a:pPr marL="766445">
              <a:lnSpc>
                <a:spcPct val="100000"/>
              </a:lnSpc>
              <a:spcBef>
                <a:spcPts val="1225"/>
              </a:spcBef>
            </a:pPr>
            <a:r>
              <a:rPr sz="1950" spc="60" dirty="0">
                <a:latin typeface="Times New Roman" pitchFamily="18" charset="0"/>
                <a:cs typeface="Times New Roman" pitchFamily="18" charset="0"/>
              </a:rPr>
              <a:t>try:</a:t>
            </a:r>
            <a:endParaRPr sz="1950" dirty="0">
              <a:latin typeface="Times New Roman" pitchFamily="18" charset="0"/>
              <a:cs typeface="Times New Roman" pitchFamily="18" charset="0"/>
            </a:endParaRPr>
          </a:p>
          <a:p>
            <a:pPr marL="1520825" marR="5080">
              <a:lnSpc>
                <a:spcPct val="152300"/>
              </a:lnSpc>
            </a:pPr>
            <a:r>
              <a:rPr sz="1950" spc="90" dirty="0">
                <a:latin typeface="Times New Roman" pitchFamily="18" charset="0"/>
                <a:cs typeface="Times New Roman" pitchFamily="18" charset="0"/>
              </a:rPr>
              <a:t>a=int(input(“First</a:t>
            </a:r>
            <a:r>
              <a:rPr sz="1950" spc="2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950" spc="65" dirty="0">
                <a:latin typeface="Times New Roman" pitchFamily="18" charset="0"/>
                <a:cs typeface="Times New Roman" pitchFamily="18" charset="0"/>
              </a:rPr>
              <a:t>Number:”)) </a:t>
            </a:r>
            <a:r>
              <a:rPr sz="1950" spc="105" dirty="0">
                <a:latin typeface="Times New Roman" pitchFamily="18" charset="0"/>
                <a:cs typeface="Times New Roman" pitchFamily="18" charset="0"/>
              </a:rPr>
              <a:t>b=int(input(“Second</a:t>
            </a:r>
            <a:r>
              <a:rPr sz="1950" spc="2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950" spc="65" dirty="0">
                <a:latin typeface="Times New Roman" pitchFamily="18" charset="0"/>
                <a:cs typeface="Times New Roman" pitchFamily="18" charset="0"/>
              </a:rPr>
              <a:t>Number:”)) </a:t>
            </a:r>
            <a:r>
              <a:rPr sz="1950" spc="130" dirty="0">
                <a:latin typeface="Times New Roman" pitchFamily="18" charset="0"/>
                <a:cs typeface="Times New Roman" pitchFamily="18" charset="0"/>
              </a:rPr>
              <a:t>result=a/b</a:t>
            </a:r>
            <a:endParaRPr sz="19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bject 4"/>
          <p:cNvSpPr txBox="1"/>
          <p:nvPr/>
        </p:nvSpPr>
        <p:spPr>
          <a:xfrm>
            <a:off x="1370792" y="3812538"/>
            <a:ext cx="4130675" cy="2288540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766445">
              <a:lnSpc>
                <a:spcPct val="100000"/>
              </a:lnSpc>
              <a:spcBef>
                <a:spcPts val="1315"/>
              </a:spcBef>
            </a:pPr>
            <a:r>
              <a:rPr sz="1950" spc="60" dirty="0">
                <a:latin typeface="Times New Roman" pitchFamily="18" charset="0"/>
                <a:cs typeface="Times New Roman" pitchFamily="18" charset="0"/>
              </a:rPr>
              <a:t>print(result)</a:t>
            </a:r>
            <a:endParaRPr sz="1950" dirty="0">
              <a:latin typeface="Times New Roman" pitchFamily="18" charset="0"/>
              <a:cs typeface="Times New Roman" pitchFamily="18" charset="0"/>
            </a:endParaRPr>
          </a:p>
          <a:p>
            <a:pPr marL="766445" marR="402590" indent="-754380">
              <a:lnSpc>
                <a:spcPct val="152300"/>
              </a:lnSpc>
            </a:pPr>
            <a:r>
              <a:rPr sz="1950" spc="114" dirty="0">
                <a:latin typeface="Times New Roman" pitchFamily="18" charset="0"/>
                <a:cs typeface="Times New Roman" pitchFamily="18" charset="0"/>
              </a:rPr>
              <a:t>except</a:t>
            </a:r>
            <a:r>
              <a:rPr sz="195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950" spc="95" dirty="0">
                <a:latin typeface="Times New Roman" pitchFamily="18" charset="0"/>
                <a:cs typeface="Times New Roman" pitchFamily="18" charset="0"/>
              </a:rPr>
              <a:t>ZeroDivisionError: </a:t>
            </a:r>
            <a:r>
              <a:rPr sz="1950" spc="85" dirty="0">
                <a:latin typeface="Times New Roman" pitchFamily="18" charset="0"/>
                <a:cs typeface="Times New Roman" pitchFamily="18" charset="0"/>
              </a:rPr>
              <a:t>print(“Division</a:t>
            </a:r>
            <a:r>
              <a:rPr sz="1950" spc="2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950" spc="114" dirty="0">
                <a:latin typeface="Times New Roman" pitchFamily="18" charset="0"/>
                <a:cs typeface="Times New Roman" pitchFamily="18" charset="0"/>
              </a:rPr>
              <a:t>by</a:t>
            </a:r>
            <a:r>
              <a:rPr sz="195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950" spc="40" dirty="0">
                <a:latin typeface="Times New Roman" pitchFamily="18" charset="0"/>
                <a:cs typeface="Times New Roman" pitchFamily="18" charset="0"/>
              </a:rPr>
              <a:t>Zero”)</a:t>
            </a:r>
            <a:endParaRPr sz="195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1950" spc="95" dirty="0">
                <a:latin typeface="Times New Roman" pitchFamily="18" charset="0"/>
                <a:cs typeface="Times New Roman" pitchFamily="18" charset="0"/>
              </a:rPr>
              <a:t>else:</a:t>
            </a:r>
            <a:endParaRPr sz="1950" dirty="0">
              <a:latin typeface="Times New Roman" pitchFamily="18" charset="0"/>
              <a:cs typeface="Times New Roman" pitchFamily="18" charset="0"/>
            </a:endParaRPr>
          </a:p>
          <a:p>
            <a:pPr marL="766445">
              <a:lnSpc>
                <a:spcPct val="100000"/>
              </a:lnSpc>
              <a:spcBef>
                <a:spcPts val="1225"/>
              </a:spcBef>
            </a:pPr>
            <a:r>
              <a:rPr sz="1950" spc="125" dirty="0">
                <a:latin typeface="Times New Roman" pitchFamily="18" charset="0"/>
                <a:cs typeface="Times New Roman" pitchFamily="18" charset="0"/>
              </a:rPr>
              <a:t>print(“Successful</a:t>
            </a:r>
            <a:r>
              <a:rPr sz="1950" spc="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950" spc="70" dirty="0">
                <a:latin typeface="Times New Roman" pitchFamily="18" charset="0"/>
                <a:cs typeface="Times New Roman" pitchFamily="18" charset="0"/>
              </a:rPr>
              <a:t>Division”)</a:t>
            </a:r>
            <a:endParaRPr sz="19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bject 5"/>
          <p:cNvSpPr/>
          <p:nvPr/>
        </p:nvSpPr>
        <p:spPr>
          <a:xfrm>
            <a:off x="6327648" y="4210811"/>
            <a:ext cx="3114040" cy="1295400"/>
          </a:xfrm>
          <a:custGeom>
            <a:avLst/>
            <a:gdLst/>
            <a:ahLst/>
            <a:cxnLst/>
            <a:rect l="l" t="t" r="r" b="b"/>
            <a:pathLst>
              <a:path w="3114040" h="1295400">
                <a:moveTo>
                  <a:pt x="3113532" y="1295400"/>
                </a:moveTo>
                <a:lnTo>
                  <a:pt x="3113532" y="0"/>
                </a:lnTo>
                <a:lnTo>
                  <a:pt x="0" y="0"/>
                </a:lnTo>
                <a:lnTo>
                  <a:pt x="0" y="1295400"/>
                </a:lnTo>
                <a:lnTo>
                  <a:pt x="6096" y="1295400"/>
                </a:lnTo>
                <a:lnTo>
                  <a:pt x="6096" y="10668"/>
                </a:lnTo>
                <a:lnTo>
                  <a:pt x="10668" y="4572"/>
                </a:lnTo>
                <a:lnTo>
                  <a:pt x="10668" y="10668"/>
                </a:lnTo>
                <a:lnTo>
                  <a:pt x="3102864" y="10668"/>
                </a:lnTo>
                <a:lnTo>
                  <a:pt x="3102864" y="4572"/>
                </a:lnTo>
                <a:lnTo>
                  <a:pt x="3107436" y="10668"/>
                </a:lnTo>
                <a:lnTo>
                  <a:pt x="3107436" y="1295400"/>
                </a:lnTo>
                <a:lnTo>
                  <a:pt x="3113532" y="1295400"/>
                </a:lnTo>
                <a:close/>
              </a:path>
              <a:path w="3114040" h="1295400">
                <a:moveTo>
                  <a:pt x="10668" y="10668"/>
                </a:moveTo>
                <a:lnTo>
                  <a:pt x="10668" y="4572"/>
                </a:lnTo>
                <a:lnTo>
                  <a:pt x="6096" y="10668"/>
                </a:lnTo>
                <a:lnTo>
                  <a:pt x="10668" y="10668"/>
                </a:lnTo>
                <a:close/>
              </a:path>
              <a:path w="3114040" h="1295400">
                <a:moveTo>
                  <a:pt x="10668" y="1284732"/>
                </a:moveTo>
                <a:lnTo>
                  <a:pt x="10668" y="10668"/>
                </a:lnTo>
                <a:lnTo>
                  <a:pt x="6096" y="10668"/>
                </a:lnTo>
                <a:lnTo>
                  <a:pt x="6096" y="1284732"/>
                </a:lnTo>
                <a:lnTo>
                  <a:pt x="10668" y="1284732"/>
                </a:lnTo>
                <a:close/>
              </a:path>
              <a:path w="3114040" h="1295400">
                <a:moveTo>
                  <a:pt x="3107436" y="1284732"/>
                </a:moveTo>
                <a:lnTo>
                  <a:pt x="6096" y="1284732"/>
                </a:lnTo>
                <a:lnTo>
                  <a:pt x="10668" y="1290828"/>
                </a:lnTo>
                <a:lnTo>
                  <a:pt x="10668" y="1295400"/>
                </a:lnTo>
                <a:lnTo>
                  <a:pt x="3102864" y="1295400"/>
                </a:lnTo>
                <a:lnTo>
                  <a:pt x="3102864" y="1290828"/>
                </a:lnTo>
                <a:lnTo>
                  <a:pt x="3107436" y="1284732"/>
                </a:lnTo>
                <a:close/>
              </a:path>
              <a:path w="3114040" h="1295400">
                <a:moveTo>
                  <a:pt x="10668" y="1295400"/>
                </a:moveTo>
                <a:lnTo>
                  <a:pt x="10668" y="1290828"/>
                </a:lnTo>
                <a:lnTo>
                  <a:pt x="6096" y="1284732"/>
                </a:lnTo>
                <a:lnTo>
                  <a:pt x="6096" y="1295400"/>
                </a:lnTo>
                <a:lnTo>
                  <a:pt x="10668" y="1295400"/>
                </a:lnTo>
                <a:close/>
              </a:path>
              <a:path w="3114040" h="1295400">
                <a:moveTo>
                  <a:pt x="3107436" y="10668"/>
                </a:moveTo>
                <a:lnTo>
                  <a:pt x="3102864" y="4572"/>
                </a:lnTo>
                <a:lnTo>
                  <a:pt x="3102864" y="10668"/>
                </a:lnTo>
                <a:lnTo>
                  <a:pt x="3107436" y="10668"/>
                </a:lnTo>
                <a:close/>
              </a:path>
              <a:path w="3114040" h="1295400">
                <a:moveTo>
                  <a:pt x="3107436" y="1284732"/>
                </a:moveTo>
                <a:lnTo>
                  <a:pt x="3107436" y="10668"/>
                </a:lnTo>
                <a:lnTo>
                  <a:pt x="3102864" y="10668"/>
                </a:lnTo>
                <a:lnTo>
                  <a:pt x="3102864" y="1284732"/>
                </a:lnTo>
                <a:lnTo>
                  <a:pt x="3107436" y="1284732"/>
                </a:lnTo>
                <a:close/>
              </a:path>
              <a:path w="3114040" h="1295400">
                <a:moveTo>
                  <a:pt x="3107436" y="1295400"/>
                </a:moveTo>
                <a:lnTo>
                  <a:pt x="3107436" y="1284732"/>
                </a:lnTo>
                <a:lnTo>
                  <a:pt x="3102864" y="1290828"/>
                </a:lnTo>
                <a:lnTo>
                  <a:pt x="3102864" y="1295400"/>
                </a:lnTo>
                <a:lnTo>
                  <a:pt x="3107436" y="129540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bject 6"/>
          <p:cNvSpPr txBox="1"/>
          <p:nvPr/>
        </p:nvSpPr>
        <p:spPr>
          <a:xfrm>
            <a:off x="7159241" y="4379466"/>
            <a:ext cx="1447165" cy="478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35"/>
              </a:spcBef>
            </a:pPr>
            <a:r>
              <a:rPr sz="1450" dirty="0">
                <a:latin typeface="Times New Roman" pitchFamily="18" charset="0"/>
                <a:cs typeface="Times New Roman" pitchFamily="18" charset="0"/>
              </a:rPr>
              <a:t>First Number:</a:t>
            </a:r>
            <a:r>
              <a:rPr sz="145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50" spc="-25" dirty="0">
                <a:latin typeface="Times New Roman" pitchFamily="18" charset="0"/>
                <a:cs typeface="Times New Roman" pitchFamily="18" charset="0"/>
              </a:rPr>
              <a:t>10</a:t>
            </a:r>
            <a:endParaRPr sz="145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450" dirty="0">
                <a:latin typeface="Times New Roman" pitchFamily="18" charset="0"/>
                <a:cs typeface="Times New Roman" pitchFamily="18" charset="0"/>
              </a:rPr>
              <a:t>Second</a:t>
            </a:r>
            <a:r>
              <a:rPr sz="1450" spc="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50" dirty="0">
                <a:latin typeface="Times New Roman" pitchFamily="18" charset="0"/>
                <a:cs typeface="Times New Roman" pitchFamily="18" charset="0"/>
              </a:rPr>
              <a:t>Number:</a:t>
            </a:r>
            <a:r>
              <a:rPr sz="1450" spc="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50" spc="-50" dirty="0">
                <a:latin typeface="Times New Roman" pitchFamily="18" charset="0"/>
                <a:cs typeface="Times New Roman" pitchFamily="18" charset="0"/>
              </a:rPr>
              <a:t>0</a:t>
            </a:r>
            <a:endParaRPr sz="14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bject 7"/>
          <p:cNvSpPr txBox="1"/>
          <p:nvPr/>
        </p:nvSpPr>
        <p:spPr>
          <a:xfrm>
            <a:off x="7262872" y="5057645"/>
            <a:ext cx="1240790" cy="46358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dirty="0">
                <a:latin typeface="Times New Roman" pitchFamily="18" charset="0"/>
                <a:cs typeface="Times New Roman" pitchFamily="18" charset="0"/>
              </a:rPr>
              <a:t>Division</a:t>
            </a:r>
            <a:r>
              <a:rPr sz="145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50" dirty="0">
                <a:latin typeface="Times New Roman" pitchFamily="18" charset="0"/>
                <a:cs typeface="Times New Roman" pitchFamily="18" charset="0"/>
              </a:rPr>
              <a:t>by</a:t>
            </a:r>
            <a:r>
              <a:rPr sz="145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50" spc="-20" dirty="0">
                <a:latin typeface="Times New Roman" pitchFamily="18" charset="0"/>
                <a:cs typeface="Times New Roman" pitchFamily="18" charset="0"/>
              </a:rPr>
              <a:t>Zero</a:t>
            </a:r>
            <a:endParaRPr sz="145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280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Handling Exceptions…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kind of try-except statement catches all the exceptions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will not help the programmer to exactly identify what causes the error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is not considered a good programming practice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try: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a=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(input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(“First Number:”))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b=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(input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(“Second Number:”))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result=a/b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print(result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except: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print(“Error Occurred”)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else: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print(“Successful Division”)</a:t>
            </a:r>
          </a:p>
        </p:txBody>
      </p:sp>
    </p:spTree>
    <p:extLst>
      <p:ext uri="{BB962C8B-B14F-4D97-AF65-F5344CB8AC3E}">
        <p14:creationId xmlns:p14="http://schemas.microsoft.com/office/powerpoint/2010/main" val="2935030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1758</Words>
  <Application>Microsoft Office PowerPoint</Application>
  <PresentationFormat>Custom</PresentationFormat>
  <Paragraphs>388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PYTHON PROGRAMMING Unit V</vt:lpstr>
      <vt:lpstr>PowerPoint Presentation</vt:lpstr>
      <vt:lpstr>Exception Handling</vt:lpstr>
      <vt:lpstr>Built-in Exceptions</vt:lpstr>
      <vt:lpstr>PowerPoint Presentation</vt:lpstr>
      <vt:lpstr>Handling Exceptions</vt:lpstr>
      <vt:lpstr>Handling Exceptions…</vt:lpstr>
      <vt:lpstr>Handling Exceptions…</vt:lpstr>
      <vt:lpstr>Handling Exceptions…</vt:lpstr>
      <vt:lpstr>Handling Exceptions… </vt:lpstr>
      <vt:lpstr>Handling Exceptions…</vt:lpstr>
      <vt:lpstr>Handling Exceptions… </vt:lpstr>
      <vt:lpstr>Exception with Arguments </vt:lpstr>
      <vt:lpstr>Exception with Arguments… </vt:lpstr>
      <vt:lpstr>Exception with Arguments…</vt:lpstr>
      <vt:lpstr>Exception with Arguments… </vt:lpstr>
      <vt:lpstr>Raising an Exception </vt:lpstr>
      <vt:lpstr>Raising an Exception </vt:lpstr>
      <vt:lpstr>User defined Exception </vt:lpstr>
      <vt:lpstr>User defined Exception… </vt:lpstr>
      <vt:lpstr>User defined Exception… </vt:lpstr>
      <vt:lpstr>User defined Exception… </vt:lpstr>
      <vt:lpstr>Assertions</vt:lpstr>
      <vt:lpstr>Assertions </vt:lpstr>
      <vt:lpstr>Regular Expressions</vt:lpstr>
      <vt:lpstr>match() function</vt:lpstr>
      <vt:lpstr>PowerPoint Presentation</vt:lpstr>
      <vt:lpstr>PowerPoint Presentation</vt:lpstr>
      <vt:lpstr>match() function… </vt:lpstr>
      <vt:lpstr>group() method: </vt:lpstr>
      <vt:lpstr>group(n) method: </vt:lpstr>
      <vt:lpstr>search() function </vt:lpstr>
      <vt:lpstr>Example </vt:lpstr>
      <vt:lpstr>Search and Replace</vt:lpstr>
      <vt:lpstr>Regular Expression Modifiers: Option flags</vt:lpstr>
      <vt:lpstr>Regular Expression Modifiers: Option flags</vt:lpstr>
      <vt:lpstr>Regular Expression Modifiers: Option flags</vt:lpstr>
      <vt:lpstr>Regular Expression Modifiers: Option flags</vt:lpstr>
      <vt:lpstr>findall()  method</vt:lpstr>
      <vt:lpstr>compile() method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 Unit I</dc:title>
  <dc:creator>User</dc:creator>
  <cp:lastModifiedBy>User</cp:lastModifiedBy>
  <cp:revision>95</cp:revision>
  <dcterms:created xsi:type="dcterms:W3CDTF">2023-07-12T03:22:07Z</dcterms:created>
  <dcterms:modified xsi:type="dcterms:W3CDTF">2024-03-06T03:03:07Z</dcterms:modified>
</cp:coreProperties>
</file>