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7" r:id="rId2"/>
    <p:sldId id="293" r:id="rId3"/>
    <p:sldId id="294" r:id="rId4"/>
    <p:sldId id="292" r:id="rId5"/>
    <p:sldId id="287" r:id="rId6"/>
    <p:sldId id="288" r:id="rId7"/>
    <p:sldId id="289" r:id="rId8"/>
    <p:sldId id="290" r:id="rId9"/>
    <p:sldId id="29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9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B1F57-9508-4450-B554-C916EFBE18E5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7F5AC-5123-4601-961F-CC40E6805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65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40b5de73e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40b5de73e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7e52b7404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7e52b7404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40b5de73e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40b5de73e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BC0D-F0C2-41AE-B6C8-3065FED4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39631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Type Casting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4FEB-3767-4B89-B718-287588D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12463"/>
            <a:ext cx="9601196" cy="1139631"/>
          </a:xfrm>
        </p:spPr>
        <p:txBody>
          <a:bodyPr>
            <a:normAutofit lnSpcReduction="1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US" dirty="0"/>
              <a:t>The process of converting one data type to another.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US" dirty="0"/>
              <a:t>Allows for operations that require a specific data type and ensures the correct handling of data.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653E58-D2A1-4590-805D-89766779994E}"/>
              </a:ext>
            </a:extLst>
          </p:cNvPr>
          <p:cNvSpPr txBox="1">
            <a:spLocks/>
          </p:cNvSpPr>
          <p:nvPr/>
        </p:nvSpPr>
        <p:spPr>
          <a:xfrm>
            <a:off x="1003177" y="3775721"/>
            <a:ext cx="2090690" cy="7120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 dirty="0">
                <a:solidFill>
                  <a:srgbClr val="00B050"/>
                </a:solidFill>
              </a:rPr>
              <a:t>Types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E907D7-4046-42E2-B036-3C34E30EB2FE}"/>
              </a:ext>
            </a:extLst>
          </p:cNvPr>
          <p:cNvSpPr txBox="1">
            <a:spLocks/>
          </p:cNvSpPr>
          <p:nvPr/>
        </p:nvSpPr>
        <p:spPr>
          <a:xfrm>
            <a:off x="1864310" y="4662341"/>
            <a:ext cx="2991775" cy="11396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2070"/>
            </a:pPr>
            <a:r>
              <a:rPr lang="en-US" dirty="0"/>
              <a:t>Implicit Casting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2070"/>
            </a:pPr>
            <a:r>
              <a:rPr lang="en-US" dirty="0"/>
              <a:t>Explicit Casting</a:t>
            </a:r>
          </a:p>
        </p:txBody>
      </p:sp>
    </p:spTree>
    <p:extLst>
      <p:ext uri="{BB962C8B-B14F-4D97-AF65-F5344CB8AC3E}">
        <p14:creationId xmlns:p14="http://schemas.microsoft.com/office/powerpoint/2010/main" val="138187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0070C0"/>
                </a:solidFill>
              </a:rPr>
              <a:t>Operators</a:t>
            </a:r>
            <a:endParaRPr/>
          </a:p>
        </p:txBody>
      </p:sp>
      <p:sp>
        <p:nvSpPr>
          <p:cNvPr id="333" name="Google Shape;333;p18"/>
          <p:cNvSpPr txBox="1">
            <a:spLocks noGrp="1"/>
          </p:cNvSpPr>
          <p:nvPr>
            <p:ph type="body" idx="1"/>
          </p:nvPr>
        </p:nvSpPr>
        <p:spPr>
          <a:xfrm>
            <a:off x="1295402" y="2439365"/>
            <a:ext cx="4086496" cy="388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IN" b="1" i="0">
                <a:solidFill>
                  <a:srgbClr val="000000"/>
                </a:solidFill>
              </a:rPr>
              <a:t>Based on usage 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Font typeface="Arial"/>
              <a:buChar char="•"/>
            </a:pPr>
            <a:r>
              <a:rPr lang="en-IN" b="0" i="0">
                <a:solidFill>
                  <a:srgbClr val="000000"/>
                </a:solidFill>
              </a:rPr>
              <a:t>Arithmetic operators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Font typeface="Arial"/>
              <a:buChar char="•"/>
            </a:pPr>
            <a:r>
              <a:rPr lang="en-IN" b="0" i="0">
                <a:solidFill>
                  <a:srgbClr val="000000"/>
                </a:solidFill>
              </a:rPr>
              <a:t>Assignment operators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Font typeface="Arial"/>
              <a:buChar char="•"/>
            </a:pPr>
            <a:r>
              <a:rPr lang="en-IN" b="0" i="0">
                <a:solidFill>
                  <a:srgbClr val="000000"/>
                </a:solidFill>
              </a:rPr>
              <a:t>Comparison operators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Font typeface="Arial"/>
              <a:buChar char="•"/>
            </a:pPr>
            <a:r>
              <a:rPr lang="en-IN" b="0" i="0">
                <a:solidFill>
                  <a:srgbClr val="000000"/>
                </a:solidFill>
              </a:rPr>
              <a:t>Logical operators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Font typeface="Arial"/>
              <a:buChar char="•"/>
            </a:pPr>
            <a:r>
              <a:rPr lang="en-IN" b="0" i="0">
                <a:solidFill>
                  <a:srgbClr val="000000"/>
                </a:solidFill>
              </a:rPr>
              <a:t>Identity operators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Font typeface="Arial"/>
              <a:buChar char="•"/>
            </a:pPr>
            <a:r>
              <a:rPr lang="en-IN" b="0" i="0">
                <a:solidFill>
                  <a:srgbClr val="000000"/>
                </a:solidFill>
              </a:rPr>
              <a:t>Membership operators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Font typeface="Arial"/>
              <a:buChar char="•"/>
            </a:pPr>
            <a:r>
              <a:rPr lang="en-IN" b="0" i="0">
                <a:solidFill>
                  <a:srgbClr val="000000"/>
                </a:solidFill>
              </a:rPr>
              <a:t>Bitwise operators</a:t>
            </a:r>
            <a:endParaRPr/>
          </a:p>
        </p:txBody>
      </p:sp>
      <p:sp>
        <p:nvSpPr>
          <p:cNvPr id="335" name="Google Shape;335;p18"/>
          <p:cNvSpPr txBox="1"/>
          <p:nvPr/>
        </p:nvSpPr>
        <p:spPr>
          <a:xfrm>
            <a:off x="6074229" y="2439365"/>
            <a:ext cx="4728753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rPr lang="en-IN" sz="2400" b="1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Based on the number of operands 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IN" sz="2400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Unary operators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IN" sz="2400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Binary operators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IN" sz="2400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Ternary operators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00B050"/>
                </a:solidFill>
              </a:rPr>
              <a:t>Arithmetic Operators</a:t>
            </a:r>
            <a:endParaRPr/>
          </a:p>
        </p:txBody>
      </p:sp>
      <p:graphicFrame>
        <p:nvGraphicFramePr>
          <p:cNvPr id="343" name="Google Shape;343;p19"/>
          <p:cNvGraphicFramePr/>
          <p:nvPr>
            <p:extLst>
              <p:ext uri="{D42A27DB-BD31-4B8C-83A1-F6EECF244321}">
                <p14:modId xmlns:p14="http://schemas.microsoft.com/office/powerpoint/2010/main" val="4131750481"/>
              </p:ext>
            </p:extLst>
          </p:nvPr>
        </p:nvGraphicFramePr>
        <p:xfrm>
          <a:off x="2785172" y="2556931"/>
          <a:ext cx="6106875" cy="3396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3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Operator</a:t>
                      </a:r>
                      <a:endParaRPr/>
                    </a:p>
                  </a:txBody>
                  <a:tcPr marL="121925" marR="60950" marT="60950" marB="609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Name</a:t>
                      </a:r>
                      <a:endParaRPr/>
                    </a:p>
                  </a:txBody>
                  <a:tcPr marL="60950" marR="60950" marT="60950" marB="609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Example</a:t>
                      </a:r>
                      <a:endParaRPr/>
                    </a:p>
                  </a:txBody>
                  <a:tcPr marL="60950" marR="60950" marT="60950" marB="609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+</a:t>
                      </a:r>
                      <a:endParaRPr sz="1900" dirty="0"/>
                    </a:p>
                  </a:txBody>
                  <a:tcPr marL="121925" marR="60950" marT="60950" marB="609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Addition</a:t>
                      </a:r>
                      <a:endParaRPr sz="1900"/>
                    </a:p>
                  </a:txBody>
                  <a:tcPr marL="60950" marR="60950" marT="60950" marB="609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x + y</a:t>
                      </a:r>
                      <a:endParaRPr sz="1900"/>
                    </a:p>
                  </a:txBody>
                  <a:tcPr marL="60950" marR="60950" marT="60950" marB="609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-</a:t>
                      </a:r>
                      <a:endParaRPr sz="1900" dirty="0"/>
                    </a:p>
                  </a:txBody>
                  <a:tcPr marL="121925" marR="60950" marT="60950" marB="609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Subtraction</a:t>
                      </a:r>
                      <a:endParaRPr sz="1900"/>
                    </a:p>
                  </a:txBody>
                  <a:tcPr marL="60950" marR="60950" marT="60950" marB="609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x - y</a:t>
                      </a:r>
                      <a:endParaRPr sz="1900"/>
                    </a:p>
                  </a:txBody>
                  <a:tcPr marL="60950" marR="60950" marT="60950" marB="609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*</a:t>
                      </a:r>
                      <a:endParaRPr sz="1900"/>
                    </a:p>
                  </a:txBody>
                  <a:tcPr marL="121925" marR="60950" marT="60950" marB="609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Multiplication</a:t>
                      </a:r>
                      <a:endParaRPr sz="1900"/>
                    </a:p>
                  </a:txBody>
                  <a:tcPr marL="60950" marR="60950" marT="60950" marB="609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x * y</a:t>
                      </a:r>
                      <a:endParaRPr sz="1900"/>
                    </a:p>
                  </a:txBody>
                  <a:tcPr marL="60950" marR="60950" marT="60950" marB="609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/</a:t>
                      </a:r>
                      <a:endParaRPr sz="1900" dirty="0"/>
                    </a:p>
                  </a:txBody>
                  <a:tcPr marL="121925" marR="60950" marT="60950" marB="609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Division</a:t>
                      </a:r>
                      <a:endParaRPr sz="1900" dirty="0"/>
                    </a:p>
                  </a:txBody>
                  <a:tcPr marL="60950" marR="60950" marT="60950" marB="609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x / y</a:t>
                      </a:r>
                      <a:endParaRPr sz="1900"/>
                    </a:p>
                  </a:txBody>
                  <a:tcPr marL="60950" marR="60950" marT="60950" marB="609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%</a:t>
                      </a:r>
                      <a:endParaRPr sz="1900"/>
                    </a:p>
                  </a:txBody>
                  <a:tcPr marL="121925" marR="60950" marT="60950" marB="609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Modulus</a:t>
                      </a:r>
                      <a:endParaRPr sz="1900"/>
                    </a:p>
                  </a:txBody>
                  <a:tcPr marL="60950" marR="60950" marT="60950" marB="609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x % y</a:t>
                      </a:r>
                      <a:endParaRPr sz="1900" dirty="0"/>
                    </a:p>
                  </a:txBody>
                  <a:tcPr marL="60950" marR="60950" marT="60950" marB="609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**</a:t>
                      </a:r>
                      <a:endParaRPr sz="1900"/>
                    </a:p>
                  </a:txBody>
                  <a:tcPr marL="121925" marR="60950" marT="60950" marB="609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Exponentiation</a:t>
                      </a:r>
                      <a:endParaRPr sz="1900"/>
                    </a:p>
                  </a:txBody>
                  <a:tcPr marL="60950" marR="60950" marT="60950" marB="609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x ** y</a:t>
                      </a:r>
                      <a:endParaRPr sz="1900" dirty="0"/>
                    </a:p>
                  </a:txBody>
                  <a:tcPr marL="60950" marR="60950" marT="60950" marB="609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//</a:t>
                      </a:r>
                      <a:endParaRPr sz="1900"/>
                    </a:p>
                  </a:txBody>
                  <a:tcPr marL="121925" marR="60950" marT="60950" marB="609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Floor division</a:t>
                      </a:r>
                      <a:endParaRPr sz="1900"/>
                    </a:p>
                  </a:txBody>
                  <a:tcPr marL="60950" marR="60950" marT="60950" marB="609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x // y</a:t>
                      </a:r>
                      <a:endParaRPr sz="1900" dirty="0"/>
                    </a:p>
                  </a:txBody>
                  <a:tcPr marL="60950" marR="60950" marT="60950" marB="609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00B050"/>
                </a:solidFill>
              </a:rPr>
              <a:t>Assignment Operators</a:t>
            </a:r>
            <a:endParaRPr/>
          </a:p>
        </p:txBody>
      </p:sp>
      <p:graphicFrame>
        <p:nvGraphicFramePr>
          <p:cNvPr id="352" name="Google Shape;352;p20"/>
          <p:cNvGraphicFramePr/>
          <p:nvPr>
            <p:extLst>
              <p:ext uri="{D42A27DB-BD31-4B8C-83A1-F6EECF244321}">
                <p14:modId xmlns:p14="http://schemas.microsoft.com/office/powerpoint/2010/main" val="2170780810"/>
              </p:ext>
            </p:extLst>
          </p:nvPr>
        </p:nvGraphicFramePr>
        <p:xfrm>
          <a:off x="1688841" y="2556893"/>
          <a:ext cx="4002825" cy="3609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2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Operator</a:t>
                      </a:r>
                      <a:endParaRPr/>
                    </a:p>
                  </a:txBody>
                  <a:tcPr marL="72925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Example</a:t>
                      </a:r>
                      <a:endParaRPr/>
                    </a:p>
                  </a:txBody>
                  <a:tcPr marL="36450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=</a:t>
                      </a:r>
                      <a:endParaRPr sz="1900" dirty="0"/>
                    </a:p>
                  </a:txBody>
                  <a:tcPr marL="72925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x = 5</a:t>
                      </a:r>
                      <a:endParaRPr sz="1900"/>
                    </a:p>
                  </a:txBody>
                  <a:tcPr marL="36450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+=</a:t>
                      </a:r>
                      <a:endParaRPr sz="1900"/>
                    </a:p>
                  </a:txBody>
                  <a:tcPr marL="72925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x += 3</a:t>
                      </a:r>
                      <a:endParaRPr sz="1900"/>
                    </a:p>
                  </a:txBody>
                  <a:tcPr marL="36450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-=</a:t>
                      </a:r>
                      <a:endParaRPr sz="1900" dirty="0"/>
                    </a:p>
                  </a:txBody>
                  <a:tcPr marL="72925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x -= 3</a:t>
                      </a:r>
                      <a:endParaRPr sz="1900"/>
                    </a:p>
                  </a:txBody>
                  <a:tcPr marL="36450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*=</a:t>
                      </a:r>
                      <a:endParaRPr sz="1900" dirty="0"/>
                    </a:p>
                  </a:txBody>
                  <a:tcPr marL="72925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x *= 3</a:t>
                      </a:r>
                      <a:endParaRPr sz="1900"/>
                    </a:p>
                  </a:txBody>
                  <a:tcPr marL="36450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/=</a:t>
                      </a:r>
                      <a:endParaRPr sz="1900"/>
                    </a:p>
                  </a:txBody>
                  <a:tcPr marL="72925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x /= 3</a:t>
                      </a:r>
                      <a:endParaRPr sz="1900" dirty="0"/>
                    </a:p>
                  </a:txBody>
                  <a:tcPr marL="36450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%=</a:t>
                      </a:r>
                      <a:endParaRPr sz="1900"/>
                    </a:p>
                  </a:txBody>
                  <a:tcPr marL="72925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x %= 3</a:t>
                      </a:r>
                      <a:endParaRPr sz="1900" dirty="0"/>
                    </a:p>
                  </a:txBody>
                  <a:tcPr marL="36450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//=</a:t>
                      </a:r>
                      <a:endParaRPr sz="1900"/>
                    </a:p>
                  </a:txBody>
                  <a:tcPr marL="72925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x //= 3</a:t>
                      </a:r>
                      <a:endParaRPr sz="1900" dirty="0"/>
                    </a:p>
                  </a:txBody>
                  <a:tcPr marL="36450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**=</a:t>
                      </a:r>
                      <a:endParaRPr sz="1900"/>
                    </a:p>
                  </a:txBody>
                  <a:tcPr marL="72925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x **= 3</a:t>
                      </a:r>
                      <a:endParaRPr sz="1900" dirty="0"/>
                    </a:p>
                  </a:txBody>
                  <a:tcPr marL="36450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&amp;=</a:t>
                      </a:r>
                      <a:endParaRPr sz="1900"/>
                    </a:p>
                  </a:txBody>
                  <a:tcPr marL="72925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x &amp;= 3</a:t>
                      </a:r>
                      <a:endParaRPr sz="1900" dirty="0"/>
                    </a:p>
                  </a:txBody>
                  <a:tcPr marL="36450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53" name="Google Shape;353;p20"/>
          <p:cNvGraphicFramePr/>
          <p:nvPr>
            <p:extLst>
              <p:ext uri="{D42A27DB-BD31-4B8C-83A1-F6EECF244321}">
                <p14:modId xmlns:p14="http://schemas.microsoft.com/office/powerpoint/2010/main" val="3573724036"/>
              </p:ext>
            </p:extLst>
          </p:nvPr>
        </p:nvGraphicFramePr>
        <p:xfrm>
          <a:off x="6096000" y="2532481"/>
          <a:ext cx="4002825" cy="17970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2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Operator</a:t>
                      </a:r>
                      <a:endParaRPr/>
                    </a:p>
                  </a:txBody>
                  <a:tcPr marL="72925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Example</a:t>
                      </a:r>
                      <a:endParaRPr/>
                    </a:p>
                  </a:txBody>
                  <a:tcPr marL="36450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|=</a:t>
                      </a:r>
                      <a:endParaRPr sz="1900" dirty="0"/>
                    </a:p>
                  </a:txBody>
                  <a:tcPr marL="72925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x |= 3</a:t>
                      </a:r>
                      <a:endParaRPr sz="1900"/>
                    </a:p>
                  </a:txBody>
                  <a:tcPr marL="36450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^=</a:t>
                      </a:r>
                      <a:endParaRPr sz="1900" dirty="0"/>
                    </a:p>
                  </a:txBody>
                  <a:tcPr marL="72925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x ^= 3</a:t>
                      </a:r>
                      <a:endParaRPr sz="1900"/>
                    </a:p>
                  </a:txBody>
                  <a:tcPr marL="36450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&gt;&gt;=</a:t>
                      </a:r>
                      <a:endParaRPr sz="1900" dirty="0"/>
                    </a:p>
                  </a:txBody>
                  <a:tcPr marL="72925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x &gt;&gt;= 3</a:t>
                      </a:r>
                      <a:endParaRPr sz="1900" dirty="0"/>
                    </a:p>
                  </a:txBody>
                  <a:tcPr marL="36450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&lt;&lt;=</a:t>
                      </a:r>
                      <a:endParaRPr sz="1900"/>
                    </a:p>
                  </a:txBody>
                  <a:tcPr marL="72925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x &lt;&lt;= 3</a:t>
                      </a:r>
                      <a:endParaRPr sz="1900" dirty="0"/>
                    </a:p>
                  </a:txBody>
                  <a:tcPr marL="36450" marR="36450" marT="36450" marB="364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00B050"/>
                </a:solidFill>
              </a:rPr>
              <a:t>Comparison Operators</a:t>
            </a:r>
            <a:endParaRPr/>
          </a:p>
        </p:txBody>
      </p:sp>
      <p:graphicFrame>
        <p:nvGraphicFramePr>
          <p:cNvPr id="363" name="Google Shape;363;p21"/>
          <p:cNvGraphicFramePr/>
          <p:nvPr>
            <p:extLst>
              <p:ext uri="{D42A27DB-BD31-4B8C-83A1-F6EECF244321}">
                <p14:modId xmlns:p14="http://schemas.microsoft.com/office/powerpoint/2010/main" val="1240991133"/>
              </p:ext>
            </p:extLst>
          </p:nvPr>
        </p:nvGraphicFramePr>
        <p:xfrm>
          <a:off x="3366283" y="2778401"/>
          <a:ext cx="5459450" cy="3113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1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Operator</a:t>
                      </a:r>
                      <a:endParaRPr/>
                    </a:p>
                  </a:txBody>
                  <a:tcPr marL="116000" marR="58000" marT="58000" marB="580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Name</a:t>
                      </a:r>
                      <a:endParaRPr/>
                    </a:p>
                  </a:txBody>
                  <a:tcPr marL="58000" marR="58000" marT="58000" marB="580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Example</a:t>
                      </a:r>
                      <a:endParaRPr/>
                    </a:p>
                  </a:txBody>
                  <a:tcPr marL="58000" marR="58000" marT="58000" marB="580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==</a:t>
                      </a:r>
                      <a:endParaRPr sz="1900" dirty="0"/>
                    </a:p>
                  </a:txBody>
                  <a:tcPr marL="116000" marR="58000" marT="58000" marB="580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Equal</a:t>
                      </a:r>
                      <a:endParaRPr sz="1900"/>
                    </a:p>
                  </a:txBody>
                  <a:tcPr marL="58000" marR="58000" marT="58000" marB="580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x == y</a:t>
                      </a:r>
                      <a:endParaRPr sz="1900"/>
                    </a:p>
                  </a:txBody>
                  <a:tcPr marL="58000" marR="58000" marT="58000" marB="580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!=</a:t>
                      </a:r>
                      <a:endParaRPr sz="1900"/>
                    </a:p>
                  </a:txBody>
                  <a:tcPr marL="116000" marR="58000" marT="58000" marB="580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Not equal</a:t>
                      </a:r>
                      <a:endParaRPr sz="1900"/>
                    </a:p>
                  </a:txBody>
                  <a:tcPr marL="58000" marR="58000" marT="58000" marB="580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x != y</a:t>
                      </a:r>
                      <a:endParaRPr sz="1900"/>
                    </a:p>
                  </a:txBody>
                  <a:tcPr marL="58000" marR="58000" marT="58000" marB="580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&gt;</a:t>
                      </a:r>
                      <a:endParaRPr sz="1900"/>
                    </a:p>
                  </a:txBody>
                  <a:tcPr marL="116000" marR="58000" marT="58000" marB="580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Greater than</a:t>
                      </a:r>
                      <a:endParaRPr sz="1900" dirty="0"/>
                    </a:p>
                  </a:txBody>
                  <a:tcPr marL="58000" marR="58000" marT="58000" marB="580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x &gt; y</a:t>
                      </a:r>
                      <a:endParaRPr sz="1900"/>
                    </a:p>
                  </a:txBody>
                  <a:tcPr marL="58000" marR="58000" marT="58000" marB="580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&lt;</a:t>
                      </a:r>
                      <a:endParaRPr sz="1900"/>
                    </a:p>
                  </a:txBody>
                  <a:tcPr marL="116000" marR="58000" marT="58000" marB="580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Less than</a:t>
                      </a:r>
                      <a:endParaRPr sz="1900" dirty="0"/>
                    </a:p>
                  </a:txBody>
                  <a:tcPr marL="58000" marR="58000" marT="58000" marB="580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x &lt; y</a:t>
                      </a:r>
                      <a:endParaRPr sz="1900"/>
                    </a:p>
                  </a:txBody>
                  <a:tcPr marL="58000" marR="58000" marT="58000" marB="580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&gt;=</a:t>
                      </a:r>
                      <a:endParaRPr sz="1900"/>
                    </a:p>
                  </a:txBody>
                  <a:tcPr marL="116000" marR="58000" marT="58000" marB="580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Greater than or equal to</a:t>
                      </a:r>
                      <a:endParaRPr sz="1900" dirty="0"/>
                    </a:p>
                  </a:txBody>
                  <a:tcPr marL="58000" marR="58000" marT="58000" marB="580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x &gt;= y</a:t>
                      </a:r>
                      <a:endParaRPr sz="1900" dirty="0"/>
                    </a:p>
                  </a:txBody>
                  <a:tcPr marL="58000" marR="58000" marT="58000" marB="580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&lt;=</a:t>
                      </a:r>
                      <a:endParaRPr sz="1900"/>
                    </a:p>
                  </a:txBody>
                  <a:tcPr marL="116000" marR="58000" marT="58000" marB="580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Less than or equal to</a:t>
                      </a:r>
                      <a:endParaRPr sz="1900"/>
                    </a:p>
                  </a:txBody>
                  <a:tcPr marL="58000" marR="58000" marT="58000" marB="580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x &lt;= y</a:t>
                      </a:r>
                      <a:endParaRPr sz="1900" dirty="0"/>
                    </a:p>
                  </a:txBody>
                  <a:tcPr marL="58000" marR="58000" marT="58000" marB="580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00B050"/>
                </a:solidFill>
              </a:rPr>
              <a:t>Logical Operators</a:t>
            </a:r>
            <a:endParaRPr/>
          </a:p>
        </p:txBody>
      </p:sp>
      <p:graphicFrame>
        <p:nvGraphicFramePr>
          <p:cNvPr id="372" name="Google Shape;372;p22"/>
          <p:cNvGraphicFramePr/>
          <p:nvPr>
            <p:extLst>
              <p:ext uri="{D42A27DB-BD31-4B8C-83A1-F6EECF244321}">
                <p14:modId xmlns:p14="http://schemas.microsoft.com/office/powerpoint/2010/main" val="1011176954"/>
              </p:ext>
            </p:extLst>
          </p:nvPr>
        </p:nvGraphicFramePr>
        <p:xfrm>
          <a:off x="1698251" y="3186611"/>
          <a:ext cx="9104700" cy="20421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Operator</a:t>
                      </a:r>
                      <a:endParaRPr/>
                    </a:p>
                  </a:txBody>
                  <a:tcPr marL="1524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Description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Example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and </a:t>
                      </a:r>
                      <a:endParaRPr sz="1900" dirty="0"/>
                    </a:p>
                  </a:txBody>
                  <a:tcPr marL="1524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Returns True if both statements are true</a:t>
                      </a:r>
                      <a:endParaRPr sz="1900"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x &lt; 5 and  x &lt; 10</a:t>
                      </a:r>
                      <a:endParaRPr sz="1900"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or</a:t>
                      </a:r>
                      <a:endParaRPr sz="1900"/>
                    </a:p>
                  </a:txBody>
                  <a:tcPr marL="1524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Returns True if one of the statements is true</a:t>
                      </a:r>
                      <a:endParaRPr sz="19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x &lt; 5 or x &lt; 4</a:t>
                      </a:r>
                      <a:endParaRPr sz="1900"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not</a:t>
                      </a:r>
                      <a:endParaRPr sz="1900"/>
                    </a:p>
                  </a:txBody>
                  <a:tcPr marL="1524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Reverse the result, returns False if the result is true</a:t>
                      </a:r>
                      <a:endParaRPr sz="1900"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not(x &lt; 5 and x &lt; 10)</a:t>
                      </a:r>
                      <a:endParaRPr sz="19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00B050"/>
                </a:solidFill>
              </a:rPr>
              <a:t>Identity Operators</a:t>
            </a:r>
            <a:endParaRPr/>
          </a:p>
        </p:txBody>
      </p:sp>
      <p:graphicFrame>
        <p:nvGraphicFramePr>
          <p:cNvPr id="381" name="Google Shape;381;p23"/>
          <p:cNvGraphicFramePr/>
          <p:nvPr>
            <p:extLst>
              <p:ext uri="{D42A27DB-BD31-4B8C-83A1-F6EECF244321}">
                <p14:modId xmlns:p14="http://schemas.microsoft.com/office/powerpoint/2010/main" val="866322011"/>
              </p:ext>
            </p:extLst>
          </p:nvPr>
        </p:nvGraphicFramePr>
        <p:xfrm>
          <a:off x="1413390" y="3190965"/>
          <a:ext cx="9389575" cy="1600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Operator</a:t>
                      </a:r>
                      <a:endParaRPr/>
                    </a:p>
                  </a:txBody>
                  <a:tcPr marL="1524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Description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Example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is </a:t>
                      </a:r>
                      <a:endParaRPr sz="1900" dirty="0"/>
                    </a:p>
                  </a:txBody>
                  <a:tcPr marL="1524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Returns True if both variables are the same object</a:t>
                      </a:r>
                      <a:endParaRPr sz="19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x is y</a:t>
                      </a:r>
                      <a:endParaRPr sz="19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is not</a:t>
                      </a:r>
                      <a:endParaRPr sz="1900"/>
                    </a:p>
                  </a:txBody>
                  <a:tcPr marL="1524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Returns True if both variables are not the same object</a:t>
                      </a:r>
                      <a:endParaRPr sz="1900"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x is not y</a:t>
                      </a:r>
                      <a:endParaRPr sz="19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00B050"/>
                </a:solidFill>
              </a:rPr>
              <a:t>Membership Operators</a:t>
            </a:r>
            <a:endParaRPr/>
          </a:p>
        </p:txBody>
      </p:sp>
      <p:graphicFrame>
        <p:nvGraphicFramePr>
          <p:cNvPr id="390" name="Google Shape;390;p24"/>
          <p:cNvGraphicFramePr/>
          <p:nvPr>
            <p:extLst>
              <p:ext uri="{D42A27DB-BD31-4B8C-83A1-F6EECF244321}">
                <p14:modId xmlns:p14="http://schemas.microsoft.com/office/powerpoint/2010/main" val="1559265590"/>
              </p:ext>
            </p:extLst>
          </p:nvPr>
        </p:nvGraphicFramePr>
        <p:xfrm>
          <a:off x="1295402" y="2988491"/>
          <a:ext cx="9619025" cy="1600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9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Operator</a:t>
                      </a:r>
                      <a:endParaRPr/>
                    </a:p>
                  </a:txBody>
                  <a:tcPr marL="1524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Description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Example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in </a:t>
                      </a:r>
                      <a:endParaRPr sz="1900" dirty="0"/>
                    </a:p>
                  </a:txBody>
                  <a:tcPr marL="1524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Returns True if a sequence with the specified value is present in the object</a:t>
                      </a:r>
                      <a:endParaRPr sz="19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x in y</a:t>
                      </a:r>
                      <a:endParaRPr sz="1900"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not in</a:t>
                      </a:r>
                      <a:endParaRPr sz="1900"/>
                    </a:p>
                  </a:txBody>
                  <a:tcPr marL="1524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Returns True if a sequence with the specified value is not present in the object</a:t>
                      </a:r>
                      <a:endParaRPr sz="19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x not in y</a:t>
                      </a:r>
                      <a:endParaRPr sz="19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00B050"/>
                </a:solidFill>
              </a:rPr>
              <a:t>Bitwise Operators</a:t>
            </a:r>
            <a:endParaRPr/>
          </a:p>
        </p:txBody>
      </p:sp>
      <p:graphicFrame>
        <p:nvGraphicFramePr>
          <p:cNvPr id="399" name="Google Shape;399;p25"/>
          <p:cNvGraphicFramePr/>
          <p:nvPr>
            <p:extLst>
              <p:ext uri="{D42A27DB-BD31-4B8C-83A1-F6EECF244321}">
                <p14:modId xmlns:p14="http://schemas.microsoft.com/office/powerpoint/2010/main" val="3406668795"/>
              </p:ext>
            </p:extLst>
          </p:nvPr>
        </p:nvGraphicFramePr>
        <p:xfrm>
          <a:off x="1449978" y="2753406"/>
          <a:ext cx="9340025" cy="3251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4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Operator</a:t>
                      </a:r>
                      <a:endParaRPr/>
                    </a:p>
                  </a:txBody>
                  <a:tcPr marL="88250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Name</a:t>
                      </a:r>
                      <a:endParaRPr/>
                    </a:p>
                  </a:txBody>
                  <a:tcPr marL="44125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Description</a:t>
                      </a:r>
                      <a:endParaRPr/>
                    </a:p>
                  </a:txBody>
                  <a:tcPr marL="44125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Example</a:t>
                      </a:r>
                      <a:endParaRPr/>
                    </a:p>
                  </a:txBody>
                  <a:tcPr marL="44125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&amp; </a:t>
                      </a:r>
                      <a:endParaRPr sz="1900" dirty="0"/>
                    </a:p>
                  </a:txBody>
                  <a:tcPr marL="88250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AND</a:t>
                      </a:r>
                      <a:endParaRPr sz="1900" dirty="0"/>
                    </a:p>
                  </a:txBody>
                  <a:tcPr marL="44125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Sets each bit to 1 if both bits are 1</a:t>
                      </a:r>
                      <a:endParaRPr sz="1900" dirty="0"/>
                    </a:p>
                  </a:txBody>
                  <a:tcPr marL="44125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x &amp; y</a:t>
                      </a:r>
                      <a:endParaRPr sz="1900" dirty="0"/>
                    </a:p>
                  </a:txBody>
                  <a:tcPr marL="44125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|</a:t>
                      </a:r>
                      <a:endParaRPr sz="1900" dirty="0"/>
                    </a:p>
                  </a:txBody>
                  <a:tcPr marL="88250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OR</a:t>
                      </a:r>
                      <a:endParaRPr sz="1900" dirty="0"/>
                    </a:p>
                  </a:txBody>
                  <a:tcPr marL="44125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Sets each bit to 1 if one of two bits is 1</a:t>
                      </a:r>
                      <a:endParaRPr sz="1900" dirty="0"/>
                    </a:p>
                  </a:txBody>
                  <a:tcPr marL="44125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x | y</a:t>
                      </a:r>
                      <a:endParaRPr sz="1900"/>
                    </a:p>
                  </a:txBody>
                  <a:tcPr marL="44125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^</a:t>
                      </a:r>
                      <a:endParaRPr sz="1900"/>
                    </a:p>
                  </a:txBody>
                  <a:tcPr marL="88250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XOR</a:t>
                      </a:r>
                      <a:endParaRPr sz="1900"/>
                    </a:p>
                  </a:txBody>
                  <a:tcPr marL="44125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Sets each bit to 1 if only one of two bits is 1</a:t>
                      </a:r>
                      <a:endParaRPr sz="1900" dirty="0"/>
                    </a:p>
                  </a:txBody>
                  <a:tcPr marL="44125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x ^ y</a:t>
                      </a:r>
                      <a:endParaRPr sz="1900" dirty="0"/>
                    </a:p>
                  </a:txBody>
                  <a:tcPr marL="44125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~</a:t>
                      </a:r>
                      <a:endParaRPr sz="1900" dirty="0"/>
                    </a:p>
                  </a:txBody>
                  <a:tcPr marL="88250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NOT</a:t>
                      </a:r>
                      <a:endParaRPr sz="1900"/>
                    </a:p>
                  </a:txBody>
                  <a:tcPr marL="44125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Inverts all the bits</a:t>
                      </a:r>
                      <a:endParaRPr sz="1900" dirty="0"/>
                    </a:p>
                  </a:txBody>
                  <a:tcPr marL="44125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~x</a:t>
                      </a:r>
                      <a:endParaRPr sz="1900" dirty="0"/>
                    </a:p>
                  </a:txBody>
                  <a:tcPr marL="44125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&lt;&lt;</a:t>
                      </a:r>
                      <a:endParaRPr sz="1900" dirty="0"/>
                    </a:p>
                  </a:txBody>
                  <a:tcPr marL="88250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Zero fill left shift</a:t>
                      </a:r>
                      <a:endParaRPr sz="1900" dirty="0"/>
                    </a:p>
                  </a:txBody>
                  <a:tcPr marL="44125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Shift left by pushing zeros in from the right and let the leftmost bits fall off</a:t>
                      </a:r>
                      <a:endParaRPr sz="1900" dirty="0"/>
                    </a:p>
                  </a:txBody>
                  <a:tcPr marL="44125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x &lt;&lt; 2</a:t>
                      </a:r>
                      <a:endParaRPr sz="1900"/>
                    </a:p>
                  </a:txBody>
                  <a:tcPr marL="44125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&gt;&gt;</a:t>
                      </a:r>
                      <a:endParaRPr sz="1900"/>
                    </a:p>
                  </a:txBody>
                  <a:tcPr marL="88250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Signed right shift</a:t>
                      </a:r>
                      <a:endParaRPr sz="1900" dirty="0"/>
                    </a:p>
                  </a:txBody>
                  <a:tcPr marL="44125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Shift right by pushing copies of the leftmost bit in from the left, and let the rightmost bits fall off</a:t>
                      </a:r>
                      <a:endParaRPr sz="1900" dirty="0"/>
                    </a:p>
                  </a:txBody>
                  <a:tcPr marL="44125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 dirty="0"/>
                        <a:t>x &gt;&gt; 2</a:t>
                      </a:r>
                      <a:endParaRPr sz="1900" dirty="0"/>
                    </a:p>
                  </a:txBody>
                  <a:tcPr marL="44125" marR="44125" marT="44125" marB="441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7e52b7404b_0_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0070C0"/>
                </a:solidFill>
              </a:rPr>
              <a:t>Format Method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524" name="Google Shape;524;g27e52b7404b_0_6"/>
          <p:cNvSpPr txBox="1">
            <a:spLocks noGrp="1"/>
          </p:cNvSpPr>
          <p:nvPr>
            <p:ph type="body" idx="1"/>
          </p:nvPr>
        </p:nvSpPr>
        <p:spPr>
          <a:xfrm>
            <a:off x="6663350" y="2556925"/>
            <a:ext cx="5528700" cy="331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2200" dirty="0"/>
              <a:t>The placeholders can be identified using </a:t>
            </a:r>
            <a:endParaRPr sz="22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200" dirty="0"/>
              <a:t>1 named indexes {a}, </a:t>
            </a:r>
            <a:br>
              <a:rPr lang="en-IN" sz="2200" dirty="0"/>
            </a:br>
            <a:r>
              <a:rPr lang="en-IN" sz="2200" dirty="0"/>
              <a:t>2 numbered indexes {0}, </a:t>
            </a:r>
            <a:br>
              <a:rPr lang="en-IN" sz="2200" dirty="0"/>
            </a:br>
            <a:r>
              <a:rPr lang="en-IN" sz="2200" dirty="0"/>
              <a:t>3 empty placeholders {}.</a:t>
            </a:r>
            <a:endParaRPr sz="2200" dirty="0"/>
          </a:p>
        </p:txBody>
      </p:sp>
      <p:sp>
        <p:nvSpPr>
          <p:cNvPr id="525" name="Google Shape;525;g27e52b7404b_0_6"/>
          <p:cNvSpPr txBox="1"/>
          <p:nvPr/>
        </p:nvSpPr>
        <p:spPr>
          <a:xfrm>
            <a:off x="796600" y="1415250"/>
            <a:ext cx="38781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err="1"/>
              <a:t>fname</a:t>
            </a:r>
            <a:r>
              <a:rPr lang="en-IN" sz="2400" dirty="0"/>
              <a:t> = "John"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age = 36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26" name="Google Shape;526;g27e52b7404b_0_6"/>
          <p:cNvSpPr txBox="1"/>
          <p:nvPr/>
        </p:nvSpPr>
        <p:spPr>
          <a:xfrm>
            <a:off x="796600" y="2475150"/>
            <a:ext cx="66006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#empty placeholders: Default Order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txt1 = "My name is {}, I'm {}".format(</a:t>
            </a:r>
            <a:r>
              <a:rPr lang="en-IN" sz="2000" dirty="0" err="1"/>
              <a:t>fname,age</a:t>
            </a:r>
            <a:r>
              <a:rPr lang="en-IN" sz="2000" dirty="0"/>
              <a:t>)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#numbered indexes: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txt2 = "My name is {0}, I'm {1}".format(</a:t>
            </a:r>
            <a:r>
              <a:rPr lang="en-IN" sz="2000" dirty="0" err="1"/>
              <a:t>fname,age</a:t>
            </a:r>
            <a:r>
              <a:rPr lang="en-IN" sz="2000" dirty="0"/>
              <a:t>)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#named indexes: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txt3 = "My name is {f}, I'm {a}".format(f = </a:t>
            </a:r>
            <a:r>
              <a:rPr lang="en-IN" sz="2000" dirty="0" err="1"/>
              <a:t>fname,a</a:t>
            </a:r>
            <a:r>
              <a:rPr lang="en-IN" sz="2000" dirty="0"/>
              <a:t> = age)</a:t>
            </a:r>
            <a:endParaRPr sz="2000" dirty="0"/>
          </a:p>
        </p:txBody>
      </p:sp>
      <p:sp>
        <p:nvSpPr>
          <p:cNvPr id="527" name="Google Shape;527;g27e52b7404b_0_6"/>
          <p:cNvSpPr txBox="1"/>
          <p:nvPr/>
        </p:nvSpPr>
        <p:spPr>
          <a:xfrm>
            <a:off x="796600" y="4437372"/>
            <a:ext cx="205155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/>
              <a:t>print(txt1)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/>
              <a:t>print(txt2)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/>
              <a:t>print(txt3)</a:t>
            </a:r>
            <a:endParaRPr sz="1900" dirty="0"/>
          </a:p>
        </p:txBody>
      </p:sp>
      <p:sp>
        <p:nvSpPr>
          <p:cNvPr id="528" name="Google Shape;528;g27e52b7404b_0_6"/>
          <p:cNvSpPr txBox="1"/>
          <p:nvPr/>
        </p:nvSpPr>
        <p:spPr>
          <a:xfrm>
            <a:off x="3255750" y="4841075"/>
            <a:ext cx="3000000" cy="1108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My name is</a:t>
            </a:r>
            <a:r>
              <a:rPr lang="en-IN"/>
              <a:t> </a:t>
            </a:r>
            <a:r>
              <a:rPr lang="en-IN" sz="2000"/>
              <a:t>John, I'm 36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My name is John, I'm 36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My name is John, I'm 36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BC0D-F0C2-41AE-B6C8-3065FED4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39631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Implicit Casting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4FEB-3767-4B89-B718-287588D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12463"/>
            <a:ext cx="9601196" cy="1139631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automatically by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Converts lower data types (like integers) to higher data types (like floats) to avoid data loss.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653E58-D2A1-4590-805D-89766779994E}"/>
              </a:ext>
            </a:extLst>
          </p:cNvPr>
          <p:cNvSpPr txBox="1">
            <a:spLocks/>
          </p:cNvSpPr>
          <p:nvPr/>
        </p:nvSpPr>
        <p:spPr>
          <a:xfrm>
            <a:off x="1154097" y="3652094"/>
            <a:ext cx="2090690" cy="7120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 dirty="0">
                <a:solidFill>
                  <a:srgbClr val="00B050"/>
                </a:solidFill>
              </a:rPr>
              <a:t>Example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E907D7-4046-42E2-B036-3C34E30EB2FE}"/>
              </a:ext>
            </a:extLst>
          </p:cNvPr>
          <p:cNvSpPr txBox="1">
            <a:spLocks/>
          </p:cNvSpPr>
          <p:nvPr/>
        </p:nvSpPr>
        <p:spPr>
          <a:xfrm>
            <a:off x="3104225" y="4458154"/>
            <a:ext cx="3633926" cy="16763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pt-BR" sz="2000" dirty="0"/>
              <a:t>num_int = 10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pt-BR" sz="2000" dirty="0"/>
              <a:t>num_float = 10.5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pt-BR" sz="2000" dirty="0"/>
              <a:t>result = num_int + num_float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pt-BR" sz="2000" dirty="0"/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60071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BC0D-F0C2-41AE-B6C8-3065FED4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39631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Explicit Casting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4FEB-3767-4B89-B718-287588D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12463"/>
            <a:ext cx="9601196" cy="11396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manually by the programmer using Python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 functions: int(), float(), str(), etc.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653E58-D2A1-4590-805D-89766779994E}"/>
              </a:ext>
            </a:extLst>
          </p:cNvPr>
          <p:cNvSpPr txBox="1">
            <a:spLocks/>
          </p:cNvSpPr>
          <p:nvPr/>
        </p:nvSpPr>
        <p:spPr>
          <a:xfrm>
            <a:off x="1154097" y="3652094"/>
            <a:ext cx="2090690" cy="7120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 dirty="0">
                <a:solidFill>
                  <a:srgbClr val="00B050"/>
                </a:solidFill>
              </a:rPr>
              <a:t>Example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E907D7-4046-42E2-B036-3C34E30EB2FE}"/>
              </a:ext>
            </a:extLst>
          </p:cNvPr>
          <p:cNvSpPr txBox="1">
            <a:spLocks/>
          </p:cNvSpPr>
          <p:nvPr/>
        </p:nvSpPr>
        <p:spPr>
          <a:xfrm>
            <a:off x="3104225" y="4458154"/>
            <a:ext cx="3633926" cy="16763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pt-BR" sz="2000" dirty="0"/>
              <a:t>num_str = "100"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pt-BR" sz="2000" dirty="0"/>
              <a:t>num_int = int(num_str)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pt-BR" sz="2000" dirty="0"/>
              <a:t>print(num_int)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pt-BR" sz="2000" dirty="0"/>
              <a:t>print(type(num_int))</a:t>
            </a:r>
          </a:p>
        </p:txBody>
      </p:sp>
    </p:spTree>
    <p:extLst>
      <p:ext uri="{BB962C8B-B14F-4D97-AF65-F5344CB8AC3E}">
        <p14:creationId xmlns:p14="http://schemas.microsoft.com/office/powerpoint/2010/main" val="370430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BC0D-F0C2-41AE-B6C8-3065FED4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39631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4FEB-3767-4B89-B718-287588D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77500" lnSpcReduction="2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US" sz="2400" dirty="0"/>
              <a:t>List is a general data structure widely used in Python. They are both mutable and a sequence data type that allows them to be indexed and sliced. The following are some operations in list</a:t>
            </a:r>
            <a:endParaRPr lang="en-US"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Append</a:t>
            </a:r>
            <a:endParaRPr lang="en-US"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Extend</a:t>
            </a:r>
            <a:endParaRPr lang="en-US"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Index</a:t>
            </a:r>
            <a:endParaRPr lang="en-US"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Insert</a:t>
            </a:r>
            <a:endParaRPr lang="en-US"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Pop</a:t>
            </a:r>
            <a:endParaRPr lang="en-US"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Remove</a:t>
            </a:r>
            <a:endParaRPr lang="en-US"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Reverse</a:t>
            </a:r>
            <a:endParaRPr lang="en-US" dirty="0"/>
          </a:p>
        </p:txBody>
      </p:sp>
      <p:sp>
        <p:nvSpPr>
          <p:cNvPr id="4" name="Google Shape;457;p31">
            <a:extLst>
              <a:ext uri="{FF2B5EF4-FFF2-40B4-BE49-F238E27FC236}">
                <a16:creationId xmlns:a16="http://schemas.microsoft.com/office/drawing/2014/main" id="{C072F0EE-9641-4F20-B0B1-BE8CCD5DDEEA}"/>
              </a:ext>
            </a:extLst>
          </p:cNvPr>
          <p:cNvSpPr txBox="1"/>
          <p:nvPr/>
        </p:nvSpPr>
        <p:spPr>
          <a:xfrm>
            <a:off x="4730621" y="3110482"/>
            <a:ext cx="2890934" cy="301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</a:pPr>
            <a:r>
              <a:rPr lang="en-IN" sz="1800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Count</a:t>
            </a:r>
            <a:endParaRPr dirty="0"/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</a:pPr>
            <a:r>
              <a:rPr lang="en-IN" sz="1800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Sort</a:t>
            </a:r>
            <a:endParaRPr dirty="0"/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</a:pPr>
            <a:r>
              <a:rPr lang="en-IN" sz="1800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Clear</a:t>
            </a:r>
            <a:endParaRPr dirty="0"/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</a:pPr>
            <a:r>
              <a:rPr lang="en-IN" sz="1800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Replication</a:t>
            </a:r>
            <a:endParaRPr dirty="0"/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</a:pPr>
            <a:r>
              <a:rPr lang="en-IN" sz="1800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Slicing </a:t>
            </a:r>
            <a:endParaRPr dirty="0"/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</a:pPr>
            <a:r>
              <a:rPr lang="en-IN" sz="1800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del keyword</a:t>
            </a:r>
            <a:endParaRPr dirty="0"/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</a:pPr>
            <a:r>
              <a:rPr lang="en-IN" sz="1800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Concatenation</a:t>
            </a:r>
            <a:endParaRPr dirty="0"/>
          </a:p>
        </p:txBody>
      </p:sp>
      <p:sp>
        <p:nvSpPr>
          <p:cNvPr id="5" name="Google Shape;458;p31">
            <a:extLst>
              <a:ext uri="{FF2B5EF4-FFF2-40B4-BE49-F238E27FC236}">
                <a16:creationId xmlns:a16="http://schemas.microsoft.com/office/drawing/2014/main" id="{417A9651-BF77-4096-A3FF-2F93397E96D6}"/>
              </a:ext>
            </a:extLst>
          </p:cNvPr>
          <p:cNvSpPr txBox="1"/>
          <p:nvPr/>
        </p:nvSpPr>
        <p:spPr>
          <a:xfrm>
            <a:off x="8465198" y="3119360"/>
            <a:ext cx="2890934" cy="301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</a:pPr>
            <a:r>
              <a:rPr lang="en-IN" sz="1800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zip keyword for merging</a:t>
            </a:r>
            <a:endParaRPr dirty="0"/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</a:pPr>
            <a:r>
              <a:rPr lang="en-IN" sz="1800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Finding length of the list </a:t>
            </a:r>
            <a:endParaRPr dirty="0"/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</a:pPr>
            <a:r>
              <a:rPr lang="en-IN" sz="1800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Nested 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870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40b5de73e2_0_2"/>
          <p:cNvSpPr txBox="1">
            <a:spLocks noGrp="1"/>
          </p:cNvSpPr>
          <p:nvPr>
            <p:ph type="title"/>
          </p:nvPr>
        </p:nvSpPr>
        <p:spPr>
          <a:xfrm>
            <a:off x="4479026" y="982125"/>
            <a:ext cx="6417600" cy="130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LIST</a:t>
            </a:r>
            <a:endParaRPr dirty="0"/>
          </a:p>
        </p:txBody>
      </p:sp>
      <p:graphicFrame>
        <p:nvGraphicFramePr>
          <p:cNvPr id="464" name="Google Shape;464;g240b5de73e2_0_2"/>
          <p:cNvGraphicFramePr/>
          <p:nvPr>
            <p:extLst>
              <p:ext uri="{D42A27DB-BD31-4B8C-83A1-F6EECF244321}">
                <p14:modId xmlns:p14="http://schemas.microsoft.com/office/powerpoint/2010/main" val="1209426746"/>
              </p:ext>
            </p:extLst>
          </p:nvPr>
        </p:nvGraphicFramePr>
        <p:xfrm>
          <a:off x="1349406" y="887767"/>
          <a:ext cx="5198944" cy="12227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82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500" u="none" strike="noStrike" cap="none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IN" sz="1800" u="none" strike="noStrike" cap="none" dirty="0">
                          <a:solidFill>
                            <a:schemeClr val="tx1"/>
                          </a:solidFill>
                        </a:rPr>
                        <a:t> = 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1" u="none" strike="noStrike" cap="none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1" u="none" strike="noStrike" cap="none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1" u="none" strike="noStrike" cap="none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1" u="none" strike="noStrike" cap="none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1" u="none" strike="noStrike" cap="none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1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/>
                        <a:t>POSITIVE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0</a:t>
                      </a:r>
                      <a:endParaRPr dirty="0"/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1</a:t>
                      </a:r>
                      <a:endParaRPr dirty="0"/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</a:t>
                      </a:r>
                      <a:endParaRPr dirty="0"/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3</a:t>
                      </a:r>
                      <a:endParaRPr dirty="0"/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4</a:t>
                      </a:r>
                      <a:endParaRPr dirty="0"/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1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/>
                        <a:t>NEGATIVE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-5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-4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-3</a:t>
                      </a:r>
                      <a:endParaRPr dirty="0"/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-2</a:t>
                      </a:r>
                      <a:endParaRPr dirty="0"/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-1</a:t>
                      </a:r>
                      <a:endParaRPr dirty="0"/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65" name="Google Shape;465;g240b5de73e2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3926" y="2593027"/>
            <a:ext cx="7382075" cy="35169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</p:pic>
      <p:pic>
        <p:nvPicPr>
          <p:cNvPr id="466" name="Google Shape;466;g240b5de73e2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8350" y="3877499"/>
            <a:ext cx="3241925" cy="223245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40b5de73e2_0_10"/>
          <p:cNvSpPr txBox="1"/>
          <p:nvPr/>
        </p:nvSpPr>
        <p:spPr>
          <a:xfrm>
            <a:off x="1922384" y="57677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 b="1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rPr>
              <a:t>SLICING</a:t>
            </a:r>
            <a:endParaRPr sz="3600">
              <a:solidFill>
                <a:srgbClr val="5FCB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2" name="Google Shape;472;g240b5de73e2_0_10"/>
          <p:cNvSpPr txBox="1"/>
          <p:nvPr/>
        </p:nvSpPr>
        <p:spPr>
          <a:xfrm>
            <a:off x="919873" y="1728125"/>
            <a:ext cx="100593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5FCBEF"/>
              </a:buClr>
              <a:buSzPts val="2560"/>
              <a:buFont typeface="Noto Sans Symbols"/>
              <a:buChar char="►"/>
            </a:pPr>
            <a:r>
              <a:rPr lang="en-IN" sz="3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Slicing operator (</a:t>
            </a:r>
            <a:r>
              <a:rPr lang="en-IN" sz="4400" b="1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IN" sz="3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 – To Access a Range of Items in a List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180340" algn="l" rtl="0">
              <a:spcBef>
                <a:spcPts val="1000"/>
              </a:spcBef>
              <a:spcAft>
                <a:spcPts val="0"/>
              </a:spcAft>
              <a:buNone/>
            </a:pPr>
            <a:endParaRPr sz="32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3" name="Google Shape;473;g240b5de73e2_0_10"/>
          <p:cNvPicPr preferRelativeResize="0"/>
          <p:nvPr/>
        </p:nvPicPr>
        <p:blipFill rotWithShape="1">
          <a:blip r:embed="rId3">
            <a:alphaModFix/>
          </a:blip>
          <a:srcRect b="48266"/>
          <a:stretch/>
        </p:blipFill>
        <p:spPr>
          <a:xfrm>
            <a:off x="1049225" y="2995800"/>
            <a:ext cx="7132675" cy="29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240b5de73e2_0_10"/>
          <p:cNvPicPr preferRelativeResize="0"/>
          <p:nvPr/>
        </p:nvPicPr>
        <p:blipFill rotWithShape="1">
          <a:blip r:embed="rId3">
            <a:alphaModFix/>
          </a:blip>
          <a:srcRect t="51611"/>
          <a:stretch/>
        </p:blipFill>
        <p:spPr>
          <a:xfrm>
            <a:off x="5772600" y="3736350"/>
            <a:ext cx="5744525" cy="23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0070C0"/>
                </a:solidFill>
              </a:rPr>
              <a:t>Tuple</a:t>
            </a:r>
            <a:endParaRPr/>
          </a:p>
        </p:txBody>
      </p:sp>
      <p:sp>
        <p:nvSpPr>
          <p:cNvPr id="480" name="Google Shape;480;p32"/>
          <p:cNvSpPr txBox="1">
            <a:spLocks noGrp="1"/>
          </p:cNvSpPr>
          <p:nvPr>
            <p:ph type="body" idx="1"/>
          </p:nvPr>
        </p:nvSpPr>
        <p:spPr>
          <a:xfrm>
            <a:off x="1295401" y="2372846"/>
            <a:ext cx="9761375" cy="393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IN" sz="1800"/>
              <a:t>A tuple is an immutable list of values.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</a:rPr>
              <a:t>Creating tuple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</a:rPr>
              <a:t>Packing and unpacking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</a:rPr>
              <a:t>Built-in functions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</a:rPr>
              <a:t>len, max, min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</a:rPr>
              <a:t>Tuple from list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</a:rPr>
              <a:t>concatenation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0070C0"/>
                </a:solidFill>
              </a:rPr>
              <a:t>Set</a:t>
            </a:r>
            <a:endParaRPr/>
          </a:p>
        </p:txBody>
      </p:sp>
      <p:sp>
        <p:nvSpPr>
          <p:cNvPr id="489" name="Google Shape;489;p34"/>
          <p:cNvSpPr txBox="1">
            <a:spLocks noGrp="1"/>
          </p:cNvSpPr>
          <p:nvPr>
            <p:ph type="body" idx="1"/>
          </p:nvPr>
        </p:nvSpPr>
        <p:spPr>
          <a:xfrm>
            <a:off x="1295401" y="2372846"/>
            <a:ext cx="4491445" cy="393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IN" sz="1800" b="1">
                <a:solidFill>
                  <a:srgbClr val="000000"/>
                </a:solidFill>
              </a:rPr>
              <a:t>Operations on two sets</a:t>
            </a:r>
            <a:endParaRPr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</a:rPr>
              <a:t>Intersection </a:t>
            </a:r>
            <a:endParaRPr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</a:rPr>
              <a:t>Union</a:t>
            </a:r>
            <a:endParaRPr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</a:rPr>
              <a:t>Set difference</a:t>
            </a:r>
            <a:endParaRPr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</a:rPr>
              <a:t>Symmetric difference</a:t>
            </a:r>
            <a:endParaRPr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</a:rPr>
              <a:t>Checking for superset, subset, disjoint set</a:t>
            </a:r>
            <a:endParaRPr/>
          </a:p>
        </p:txBody>
      </p:sp>
      <p:sp>
        <p:nvSpPr>
          <p:cNvPr id="491" name="Google Shape;491;p34"/>
          <p:cNvSpPr txBox="1"/>
          <p:nvPr/>
        </p:nvSpPr>
        <p:spPr>
          <a:xfrm>
            <a:off x="6570617" y="2505772"/>
            <a:ext cx="4491445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</a:pPr>
            <a:r>
              <a:rPr lang="en-IN" sz="1800" b="1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Operations on single set</a:t>
            </a:r>
            <a:endParaRPr/>
          </a:p>
          <a:p>
            <a:pPr marL="742950" marR="0" lvl="1" indent="-28575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Add</a:t>
            </a:r>
            <a:endParaRPr/>
          </a:p>
          <a:p>
            <a:pPr marL="742950" marR="0" lvl="1" indent="-28575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Discard</a:t>
            </a:r>
            <a:endParaRPr/>
          </a:p>
          <a:p>
            <a:pPr marL="742950" marR="0" lvl="1" indent="-28575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</a:pPr>
            <a:r>
              <a:rPr lang="en-IN"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remove</a:t>
            </a:r>
            <a:endParaRPr/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</a:pPr>
            <a:r>
              <a:rPr lang="en-IN" sz="1800" b="1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Set of sets</a:t>
            </a:r>
            <a:endParaRPr/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</a:pPr>
            <a:r>
              <a:rPr lang="en-IN" sz="1800" b="1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Getting unique elements from list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Garamond"/>
              <a:buNone/>
            </a:pPr>
            <a:r>
              <a:rPr lang="en-IN" b="1">
                <a:solidFill>
                  <a:srgbClr val="0070C0"/>
                </a:solidFill>
              </a:rPr>
              <a:t>Dictionary</a:t>
            </a:r>
            <a:endParaRPr/>
          </a:p>
        </p:txBody>
      </p:sp>
      <p:sp>
        <p:nvSpPr>
          <p:cNvPr id="499" name="Google Shape;499;p33"/>
          <p:cNvSpPr txBox="1">
            <a:spLocks noGrp="1"/>
          </p:cNvSpPr>
          <p:nvPr>
            <p:ph type="body" idx="1"/>
          </p:nvPr>
        </p:nvSpPr>
        <p:spPr>
          <a:xfrm>
            <a:off x="1295401" y="2372846"/>
            <a:ext cx="9761375" cy="393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IN" sz="1800"/>
              <a:t>A dictionary is an example of a key value store also known as Mapping in Python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</a:rPr>
              <a:t>Creating a dictionary</a:t>
            </a:r>
            <a:endParaRPr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</a:rPr>
              <a:t>Literal Syntax</a:t>
            </a:r>
            <a:endParaRPr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</a:rPr>
              <a:t>Dictionary comprehension</a:t>
            </a:r>
            <a:endParaRPr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</a:rPr>
              <a:t>Built-in class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</a:rPr>
              <a:t>Modifying a dictionary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</a:rPr>
              <a:t>Key error exception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</a:rPr>
              <a:t>Iteration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2070"/>
              <a:buFont typeface="Arial"/>
              <a:buChar char="•"/>
            </a:pPr>
            <a:r>
              <a:rPr lang="en-IN" sz="1800">
                <a:solidFill>
                  <a:srgbClr val="000000"/>
                </a:solidFill>
              </a:rPr>
              <a:t>Default values</a:t>
            </a:r>
            <a:endParaRPr/>
          </a:p>
        </p:txBody>
      </p:sp>
      <p:sp>
        <p:nvSpPr>
          <p:cNvPr id="503" name="Google Shape;503;p33"/>
          <p:cNvSpPr txBox="1"/>
          <p:nvPr/>
        </p:nvSpPr>
        <p:spPr>
          <a:xfrm>
            <a:off x="6176088" y="4016181"/>
            <a:ext cx="2890934" cy="102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</a:pPr>
            <a:r>
              <a:rPr lang="en-IN" sz="1800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Merging</a:t>
            </a:r>
            <a:endParaRPr/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</a:pPr>
            <a:r>
              <a:rPr lang="en-IN" sz="1800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Unpacking</a:t>
            </a:r>
            <a:endParaRPr/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</a:pPr>
            <a:r>
              <a:rPr lang="en-IN" sz="1800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Trailing comma</a:t>
            </a:r>
            <a:endParaRPr sz="1800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</TotalTime>
  <Words>907</Words>
  <Application>Microsoft Office PowerPoint</Application>
  <PresentationFormat>Widescreen</PresentationFormat>
  <Paragraphs>266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Garamond</vt:lpstr>
      <vt:lpstr>Noto Sans Symbols</vt:lpstr>
      <vt:lpstr>Trebuchet MS</vt:lpstr>
      <vt:lpstr>Organic</vt:lpstr>
      <vt:lpstr>Type Casting</vt:lpstr>
      <vt:lpstr>Implicit Casting</vt:lpstr>
      <vt:lpstr>Explicit Casting</vt:lpstr>
      <vt:lpstr>List</vt:lpstr>
      <vt:lpstr>LIST</vt:lpstr>
      <vt:lpstr>PowerPoint Presentation</vt:lpstr>
      <vt:lpstr>Tuple</vt:lpstr>
      <vt:lpstr>Set</vt:lpstr>
      <vt:lpstr>Dictionary</vt:lpstr>
      <vt:lpstr>Operators</vt:lpstr>
      <vt:lpstr>Arithmetic Operators</vt:lpstr>
      <vt:lpstr>Assignment Operators</vt:lpstr>
      <vt:lpstr>Comparison Operators</vt:lpstr>
      <vt:lpstr>Logical Operators</vt:lpstr>
      <vt:lpstr>Identity Operators</vt:lpstr>
      <vt:lpstr>Membership Operators</vt:lpstr>
      <vt:lpstr>Bitwise Operators</vt:lpstr>
      <vt:lpstr>Format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Dell</dc:creator>
  <cp:lastModifiedBy>Dell</cp:lastModifiedBy>
  <cp:revision>19</cp:revision>
  <dcterms:created xsi:type="dcterms:W3CDTF">2024-08-20T05:57:01Z</dcterms:created>
  <dcterms:modified xsi:type="dcterms:W3CDTF">2024-08-20T08:50:29Z</dcterms:modified>
</cp:coreProperties>
</file>