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82" r:id="rId13"/>
    <p:sldId id="383" r:id="rId14"/>
    <p:sldId id="3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B1F57-9508-4450-B554-C916EFBE18E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7F5AC-5123-4601-961F-CC40E6805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65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7e52b7404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7e52b7404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7e52b7404b_0_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70C0"/>
                </a:solidFill>
              </a:rPr>
              <a:t>Format Method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524" name="Google Shape;524;g27e52b7404b_0_6"/>
          <p:cNvSpPr txBox="1">
            <a:spLocks noGrp="1"/>
          </p:cNvSpPr>
          <p:nvPr>
            <p:ph type="body" idx="1"/>
          </p:nvPr>
        </p:nvSpPr>
        <p:spPr>
          <a:xfrm>
            <a:off x="6663350" y="2556925"/>
            <a:ext cx="5528700" cy="331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200" dirty="0"/>
              <a:t>The placeholders can be identified using </a:t>
            </a:r>
            <a:endParaRPr sz="22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200" dirty="0"/>
              <a:t>1 named indexes {a}, </a:t>
            </a:r>
            <a:br>
              <a:rPr lang="en-IN" sz="2200" dirty="0"/>
            </a:br>
            <a:r>
              <a:rPr lang="en-IN" sz="2200" dirty="0"/>
              <a:t>2 numbered indexes {0}, </a:t>
            </a:r>
            <a:br>
              <a:rPr lang="en-IN" sz="2200" dirty="0"/>
            </a:br>
            <a:r>
              <a:rPr lang="en-IN" sz="2200" dirty="0"/>
              <a:t>3 empty placeholders {}.</a:t>
            </a:r>
            <a:endParaRPr sz="2200" dirty="0"/>
          </a:p>
        </p:txBody>
      </p:sp>
      <p:sp>
        <p:nvSpPr>
          <p:cNvPr id="525" name="Google Shape;525;g27e52b7404b_0_6"/>
          <p:cNvSpPr txBox="1"/>
          <p:nvPr/>
        </p:nvSpPr>
        <p:spPr>
          <a:xfrm>
            <a:off x="796600" y="1415250"/>
            <a:ext cx="38781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/>
              <a:t>fname</a:t>
            </a:r>
            <a:r>
              <a:rPr lang="en-IN" sz="2400" dirty="0"/>
              <a:t> = "John"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age = 36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26" name="Google Shape;526;g27e52b7404b_0_6"/>
          <p:cNvSpPr txBox="1"/>
          <p:nvPr/>
        </p:nvSpPr>
        <p:spPr>
          <a:xfrm>
            <a:off x="796600" y="2475150"/>
            <a:ext cx="66006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#empty placeholders: Default Order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txt1 = "My name is {}, I'm {}".format(</a:t>
            </a:r>
            <a:r>
              <a:rPr lang="en-IN" sz="2000" dirty="0" err="1"/>
              <a:t>fname,age</a:t>
            </a:r>
            <a:r>
              <a:rPr lang="en-IN" sz="2000" dirty="0"/>
              <a:t>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#numbered indexes: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txt2 = "My name is {0}, I'm {1}".format(</a:t>
            </a:r>
            <a:r>
              <a:rPr lang="en-IN" sz="2000" dirty="0" err="1"/>
              <a:t>fname,age</a:t>
            </a:r>
            <a:r>
              <a:rPr lang="en-IN" sz="2000" dirty="0"/>
              <a:t>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#named indexes: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txt3 = "My name is {f}, I'm {a}".format(f = </a:t>
            </a:r>
            <a:r>
              <a:rPr lang="en-IN" sz="2000" dirty="0" err="1"/>
              <a:t>fname,a</a:t>
            </a:r>
            <a:r>
              <a:rPr lang="en-IN" sz="2000" dirty="0"/>
              <a:t> = age)</a:t>
            </a:r>
            <a:endParaRPr sz="2000" dirty="0"/>
          </a:p>
        </p:txBody>
      </p:sp>
      <p:sp>
        <p:nvSpPr>
          <p:cNvPr id="527" name="Google Shape;527;g27e52b7404b_0_6"/>
          <p:cNvSpPr txBox="1"/>
          <p:nvPr/>
        </p:nvSpPr>
        <p:spPr>
          <a:xfrm>
            <a:off x="796600" y="4437372"/>
            <a:ext cx="205155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print(txt1)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print(txt2)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print(txt3)</a:t>
            </a:r>
            <a:endParaRPr sz="1900" dirty="0"/>
          </a:p>
        </p:txBody>
      </p:sp>
      <p:sp>
        <p:nvSpPr>
          <p:cNvPr id="528" name="Google Shape;528;g27e52b7404b_0_6"/>
          <p:cNvSpPr txBox="1"/>
          <p:nvPr/>
        </p:nvSpPr>
        <p:spPr>
          <a:xfrm>
            <a:off x="3255750" y="4841075"/>
            <a:ext cx="3000000" cy="1108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My name is</a:t>
            </a:r>
            <a:r>
              <a:rPr lang="en-IN"/>
              <a:t> </a:t>
            </a:r>
            <a:r>
              <a:rPr lang="en-IN" sz="2000"/>
              <a:t>John, I'm 36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My name is John, I'm 36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My name is John, I'm 36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Unconditional Statements - break </a:t>
            </a:r>
            <a:endParaRPr/>
          </a:p>
        </p:txBody>
      </p:sp>
      <p:grpSp>
        <p:nvGrpSpPr>
          <p:cNvPr id="714" name="Google Shape;714;p45"/>
          <p:cNvGrpSpPr/>
          <p:nvPr/>
        </p:nvGrpSpPr>
        <p:grpSpPr>
          <a:xfrm>
            <a:off x="1691056" y="1928112"/>
            <a:ext cx="4213774" cy="4163635"/>
            <a:chOff x="1691056" y="1928112"/>
            <a:chExt cx="4213774" cy="4163635"/>
          </a:xfrm>
        </p:grpSpPr>
        <p:grpSp>
          <p:nvGrpSpPr>
            <p:cNvPr id="715" name="Google Shape;715;p45"/>
            <p:cNvGrpSpPr/>
            <p:nvPr/>
          </p:nvGrpSpPr>
          <p:grpSpPr>
            <a:xfrm>
              <a:off x="1691056" y="1928112"/>
              <a:ext cx="4213774" cy="4163635"/>
              <a:chOff x="1704119" y="2019552"/>
              <a:chExt cx="4213774" cy="4163635"/>
            </a:xfrm>
          </p:grpSpPr>
          <p:sp>
            <p:nvSpPr>
              <p:cNvPr id="716" name="Google Shape;716;p45"/>
              <p:cNvSpPr txBox="1"/>
              <p:nvPr/>
            </p:nvSpPr>
            <p:spPr>
              <a:xfrm>
                <a:off x="2160015" y="2614831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rPr>
                  <a:t>no</a:t>
                </a:r>
                <a:endParaRPr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grpSp>
            <p:nvGrpSpPr>
              <p:cNvPr id="717" name="Google Shape;717;p45"/>
              <p:cNvGrpSpPr/>
              <p:nvPr/>
            </p:nvGrpSpPr>
            <p:grpSpPr>
              <a:xfrm>
                <a:off x="1704119" y="2019552"/>
                <a:ext cx="4213774" cy="4163635"/>
                <a:chOff x="1756371" y="2006489"/>
                <a:chExt cx="4213774" cy="4163635"/>
              </a:xfrm>
            </p:grpSpPr>
            <p:grpSp>
              <p:nvGrpSpPr>
                <p:cNvPr id="718" name="Google Shape;718;p45"/>
                <p:cNvGrpSpPr/>
                <p:nvPr/>
              </p:nvGrpSpPr>
              <p:grpSpPr>
                <a:xfrm>
                  <a:off x="1756371" y="3571902"/>
                  <a:ext cx="4213774" cy="2598222"/>
                  <a:chOff x="2629290" y="2940310"/>
                  <a:chExt cx="4213774" cy="2598222"/>
                </a:xfrm>
              </p:grpSpPr>
              <p:grpSp>
                <p:nvGrpSpPr>
                  <p:cNvPr id="719" name="Google Shape;719;p45"/>
                  <p:cNvGrpSpPr/>
                  <p:nvPr/>
                </p:nvGrpSpPr>
                <p:grpSpPr>
                  <a:xfrm>
                    <a:off x="3038423" y="2940310"/>
                    <a:ext cx="3804641" cy="2598222"/>
                    <a:chOff x="3061250" y="2935289"/>
                    <a:chExt cx="3804641" cy="2598222"/>
                  </a:xfrm>
                </p:grpSpPr>
                <p:grpSp>
                  <p:nvGrpSpPr>
                    <p:cNvPr id="720" name="Google Shape;720;p45"/>
                    <p:cNvGrpSpPr/>
                    <p:nvPr/>
                  </p:nvGrpSpPr>
                  <p:grpSpPr>
                    <a:xfrm>
                      <a:off x="3061250" y="2935289"/>
                      <a:ext cx="3804641" cy="2598222"/>
                      <a:chOff x="2637080" y="3574704"/>
                      <a:chExt cx="3804641" cy="2598222"/>
                    </a:xfrm>
                  </p:grpSpPr>
                  <p:sp>
                    <p:nvSpPr>
                      <p:cNvPr id="721" name="Google Shape;721;p45"/>
                      <p:cNvSpPr/>
                      <p:nvPr/>
                    </p:nvSpPr>
                    <p:spPr>
                      <a:xfrm>
                        <a:off x="3196047" y="4110204"/>
                        <a:ext cx="953588" cy="1071155"/>
                      </a:xfrm>
                      <a:prstGeom prst="diamond">
                        <a:avLst/>
                      </a:prstGeom>
                      <a:solidFill>
                        <a:srgbClr val="002060"/>
                      </a:solidFill>
                      <a:ln w="15875" cap="flat" cmpd="sng">
                        <a:solidFill>
                          <a:srgbClr val="5F6F1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endParaRPr>
                      </a:p>
                    </p:txBody>
                  </p:sp>
                  <p:cxnSp>
                    <p:nvCxnSpPr>
                      <p:cNvPr id="722" name="Google Shape;722;p45"/>
                      <p:cNvCxnSpPr>
                        <a:endCxn id="721" idx="0"/>
                      </p:cNvCxnSpPr>
                      <p:nvPr/>
                    </p:nvCxnSpPr>
                    <p:spPr>
                      <a:xfrm>
                        <a:off x="3672841" y="3574704"/>
                        <a:ext cx="0" cy="535500"/>
                      </a:xfrm>
                      <a:prstGeom prst="straightConnector1">
                        <a:avLst/>
                      </a:prstGeom>
                      <a:noFill/>
                      <a:ln w="38100" cap="flat" cmpd="sng">
                        <a:solidFill>
                          <a:srgbClr val="002060"/>
                        </a:solidFill>
                        <a:prstDash val="solid"/>
                        <a:round/>
                        <a:headEnd type="none" w="sm" len="sm"/>
                        <a:tailEnd type="triangle" w="med" len="med"/>
                      </a:ln>
                    </p:spPr>
                  </p:cxnSp>
                  <p:sp>
                    <p:nvSpPr>
                      <p:cNvPr id="723" name="Google Shape;723;p45"/>
                      <p:cNvSpPr/>
                      <p:nvPr/>
                    </p:nvSpPr>
                    <p:spPr>
                      <a:xfrm>
                        <a:off x="2778035" y="5663475"/>
                        <a:ext cx="1789612" cy="509451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15875" cap="flat" cmpd="sng">
                        <a:solidFill>
                          <a:srgbClr val="5F6F1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IN" sz="1800">
                            <a:solidFill>
                              <a:schemeClr val="lt1"/>
                            </a:solidFill>
                            <a:latin typeface="Garamond"/>
                            <a:ea typeface="Garamond"/>
                            <a:cs typeface="Garamond"/>
                            <a:sym typeface="Garamond"/>
                          </a:rPr>
                          <a:t>Statement</a:t>
                        </a:r>
                        <a:endParaRPr sz="1800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endParaRPr>
                      </a:p>
                    </p:txBody>
                  </p:sp>
                  <p:cxnSp>
                    <p:nvCxnSpPr>
                      <p:cNvPr id="724" name="Google Shape;724;p45"/>
                      <p:cNvCxnSpPr>
                        <a:stCxn id="721" idx="2"/>
                        <a:endCxn id="723" idx="0"/>
                      </p:cNvCxnSpPr>
                      <p:nvPr/>
                    </p:nvCxnSpPr>
                    <p:spPr>
                      <a:xfrm>
                        <a:off x="3672841" y="5181359"/>
                        <a:ext cx="0" cy="482100"/>
                      </a:xfrm>
                      <a:prstGeom prst="straightConnector1">
                        <a:avLst/>
                      </a:prstGeom>
                      <a:noFill/>
                      <a:ln w="38100" cap="flat" cmpd="sng">
                        <a:solidFill>
                          <a:srgbClr val="002060"/>
                        </a:solidFill>
                        <a:prstDash val="solid"/>
                        <a:round/>
                        <a:headEnd type="none" w="sm" len="sm"/>
                        <a:tailEnd type="triangle" w="med" len="med"/>
                      </a:ln>
                    </p:spPr>
                  </p:cxnSp>
                  <p:sp>
                    <p:nvSpPr>
                      <p:cNvPr id="725" name="Google Shape;725;p45"/>
                      <p:cNvSpPr txBox="1"/>
                      <p:nvPr/>
                    </p:nvSpPr>
                    <p:spPr>
                      <a:xfrm>
                        <a:off x="3382537" y="4446842"/>
                        <a:ext cx="580608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sp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IN" sz="1800">
                            <a:solidFill>
                              <a:schemeClr val="lt1"/>
                            </a:solidFill>
                            <a:latin typeface="Garamond"/>
                            <a:ea typeface="Garamond"/>
                            <a:cs typeface="Garamond"/>
                            <a:sym typeface="Garamond"/>
                          </a:rPr>
                          <a:t>expr</a:t>
                        </a:r>
                        <a:endParaRPr sz="1800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endParaRPr>
                      </a:p>
                    </p:txBody>
                  </p:sp>
                  <p:sp>
                    <p:nvSpPr>
                      <p:cNvPr id="726" name="Google Shape;726;p45"/>
                      <p:cNvSpPr/>
                      <p:nvPr/>
                    </p:nvSpPr>
                    <p:spPr>
                      <a:xfrm>
                        <a:off x="4652109" y="4318050"/>
                        <a:ext cx="1789612" cy="509451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15875" cap="flat" cmpd="sng">
                        <a:solidFill>
                          <a:srgbClr val="5F6F1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IN" sz="1800">
                            <a:solidFill>
                              <a:schemeClr val="lt1"/>
                            </a:solidFill>
                            <a:latin typeface="Garamond"/>
                            <a:ea typeface="Garamond"/>
                            <a:cs typeface="Garamond"/>
                            <a:sym typeface="Garamond"/>
                          </a:rPr>
                          <a:t>Incr/Decr</a:t>
                        </a:r>
                        <a:endParaRPr sz="1800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endParaRPr>
                      </a:p>
                    </p:txBody>
                  </p:sp>
                  <p:sp>
                    <p:nvSpPr>
                      <p:cNvPr id="727" name="Google Shape;727;p45"/>
                      <p:cNvSpPr txBox="1"/>
                      <p:nvPr/>
                    </p:nvSpPr>
                    <p:spPr>
                      <a:xfrm>
                        <a:off x="3157516" y="5207876"/>
                        <a:ext cx="418704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sp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IN" sz="1800">
                            <a:solidFill>
                              <a:schemeClr val="dk1"/>
                            </a:solidFill>
                            <a:latin typeface="Garamond"/>
                            <a:ea typeface="Garamond"/>
                            <a:cs typeface="Garamond"/>
                            <a:sym typeface="Garamond"/>
                          </a:rPr>
                          <a:t>no</a:t>
                        </a:r>
                        <a:endParaRPr sz="18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endParaRPr>
                      </a:p>
                    </p:txBody>
                  </p:sp>
                  <p:sp>
                    <p:nvSpPr>
                      <p:cNvPr id="728" name="Google Shape;728;p45"/>
                      <p:cNvSpPr txBox="1"/>
                      <p:nvPr/>
                    </p:nvSpPr>
                    <p:spPr>
                      <a:xfrm>
                        <a:off x="2637080" y="4162815"/>
                        <a:ext cx="738344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sp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IN" sz="1800" b="1">
                            <a:solidFill>
                              <a:srgbClr val="FF0000"/>
                            </a:solidFill>
                            <a:latin typeface="Garamond"/>
                            <a:ea typeface="Garamond"/>
                            <a:cs typeface="Garamond"/>
                            <a:sym typeface="Garamond"/>
                          </a:rPr>
                          <a:t>break</a:t>
                        </a:r>
                        <a:endParaRPr sz="1800" b="1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endParaRPr>
                      </a:p>
                    </p:txBody>
                  </p:sp>
                </p:grpSp>
                <p:cxnSp>
                  <p:nvCxnSpPr>
                    <p:cNvPr id="729" name="Google Shape;729;p45"/>
                    <p:cNvCxnSpPr>
                      <a:stCxn id="723" idx="3"/>
                      <a:endCxn id="726" idx="2"/>
                    </p:cNvCxnSpPr>
                    <p:nvPr/>
                  </p:nvCxnSpPr>
                  <p:spPr>
                    <a:xfrm rot="10800000" flipH="1">
                      <a:off x="4991817" y="4187986"/>
                      <a:ext cx="979200" cy="1090800"/>
                    </a:xfrm>
                    <a:prstGeom prst="bentConnector2">
                      <a:avLst/>
                    </a:prstGeom>
                    <a:noFill/>
                    <a:ln w="38100" cap="flat" cmpd="sng">
                      <a:solidFill>
                        <a:srgbClr val="002060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</p:grpSp>
              <p:cxnSp>
                <p:nvCxnSpPr>
                  <p:cNvPr id="730" name="Google Shape;730;p45"/>
                  <p:cNvCxnSpPr>
                    <a:stCxn id="721" idx="1"/>
                  </p:cNvCxnSpPr>
                  <p:nvPr/>
                </p:nvCxnSpPr>
                <p:spPr>
                  <a:xfrm rot="10800000">
                    <a:off x="2629290" y="3996988"/>
                    <a:ext cx="968100" cy="14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002060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</p:grpSp>
            <p:sp>
              <p:nvSpPr>
                <p:cNvPr id="731" name="Google Shape;731;p45"/>
                <p:cNvSpPr/>
                <p:nvPr/>
              </p:nvSpPr>
              <p:spPr>
                <a:xfrm>
                  <a:off x="2730188" y="2486123"/>
                  <a:ext cx="953588" cy="1071155"/>
                </a:xfrm>
                <a:prstGeom prst="diamond">
                  <a:avLst/>
                </a:prstGeom>
                <a:solidFill>
                  <a:srgbClr val="002060"/>
                </a:solidFill>
                <a:ln w="15875" cap="flat" cmpd="sng">
                  <a:solidFill>
                    <a:srgbClr val="5F6F1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sp>
              <p:nvSpPr>
                <p:cNvPr id="732" name="Google Shape;732;p45"/>
                <p:cNvSpPr txBox="1"/>
                <p:nvPr/>
              </p:nvSpPr>
              <p:spPr>
                <a:xfrm>
                  <a:off x="2916678" y="2822761"/>
                  <a:ext cx="58060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solidFill>
                        <a:schemeClr val="lt1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expr</a:t>
                  </a:r>
                  <a:endParaRPr sz="180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cxnSp>
              <p:nvCxnSpPr>
                <p:cNvPr id="733" name="Google Shape;733;p45"/>
                <p:cNvCxnSpPr>
                  <a:stCxn id="726" idx="0"/>
                  <a:endCxn id="731" idx="3"/>
                </p:cNvCxnSpPr>
                <p:nvPr/>
              </p:nvCxnSpPr>
              <p:spPr>
                <a:xfrm rot="5400000" flipH="1">
                  <a:off x="3732689" y="2972598"/>
                  <a:ext cx="1293600" cy="1391700"/>
                </a:xfrm>
                <a:prstGeom prst="bentConnector2">
                  <a:avLst/>
                </a:prstGeom>
                <a:noFill/>
                <a:ln w="381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734" name="Google Shape;734;p45"/>
                <p:cNvCxnSpPr/>
                <p:nvPr/>
              </p:nvCxnSpPr>
              <p:spPr>
                <a:xfrm>
                  <a:off x="3201265" y="2006489"/>
                  <a:ext cx="0" cy="4796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735" name="Google Shape;735;p45"/>
                <p:cNvCxnSpPr>
                  <a:stCxn id="731" idx="1"/>
                </p:cNvCxnSpPr>
                <p:nvPr/>
              </p:nvCxnSpPr>
              <p:spPr>
                <a:xfrm rot="10800000">
                  <a:off x="1756388" y="3007301"/>
                  <a:ext cx="973800" cy="144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736" name="Google Shape;736;p45"/>
                <p:cNvSpPr txBox="1"/>
                <p:nvPr/>
              </p:nvSpPr>
              <p:spPr>
                <a:xfrm>
                  <a:off x="2673560" y="3567077"/>
                  <a:ext cx="4619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solidFill>
                        <a:schemeClr val="dk1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yes</a:t>
                  </a:r>
                  <a:endParaRPr sz="1800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</p:grpSp>
        </p:grpSp>
        <p:sp>
          <p:nvSpPr>
            <p:cNvPr id="737" name="Google Shape;737;p45"/>
            <p:cNvSpPr txBox="1"/>
            <p:nvPr/>
          </p:nvSpPr>
          <p:spPr>
            <a:xfrm>
              <a:off x="2174654" y="4520594"/>
              <a:ext cx="4619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yes</a:t>
              </a:r>
              <a:endPara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pic>
        <p:nvPicPr>
          <p:cNvPr id="740" name="Google Shape;7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800" y="2659612"/>
            <a:ext cx="5000300" cy="16581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41" name="Google Shape;7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4761" y="4702374"/>
            <a:ext cx="2280375" cy="11424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Unconditional Statements - continue</a:t>
            </a:r>
            <a:endParaRPr/>
          </a:p>
        </p:txBody>
      </p:sp>
      <p:grpSp>
        <p:nvGrpSpPr>
          <p:cNvPr id="748" name="Google Shape;748;p46"/>
          <p:cNvGrpSpPr/>
          <p:nvPr/>
        </p:nvGrpSpPr>
        <p:grpSpPr>
          <a:xfrm>
            <a:off x="6956957" y="1985222"/>
            <a:ext cx="4259925" cy="4163635"/>
            <a:chOff x="6956957" y="1985222"/>
            <a:chExt cx="4259925" cy="4163635"/>
          </a:xfrm>
        </p:grpSpPr>
        <p:grpSp>
          <p:nvGrpSpPr>
            <p:cNvPr id="749" name="Google Shape;749;p46"/>
            <p:cNvGrpSpPr/>
            <p:nvPr/>
          </p:nvGrpSpPr>
          <p:grpSpPr>
            <a:xfrm>
              <a:off x="6956957" y="1985222"/>
              <a:ext cx="4259925" cy="4163635"/>
              <a:chOff x="1704136" y="2019552"/>
              <a:chExt cx="4259925" cy="4163635"/>
            </a:xfrm>
          </p:grpSpPr>
          <p:sp>
            <p:nvSpPr>
              <p:cNvPr id="750" name="Google Shape;750;p46"/>
              <p:cNvSpPr txBox="1"/>
              <p:nvPr/>
            </p:nvSpPr>
            <p:spPr>
              <a:xfrm>
                <a:off x="2160015" y="2614831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rPr>
                  <a:t>no</a:t>
                </a:r>
                <a:endParaRPr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grpSp>
            <p:nvGrpSpPr>
              <p:cNvPr id="751" name="Google Shape;751;p46"/>
              <p:cNvGrpSpPr/>
              <p:nvPr/>
            </p:nvGrpSpPr>
            <p:grpSpPr>
              <a:xfrm>
                <a:off x="1704136" y="2019552"/>
                <a:ext cx="4259925" cy="4163635"/>
                <a:chOff x="1756388" y="2006489"/>
                <a:chExt cx="4259925" cy="4163635"/>
              </a:xfrm>
            </p:grpSpPr>
            <p:grpSp>
              <p:nvGrpSpPr>
                <p:cNvPr id="752" name="Google Shape;752;p46"/>
                <p:cNvGrpSpPr/>
                <p:nvPr/>
              </p:nvGrpSpPr>
              <p:grpSpPr>
                <a:xfrm>
                  <a:off x="2306459" y="3571902"/>
                  <a:ext cx="3709854" cy="2598222"/>
                  <a:chOff x="3179378" y="2940310"/>
                  <a:chExt cx="3709854" cy="2598222"/>
                </a:xfrm>
              </p:grpSpPr>
              <p:grpSp>
                <p:nvGrpSpPr>
                  <p:cNvPr id="753" name="Google Shape;753;p46"/>
                  <p:cNvGrpSpPr/>
                  <p:nvPr/>
                </p:nvGrpSpPr>
                <p:grpSpPr>
                  <a:xfrm>
                    <a:off x="3179378" y="2940310"/>
                    <a:ext cx="3709854" cy="2598222"/>
                    <a:chOff x="3202205" y="2935289"/>
                    <a:chExt cx="3709854" cy="2598222"/>
                  </a:xfrm>
                </p:grpSpPr>
                <p:grpSp>
                  <p:nvGrpSpPr>
                    <p:cNvPr id="754" name="Google Shape;754;p46"/>
                    <p:cNvGrpSpPr/>
                    <p:nvPr/>
                  </p:nvGrpSpPr>
                  <p:grpSpPr>
                    <a:xfrm>
                      <a:off x="3202205" y="2935289"/>
                      <a:ext cx="3709854" cy="2598222"/>
                      <a:chOff x="2778035" y="3574704"/>
                      <a:chExt cx="3709854" cy="2598222"/>
                    </a:xfrm>
                  </p:grpSpPr>
                  <p:sp>
                    <p:nvSpPr>
                      <p:cNvPr id="755" name="Google Shape;755;p46"/>
                      <p:cNvSpPr/>
                      <p:nvPr/>
                    </p:nvSpPr>
                    <p:spPr>
                      <a:xfrm>
                        <a:off x="3196047" y="4110204"/>
                        <a:ext cx="953588" cy="1071155"/>
                      </a:xfrm>
                      <a:prstGeom prst="diamond">
                        <a:avLst/>
                      </a:prstGeom>
                      <a:solidFill>
                        <a:srgbClr val="002060"/>
                      </a:solidFill>
                      <a:ln w="15875" cap="flat" cmpd="sng">
                        <a:solidFill>
                          <a:srgbClr val="5F6F1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endParaRPr>
                      </a:p>
                    </p:txBody>
                  </p:sp>
                  <p:cxnSp>
                    <p:nvCxnSpPr>
                      <p:cNvPr id="756" name="Google Shape;756;p46"/>
                      <p:cNvCxnSpPr>
                        <a:endCxn id="755" idx="0"/>
                      </p:cNvCxnSpPr>
                      <p:nvPr/>
                    </p:nvCxnSpPr>
                    <p:spPr>
                      <a:xfrm>
                        <a:off x="3672841" y="3574704"/>
                        <a:ext cx="0" cy="535500"/>
                      </a:xfrm>
                      <a:prstGeom prst="straightConnector1">
                        <a:avLst/>
                      </a:prstGeom>
                      <a:noFill/>
                      <a:ln w="38100" cap="flat" cmpd="sng">
                        <a:solidFill>
                          <a:srgbClr val="002060"/>
                        </a:solidFill>
                        <a:prstDash val="solid"/>
                        <a:round/>
                        <a:headEnd type="none" w="sm" len="sm"/>
                        <a:tailEnd type="triangle" w="med" len="med"/>
                      </a:ln>
                    </p:spPr>
                  </p:cxnSp>
                  <p:sp>
                    <p:nvSpPr>
                      <p:cNvPr id="757" name="Google Shape;757;p46"/>
                      <p:cNvSpPr/>
                      <p:nvPr/>
                    </p:nvSpPr>
                    <p:spPr>
                      <a:xfrm>
                        <a:off x="2778035" y="5663475"/>
                        <a:ext cx="1789612" cy="509451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15875" cap="flat" cmpd="sng">
                        <a:solidFill>
                          <a:srgbClr val="5F6F1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IN" sz="1800">
                            <a:solidFill>
                              <a:schemeClr val="lt1"/>
                            </a:solidFill>
                            <a:latin typeface="Garamond"/>
                            <a:ea typeface="Garamond"/>
                            <a:cs typeface="Garamond"/>
                            <a:sym typeface="Garamond"/>
                          </a:rPr>
                          <a:t>Statement</a:t>
                        </a:r>
                        <a:endParaRPr sz="1800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endParaRPr>
                      </a:p>
                    </p:txBody>
                  </p:sp>
                  <p:cxnSp>
                    <p:nvCxnSpPr>
                      <p:cNvPr id="758" name="Google Shape;758;p46"/>
                      <p:cNvCxnSpPr>
                        <a:stCxn id="755" idx="2"/>
                        <a:endCxn id="757" idx="0"/>
                      </p:cNvCxnSpPr>
                      <p:nvPr/>
                    </p:nvCxnSpPr>
                    <p:spPr>
                      <a:xfrm>
                        <a:off x="3672841" y="5181359"/>
                        <a:ext cx="0" cy="482100"/>
                      </a:xfrm>
                      <a:prstGeom prst="straightConnector1">
                        <a:avLst/>
                      </a:prstGeom>
                      <a:noFill/>
                      <a:ln w="38100" cap="flat" cmpd="sng">
                        <a:solidFill>
                          <a:srgbClr val="002060"/>
                        </a:solidFill>
                        <a:prstDash val="solid"/>
                        <a:round/>
                        <a:headEnd type="none" w="sm" len="sm"/>
                        <a:tailEnd type="triangle" w="med" len="med"/>
                      </a:ln>
                    </p:spPr>
                  </p:cxnSp>
                  <p:sp>
                    <p:nvSpPr>
                      <p:cNvPr id="759" name="Google Shape;759;p46"/>
                      <p:cNvSpPr txBox="1"/>
                      <p:nvPr/>
                    </p:nvSpPr>
                    <p:spPr>
                      <a:xfrm>
                        <a:off x="3382537" y="4446842"/>
                        <a:ext cx="580608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sp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IN" sz="1800">
                            <a:solidFill>
                              <a:schemeClr val="lt1"/>
                            </a:solidFill>
                            <a:latin typeface="Garamond"/>
                            <a:ea typeface="Garamond"/>
                            <a:cs typeface="Garamond"/>
                            <a:sym typeface="Garamond"/>
                          </a:rPr>
                          <a:t>expr</a:t>
                        </a:r>
                        <a:endParaRPr sz="1800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endParaRPr>
                      </a:p>
                    </p:txBody>
                  </p:sp>
                  <p:sp>
                    <p:nvSpPr>
                      <p:cNvPr id="760" name="Google Shape;760;p46"/>
                      <p:cNvSpPr/>
                      <p:nvPr/>
                    </p:nvSpPr>
                    <p:spPr>
                      <a:xfrm>
                        <a:off x="4698277" y="4376782"/>
                        <a:ext cx="1789612" cy="509451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15875" cap="flat" cmpd="sng">
                        <a:solidFill>
                          <a:srgbClr val="5F6F1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IN" sz="1800">
                            <a:solidFill>
                              <a:schemeClr val="lt1"/>
                            </a:solidFill>
                            <a:latin typeface="Garamond"/>
                            <a:ea typeface="Garamond"/>
                            <a:cs typeface="Garamond"/>
                            <a:sym typeface="Garamond"/>
                          </a:rPr>
                          <a:t>Incr/Decr</a:t>
                        </a:r>
                        <a:endParaRPr sz="1800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endParaRPr>
                      </a:p>
                    </p:txBody>
                  </p:sp>
                  <p:sp>
                    <p:nvSpPr>
                      <p:cNvPr id="761" name="Google Shape;761;p46"/>
                      <p:cNvSpPr txBox="1"/>
                      <p:nvPr/>
                    </p:nvSpPr>
                    <p:spPr>
                      <a:xfrm>
                        <a:off x="3157516" y="5207876"/>
                        <a:ext cx="418704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sp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IN" sz="1800">
                            <a:solidFill>
                              <a:schemeClr val="dk1"/>
                            </a:solidFill>
                            <a:latin typeface="Garamond"/>
                            <a:ea typeface="Garamond"/>
                            <a:cs typeface="Garamond"/>
                            <a:sym typeface="Garamond"/>
                          </a:rPr>
                          <a:t>no</a:t>
                        </a:r>
                        <a:endParaRPr sz="18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endParaRPr>
                      </a:p>
                    </p:txBody>
                  </p:sp>
                  <p:sp>
                    <p:nvSpPr>
                      <p:cNvPr id="762" name="Google Shape;762;p46"/>
                      <p:cNvSpPr txBox="1"/>
                      <p:nvPr/>
                    </p:nvSpPr>
                    <p:spPr>
                      <a:xfrm>
                        <a:off x="3856570" y="4090572"/>
                        <a:ext cx="1043234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sp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IN" sz="1800" b="1">
                            <a:solidFill>
                              <a:srgbClr val="FF0000"/>
                            </a:solidFill>
                            <a:latin typeface="Garamond"/>
                            <a:ea typeface="Garamond"/>
                            <a:cs typeface="Garamond"/>
                            <a:sym typeface="Garamond"/>
                          </a:rPr>
                          <a:t>continue</a:t>
                        </a:r>
                        <a:endParaRPr sz="1800" b="1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endParaRPr>
                      </a:p>
                    </p:txBody>
                  </p:sp>
                </p:grpSp>
                <p:cxnSp>
                  <p:nvCxnSpPr>
                    <p:cNvPr id="763" name="Google Shape;763;p46"/>
                    <p:cNvCxnSpPr>
                      <a:stCxn id="757" idx="3"/>
                      <a:endCxn id="760" idx="2"/>
                    </p:cNvCxnSpPr>
                    <p:nvPr/>
                  </p:nvCxnSpPr>
                  <p:spPr>
                    <a:xfrm rot="10800000" flipH="1">
                      <a:off x="4991817" y="4246786"/>
                      <a:ext cx="1025400" cy="1032000"/>
                    </a:xfrm>
                    <a:prstGeom prst="bentConnector2">
                      <a:avLst/>
                    </a:prstGeom>
                    <a:noFill/>
                    <a:ln w="38100" cap="flat" cmpd="sng">
                      <a:solidFill>
                        <a:srgbClr val="002060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</p:grpSp>
              <p:cxnSp>
                <p:nvCxnSpPr>
                  <p:cNvPr id="764" name="Google Shape;764;p46"/>
                  <p:cNvCxnSpPr>
                    <a:stCxn id="755" idx="3"/>
                    <a:endCxn id="760" idx="1"/>
                  </p:cNvCxnSpPr>
                  <p:nvPr/>
                </p:nvCxnSpPr>
                <p:spPr>
                  <a:xfrm rot="10800000" flipH="1">
                    <a:off x="4550978" y="3996988"/>
                    <a:ext cx="548700" cy="14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002060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</p:grpSp>
            <p:sp>
              <p:nvSpPr>
                <p:cNvPr id="765" name="Google Shape;765;p46"/>
                <p:cNvSpPr/>
                <p:nvPr/>
              </p:nvSpPr>
              <p:spPr>
                <a:xfrm>
                  <a:off x="2730188" y="2486123"/>
                  <a:ext cx="953588" cy="1071155"/>
                </a:xfrm>
                <a:prstGeom prst="diamond">
                  <a:avLst/>
                </a:prstGeom>
                <a:solidFill>
                  <a:srgbClr val="002060"/>
                </a:solidFill>
                <a:ln w="15875" cap="flat" cmpd="sng">
                  <a:solidFill>
                    <a:srgbClr val="5F6F1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sp>
              <p:nvSpPr>
                <p:cNvPr id="766" name="Google Shape;766;p46"/>
                <p:cNvSpPr txBox="1"/>
                <p:nvPr/>
              </p:nvSpPr>
              <p:spPr>
                <a:xfrm>
                  <a:off x="2916678" y="2822761"/>
                  <a:ext cx="58060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solidFill>
                        <a:schemeClr val="lt1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expr</a:t>
                  </a:r>
                  <a:endParaRPr sz="180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cxnSp>
              <p:nvCxnSpPr>
                <p:cNvPr id="767" name="Google Shape;767;p46"/>
                <p:cNvCxnSpPr>
                  <a:stCxn id="760" idx="0"/>
                  <a:endCxn id="765" idx="3"/>
                </p:cNvCxnSpPr>
                <p:nvPr/>
              </p:nvCxnSpPr>
              <p:spPr>
                <a:xfrm rot="5400000" flipH="1">
                  <a:off x="3726507" y="2978980"/>
                  <a:ext cx="1352400" cy="1437600"/>
                </a:xfrm>
                <a:prstGeom prst="bentConnector2">
                  <a:avLst/>
                </a:prstGeom>
                <a:noFill/>
                <a:ln w="381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768" name="Google Shape;768;p46"/>
                <p:cNvCxnSpPr/>
                <p:nvPr/>
              </p:nvCxnSpPr>
              <p:spPr>
                <a:xfrm>
                  <a:off x="3201265" y="2006489"/>
                  <a:ext cx="0" cy="47963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769" name="Google Shape;769;p46"/>
                <p:cNvCxnSpPr>
                  <a:stCxn id="765" idx="1"/>
                </p:cNvCxnSpPr>
                <p:nvPr/>
              </p:nvCxnSpPr>
              <p:spPr>
                <a:xfrm rot="10800000">
                  <a:off x="1756388" y="3007301"/>
                  <a:ext cx="973800" cy="144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770" name="Google Shape;770;p46"/>
                <p:cNvSpPr txBox="1"/>
                <p:nvPr/>
              </p:nvSpPr>
              <p:spPr>
                <a:xfrm>
                  <a:off x="2673560" y="3567077"/>
                  <a:ext cx="4619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solidFill>
                        <a:schemeClr val="dk1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yes</a:t>
                  </a:r>
                  <a:endParaRPr sz="1800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</p:grpSp>
        </p:grpSp>
        <p:sp>
          <p:nvSpPr>
            <p:cNvPr id="771" name="Google Shape;771;p46"/>
            <p:cNvSpPr txBox="1"/>
            <p:nvPr/>
          </p:nvSpPr>
          <p:spPr>
            <a:xfrm>
              <a:off x="8878628" y="4596995"/>
              <a:ext cx="4619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yes</a:t>
              </a:r>
              <a:endPara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pic>
        <p:nvPicPr>
          <p:cNvPr id="774" name="Google Shape;7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875" y="2583753"/>
            <a:ext cx="5664200" cy="17329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75" name="Google Shape;77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549" y="4707149"/>
            <a:ext cx="3065301" cy="12328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9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List Comprehensions </a:t>
            </a:r>
            <a:endParaRPr/>
          </a:p>
        </p:txBody>
      </p:sp>
      <p:sp>
        <p:nvSpPr>
          <p:cNvPr id="1543" name="Google Shape;1543;p97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A list comprehension creates a new list by applying an expression to each element of an iterable</a:t>
            </a:r>
            <a:endParaRPr sz="1800"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Syntax: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		[&lt;expression&gt; for &lt;element&gt; in &lt;iterable&gt;] 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Example: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		squares = [x * x for x in (1, 2, 3, 4)]</a:t>
            </a:r>
            <a:endParaRPr sz="1800"/>
          </a:p>
        </p:txBody>
      </p:sp>
      <p:pic>
        <p:nvPicPr>
          <p:cNvPr id="1547" name="Google Shape;1547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498" y="3433324"/>
            <a:ext cx="3897099" cy="21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548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349" y="4845399"/>
            <a:ext cx="4240225" cy="10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9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Conditional List Comprehensions </a:t>
            </a:r>
            <a:endParaRPr/>
          </a:p>
        </p:txBody>
      </p:sp>
      <p:sp>
        <p:nvSpPr>
          <p:cNvPr id="1554" name="Google Shape;1554;p98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list comprehension you can append one or more if conditions to filter values. 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Syntax: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		[&lt;expression&gt; for &lt;element&gt; in &lt;iterable&gt; if &lt;conditions&gt;]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Example: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		[x for x in range(10) if x % 2 == 0]</a:t>
            </a:r>
            <a:endParaRPr sz="18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IN" sz="1800" b="1"/>
              <a:t>Output</a:t>
            </a:r>
            <a:r>
              <a:rPr lang="en-IN" sz="1800"/>
              <a:t>:</a:t>
            </a:r>
            <a:br>
              <a:rPr lang="en-IN" sz="1800"/>
            </a:br>
            <a:r>
              <a:rPr lang="en-IN" sz="1800"/>
              <a:t>	[0, 2, 4, 6, 8]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9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Dictionary </a:t>
            </a:r>
            <a:r>
              <a:rPr lang="en-IN" sz="4400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Comprehensions </a:t>
            </a:r>
            <a:endParaRPr/>
          </a:p>
        </p:txBody>
      </p:sp>
      <p:sp>
        <p:nvSpPr>
          <p:cNvPr id="1562" name="Google Shape;1562;p99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A dictionary comprehension is similar to a list comprehension except that it produces a dictionary object instead of a list. 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Syntax: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		{&lt;expression&gt; for &lt;element&gt; in &lt;iterable&gt; if &lt;conditions&gt;}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Example: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		{x:x*2 for x in range(6)}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Output: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2070"/>
              <a:buNone/>
            </a:pPr>
            <a:r>
              <a:rPr lang="en-IN" sz="1800"/>
              <a:t>	{0: 0, 1: 2, 2: 4, 3: 6, 4: 8, 5: 10}</a:t>
            </a:r>
            <a:endParaRPr sz="1800"/>
          </a:p>
        </p:txBody>
      </p:sp>
      <p:pic>
        <p:nvPicPr>
          <p:cNvPr id="1566" name="Google Shape;156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175" y="4075653"/>
            <a:ext cx="4116426" cy="207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7" name="Google Shape;1567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126" y="5273604"/>
            <a:ext cx="3679174" cy="8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Input / Output Console Operations</a:t>
            </a:r>
            <a:endParaRPr/>
          </a:p>
        </p:txBody>
      </p:sp>
      <p:sp>
        <p:nvSpPr>
          <p:cNvPr id="543" name="Google Shape;543;p37"/>
          <p:cNvSpPr txBox="1">
            <a:spLocks noGrp="1"/>
          </p:cNvSpPr>
          <p:nvPr>
            <p:ph type="body" idx="1"/>
          </p:nvPr>
        </p:nvSpPr>
        <p:spPr>
          <a:xfrm>
            <a:off x="1034144" y="2517743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lang="en-IN" sz="2200"/>
              <a:t>Print Statement</a:t>
            </a:r>
            <a:endParaRPr/>
          </a:p>
          <a:p>
            <a:pPr marL="285750" lvl="0" indent="-285750" algn="l" rtl="0">
              <a:spcBef>
                <a:spcPts val="1040"/>
              </a:spcBef>
              <a:spcAft>
                <a:spcPts val="0"/>
              </a:spcAft>
              <a:buSzPts val="2530"/>
              <a:buChar char="•"/>
            </a:pPr>
            <a:r>
              <a:rPr lang="en-IN" sz="2200"/>
              <a:t>Simple input and output</a:t>
            </a:r>
            <a:endParaRPr/>
          </a:p>
          <a:p>
            <a:pPr marL="285750" lvl="0" indent="-285750" algn="l" rtl="0">
              <a:spcBef>
                <a:spcPts val="1040"/>
              </a:spcBef>
              <a:spcAft>
                <a:spcPts val="0"/>
              </a:spcAft>
              <a:buSzPts val="2530"/>
              <a:buChar char="•"/>
            </a:pPr>
            <a:r>
              <a:rPr lang="en-IN" sz="2200"/>
              <a:t>Output Formatting</a:t>
            </a:r>
            <a:endParaRPr/>
          </a:p>
        </p:txBody>
      </p:sp>
      <p:sp>
        <p:nvSpPr>
          <p:cNvPr id="545" name="Google Shape;545;p37"/>
          <p:cNvSpPr/>
          <p:nvPr/>
        </p:nvSpPr>
        <p:spPr>
          <a:xfrm>
            <a:off x="4177378" y="2974357"/>
            <a:ext cx="7093130" cy="2862322"/>
          </a:xfrm>
          <a:prstGeom prst="rect">
            <a:avLst/>
          </a:prstGeom>
          <a:noFill/>
          <a:ln w="28575" cap="flat" cmpd="sng">
            <a:solidFill>
              <a:srgbClr val="641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#program to display the date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year = int(input(‘Enter the year’))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month = int(input(‘Enter the month’))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date = int(input(‘Enter the date’))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print(f'{date=:2d} - {month=:7s} - {year=:4d}')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print('{date} - {month} - {year}'.format(date=7,month='March',year=2023))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x = 10/3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print(f'{x:.4f}')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Control Flow Statements </a:t>
            </a:r>
            <a:endParaRPr/>
          </a:p>
        </p:txBody>
      </p:sp>
      <p:sp>
        <p:nvSpPr>
          <p:cNvPr id="553" name="Google Shape;553;p38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lang="en-IN" sz="2200" b="1"/>
              <a:t>Branching Statement</a:t>
            </a:r>
            <a:r>
              <a:rPr lang="en-IN" sz="2200"/>
              <a:t> – if,  if-else,   if-else-if,   Nested if</a:t>
            </a:r>
            <a:endParaRPr/>
          </a:p>
          <a:p>
            <a:pPr marL="285750" lvl="0" indent="-285750" algn="l" rtl="0">
              <a:spcBef>
                <a:spcPts val="1040"/>
              </a:spcBef>
              <a:spcAft>
                <a:spcPts val="0"/>
              </a:spcAft>
              <a:buSzPts val="2530"/>
              <a:buChar char="•"/>
            </a:pPr>
            <a:r>
              <a:rPr lang="en-IN" sz="2200" b="1"/>
              <a:t>Looping Statement</a:t>
            </a:r>
            <a:r>
              <a:rPr lang="en-IN" sz="2200"/>
              <a:t> – for, while</a:t>
            </a:r>
            <a:endParaRPr/>
          </a:p>
          <a:p>
            <a:pPr marL="285750" lvl="0" indent="-285750" algn="l" rtl="0">
              <a:spcBef>
                <a:spcPts val="1040"/>
              </a:spcBef>
              <a:spcAft>
                <a:spcPts val="0"/>
              </a:spcAft>
              <a:buSzPts val="2530"/>
              <a:buChar char="•"/>
            </a:pPr>
            <a:r>
              <a:rPr lang="en-IN" sz="2200" b="1"/>
              <a:t>Unconditional Statement</a:t>
            </a:r>
            <a:r>
              <a:rPr lang="en-IN" sz="2200"/>
              <a:t> – break, continue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Branching Statements : if</a:t>
            </a:r>
            <a:endParaRPr/>
          </a:p>
        </p:txBody>
      </p:sp>
      <p:grpSp>
        <p:nvGrpSpPr>
          <p:cNvPr id="563" name="Google Shape;563;p39"/>
          <p:cNvGrpSpPr/>
          <p:nvPr/>
        </p:nvGrpSpPr>
        <p:grpSpPr>
          <a:xfrm>
            <a:off x="2669102" y="3300156"/>
            <a:ext cx="1789612" cy="2598300"/>
            <a:chOff x="7511143" y="2285999"/>
            <a:chExt cx="1789612" cy="2598300"/>
          </a:xfrm>
        </p:grpSpPr>
        <p:grpSp>
          <p:nvGrpSpPr>
            <p:cNvPr id="564" name="Google Shape;564;p39"/>
            <p:cNvGrpSpPr/>
            <p:nvPr/>
          </p:nvGrpSpPr>
          <p:grpSpPr>
            <a:xfrm>
              <a:off x="7511143" y="2285999"/>
              <a:ext cx="1789612" cy="2598300"/>
              <a:chOff x="7511143" y="2285999"/>
              <a:chExt cx="1789612" cy="2598300"/>
            </a:xfrm>
          </p:grpSpPr>
          <p:sp>
            <p:nvSpPr>
              <p:cNvPr id="565" name="Google Shape;565;p39"/>
              <p:cNvSpPr/>
              <p:nvPr/>
            </p:nvSpPr>
            <p:spPr>
              <a:xfrm>
                <a:off x="7929155" y="2821577"/>
                <a:ext cx="953588" cy="1071155"/>
              </a:xfrm>
              <a:prstGeom prst="diamond">
                <a:avLst/>
              </a:prstGeom>
              <a:solidFill>
                <a:srgbClr val="002060"/>
              </a:solidFill>
              <a:ln w="15875" cap="flat" cmpd="sng">
                <a:solidFill>
                  <a:srgbClr val="5F6F1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566" name="Google Shape;566;p39"/>
              <p:cNvSpPr txBox="1"/>
              <p:nvPr/>
            </p:nvSpPr>
            <p:spPr>
              <a:xfrm>
                <a:off x="8115645" y="3172488"/>
                <a:ext cx="5806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rPr>
                  <a:t>expr</a:t>
                </a:r>
                <a:endParaRPr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cxnSp>
            <p:nvCxnSpPr>
              <p:cNvPr id="567" name="Google Shape;567;p39"/>
              <p:cNvCxnSpPr/>
              <p:nvPr/>
            </p:nvCxnSpPr>
            <p:spPr>
              <a:xfrm>
                <a:off x="8405949" y="2285999"/>
                <a:ext cx="0" cy="53557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568" name="Google Shape;568;p39"/>
              <p:cNvSpPr/>
              <p:nvPr/>
            </p:nvSpPr>
            <p:spPr>
              <a:xfrm>
                <a:off x="7511143" y="4374848"/>
                <a:ext cx="1789612" cy="509451"/>
              </a:xfrm>
              <a:prstGeom prst="rect">
                <a:avLst/>
              </a:prstGeom>
              <a:solidFill>
                <a:srgbClr val="002060"/>
              </a:solidFill>
              <a:ln w="15875" cap="flat" cmpd="sng">
                <a:solidFill>
                  <a:srgbClr val="5F6F1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rPr>
                  <a:t>True Stmt</a:t>
                </a:r>
                <a:endParaRPr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cxnSp>
            <p:nvCxnSpPr>
              <p:cNvPr id="569" name="Google Shape;569;p39"/>
              <p:cNvCxnSpPr>
                <a:stCxn id="565" idx="2"/>
                <a:endCxn id="568" idx="0"/>
              </p:cNvCxnSpPr>
              <p:nvPr/>
            </p:nvCxnSpPr>
            <p:spPr>
              <a:xfrm>
                <a:off x="8405949" y="3892732"/>
                <a:ext cx="0" cy="482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570" name="Google Shape;570;p39"/>
            <p:cNvSpPr txBox="1"/>
            <p:nvPr/>
          </p:nvSpPr>
          <p:spPr>
            <a:xfrm>
              <a:off x="7884652" y="3870050"/>
              <a:ext cx="4619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yes</a:t>
              </a:r>
              <a:endPara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571" name="Google Shape;571;p39"/>
          <p:cNvSpPr/>
          <p:nvPr/>
        </p:nvSpPr>
        <p:spPr>
          <a:xfrm>
            <a:off x="6760026" y="4191710"/>
            <a:ext cx="4136571" cy="1754326"/>
          </a:xfrm>
          <a:prstGeom prst="rect">
            <a:avLst/>
          </a:prstGeom>
          <a:noFill/>
          <a:ln w="28575" cap="flat" cmpd="sng">
            <a:solidFill>
              <a:srgbClr val="641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= 1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a &gt; 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print('a is positive number')</a:t>
            </a:r>
            <a:endParaRPr/>
          </a:p>
        </p:txBody>
      </p:sp>
      <p:sp>
        <p:nvSpPr>
          <p:cNvPr id="572" name="Google Shape;572;p39"/>
          <p:cNvSpPr/>
          <p:nvPr/>
        </p:nvSpPr>
        <p:spPr>
          <a:xfrm>
            <a:off x="6760026" y="2578560"/>
            <a:ext cx="4136571" cy="1200329"/>
          </a:xfrm>
          <a:prstGeom prst="rect">
            <a:avLst/>
          </a:prstGeom>
          <a:noFill/>
          <a:ln w="28575" cap="flat" cmpd="sng">
            <a:solidFill>
              <a:srgbClr val="641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Syntax: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&lt;expression&gt;: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&lt;Statements&gt;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B0F0"/>
                </a:solidFill>
              </a:rPr>
              <a:t>Branching Statements : if-else</a:t>
            </a:r>
            <a:endParaRPr sz="4400" b="1">
              <a:solidFill>
                <a:srgbClr val="00B0F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581" name="Google Shape;581;p40"/>
          <p:cNvGrpSpPr/>
          <p:nvPr/>
        </p:nvGrpSpPr>
        <p:grpSpPr>
          <a:xfrm>
            <a:off x="1665621" y="3369272"/>
            <a:ext cx="3849189" cy="2608263"/>
            <a:chOff x="2778035" y="3574704"/>
            <a:chExt cx="3849189" cy="2608263"/>
          </a:xfrm>
        </p:grpSpPr>
        <p:sp>
          <p:nvSpPr>
            <p:cNvPr id="582" name="Google Shape;582;p40"/>
            <p:cNvSpPr/>
            <p:nvPr/>
          </p:nvSpPr>
          <p:spPr>
            <a:xfrm>
              <a:off x="3196047" y="4110204"/>
              <a:ext cx="953588" cy="1071155"/>
            </a:xfrm>
            <a:prstGeom prst="diamond">
              <a:avLst/>
            </a:prstGeom>
            <a:solidFill>
              <a:srgbClr val="002060"/>
            </a:solidFill>
            <a:ln w="15875" cap="flat" cmpd="sng">
              <a:solidFill>
                <a:srgbClr val="5F6F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583" name="Google Shape;583;p40"/>
            <p:cNvCxnSpPr>
              <a:endCxn id="582" idx="0"/>
            </p:cNvCxnSpPr>
            <p:nvPr/>
          </p:nvCxnSpPr>
          <p:spPr>
            <a:xfrm>
              <a:off x="3672841" y="3574704"/>
              <a:ext cx="0" cy="535500"/>
            </a:xfrm>
            <a:prstGeom prst="straightConnector1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84" name="Google Shape;584;p40"/>
            <p:cNvSpPr/>
            <p:nvPr/>
          </p:nvSpPr>
          <p:spPr>
            <a:xfrm>
              <a:off x="2778035" y="5663475"/>
              <a:ext cx="1789612" cy="509451"/>
            </a:xfrm>
            <a:prstGeom prst="rect">
              <a:avLst/>
            </a:prstGeom>
            <a:solidFill>
              <a:srgbClr val="002060"/>
            </a:solidFill>
            <a:ln w="15875" cap="flat" cmpd="sng">
              <a:solidFill>
                <a:srgbClr val="5F6F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True Stmt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585" name="Google Shape;585;p40"/>
            <p:cNvCxnSpPr>
              <a:stCxn id="582" idx="2"/>
              <a:endCxn id="584" idx="0"/>
            </p:cNvCxnSpPr>
            <p:nvPr/>
          </p:nvCxnSpPr>
          <p:spPr>
            <a:xfrm>
              <a:off x="3672841" y="5181359"/>
              <a:ext cx="0" cy="482100"/>
            </a:xfrm>
            <a:prstGeom prst="straightConnector1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86" name="Google Shape;586;p40"/>
            <p:cNvSpPr txBox="1"/>
            <p:nvPr/>
          </p:nvSpPr>
          <p:spPr>
            <a:xfrm>
              <a:off x="3382537" y="4446842"/>
              <a:ext cx="5806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expr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4837612" y="5673516"/>
              <a:ext cx="1789612" cy="509451"/>
            </a:xfrm>
            <a:prstGeom prst="rect">
              <a:avLst/>
            </a:prstGeom>
            <a:solidFill>
              <a:srgbClr val="002060"/>
            </a:solidFill>
            <a:ln w="15875" cap="flat" cmpd="sng">
              <a:solidFill>
                <a:srgbClr val="5F6F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False Stmt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588" name="Google Shape;588;p40"/>
            <p:cNvCxnSpPr>
              <a:stCxn id="582" idx="3"/>
              <a:endCxn id="587" idx="0"/>
            </p:cNvCxnSpPr>
            <p:nvPr/>
          </p:nvCxnSpPr>
          <p:spPr>
            <a:xfrm>
              <a:off x="4149635" y="4645782"/>
              <a:ext cx="1582800" cy="1027800"/>
            </a:xfrm>
            <a:prstGeom prst="bentConnector2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89" name="Google Shape;589;p40"/>
            <p:cNvSpPr txBox="1"/>
            <p:nvPr/>
          </p:nvSpPr>
          <p:spPr>
            <a:xfrm>
              <a:off x="3157516" y="5207876"/>
              <a:ext cx="4619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yes</a:t>
              </a:r>
              <a:endPara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590" name="Google Shape;590;p40"/>
            <p:cNvSpPr txBox="1"/>
            <p:nvPr/>
          </p:nvSpPr>
          <p:spPr>
            <a:xfrm>
              <a:off x="4467068" y="416405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no</a:t>
              </a:r>
              <a:endPara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591" name="Google Shape;591;p40"/>
          <p:cNvSpPr/>
          <p:nvPr/>
        </p:nvSpPr>
        <p:spPr>
          <a:xfrm>
            <a:off x="7045233" y="4368571"/>
            <a:ext cx="3405051" cy="1754326"/>
          </a:xfrm>
          <a:prstGeom prst="rect">
            <a:avLst/>
          </a:prstGeom>
          <a:noFill/>
          <a:ln w="28575" cap="flat" cmpd="sng">
            <a:solidFill>
              <a:srgbClr val="641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= 34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a % 2 == 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print('a is even number')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print('a is odd number')</a:t>
            </a:r>
            <a:endParaRPr/>
          </a:p>
        </p:txBody>
      </p:sp>
      <p:sp>
        <p:nvSpPr>
          <p:cNvPr id="592" name="Google Shape;592;p40"/>
          <p:cNvSpPr/>
          <p:nvPr/>
        </p:nvSpPr>
        <p:spPr>
          <a:xfrm>
            <a:off x="7045233" y="2482821"/>
            <a:ext cx="3405051" cy="1754326"/>
          </a:xfrm>
          <a:prstGeom prst="rect">
            <a:avLst/>
          </a:prstGeom>
          <a:noFill/>
          <a:ln w="28575" cap="flat" cmpd="sng">
            <a:solidFill>
              <a:srgbClr val="641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Syntax: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&lt;expression&gt;: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&lt;True_Statement&gt;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&lt;False_Statement&gt;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B0F0"/>
                </a:solidFill>
              </a:rPr>
              <a:t>Branching Statements : if-else-if</a:t>
            </a:r>
            <a:endParaRPr sz="4400" b="1">
              <a:solidFill>
                <a:srgbClr val="00B0F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601" name="Google Shape;601;p41"/>
          <p:cNvGrpSpPr/>
          <p:nvPr/>
        </p:nvGrpSpPr>
        <p:grpSpPr>
          <a:xfrm>
            <a:off x="1058093" y="3143052"/>
            <a:ext cx="8223716" cy="2632236"/>
            <a:chOff x="1410790" y="3051612"/>
            <a:chExt cx="8223716" cy="2632236"/>
          </a:xfrm>
        </p:grpSpPr>
        <p:grpSp>
          <p:nvGrpSpPr>
            <p:cNvPr id="602" name="Google Shape;602;p41"/>
            <p:cNvGrpSpPr/>
            <p:nvPr/>
          </p:nvGrpSpPr>
          <p:grpSpPr>
            <a:xfrm>
              <a:off x="1410790" y="3051612"/>
              <a:ext cx="1789612" cy="2598222"/>
              <a:chOff x="7511143" y="2286077"/>
              <a:chExt cx="1789612" cy="2598222"/>
            </a:xfrm>
          </p:grpSpPr>
          <p:sp>
            <p:nvSpPr>
              <p:cNvPr id="603" name="Google Shape;603;p41"/>
              <p:cNvSpPr/>
              <p:nvPr/>
            </p:nvSpPr>
            <p:spPr>
              <a:xfrm>
                <a:off x="7929155" y="2821577"/>
                <a:ext cx="953588" cy="1071155"/>
              </a:xfrm>
              <a:prstGeom prst="diamond">
                <a:avLst/>
              </a:prstGeom>
              <a:solidFill>
                <a:srgbClr val="002060"/>
              </a:solidFill>
              <a:ln w="15875" cap="flat" cmpd="sng">
                <a:solidFill>
                  <a:srgbClr val="5F6F1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604" name="Google Shape;604;p41"/>
              <p:cNvSpPr txBox="1"/>
              <p:nvPr/>
            </p:nvSpPr>
            <p:spPr>
              <a:xfrm>
                <a:off x="8115645" y="3172488"/>
                <a:ext cx="6896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rPr>
                  <a:t>expr1</a:t>
                </a:r>
                <a:endParaRPr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cxnSp>
            <p:nvCxnSpPr>
              <p:cNvPr id="605" name="Google Shape;605;p41"/>
              <p:cNvCxnSpPr>
                <a:endCxn id="603" idx="0"/>
              </p:cNvCxnSpPr>
              <p:nvPr/>
            </p:nvCxnSpPr>
            <p:spPr>
              <a:xfrm>
                <a:off x="8405949" y="2286077"/>
                <a:ext cx="0" cy="535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06" name="Google Shape;606;p41"/>
              <p:cNvSpPr/>
              <p:nvPr/>
            </p:nvSpPr>
            <p:spPr>
              <a:xfrm>
                <a:off x="7511143" y="4374848"/>
                <a:ext cx="1789612" cy="509451"/>
              </a:xfrm>
              <a:prstGeom prst="rect">
                <a:avLst/>
              </a:prstGeom>
              <a:solidFill>
                <a:srgbClr val="002060"/>
              </a:solidFill>
              <a:ln w="15875" cap="flat" cmpd="sng">
                <a:solidFill>
                  <a:srgbClr val="5F6F1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rPr>
                  <a:t>True Stmt</a:t>
                </a:r>
                <a:endParaRPr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cxnSp>
            <p:nvCxnSpPr>
              <p:cNvPr id="607" name="Google Shape;607;p41"/>
              <p:cNvCxnSpPr>
                <a:stCxn id="603" idx="2"/>
                <a:endCxn id="606" idx="0"/>
              </p:cNvCxnSpPr>
              <p:nvPr/>
            </p:nvCxnSpPr>
            <p:spPr>
              <a:xfrm>
                <a:off x="8405949" y="3892732"/>
                <a:ext cx="0" cy="482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608" name="Google Shape;608;p41"/>
            <p:cNvSpPr txBox="1"/>
            <p:nvPr/>
          </p:nvSpPr>
          <p:spPr>
            <a:xfrm>
              <a:off x="1548738" y="4559868"/>
              <a:ext cx="4619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yes</a:t>
              </a:r>
              <a:endPara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3982473" y="3587112"/>
              <a:ext cx="953588" cy="1071155"/>
            </a:xfrm>
            <a:prstGeom prst="diamond">
              <a:avLst/>
            </a:prstGeom>
            <a:solidFill>
              <a:srgbClr val="002060"/>
            </a:solidFill>
            <a:ln w="15875" cap="flat" cmpd="sng">
              <a:solidFill>
                <a:srgbClr val="5F6F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610" name="Google Shape;610;p41"/>
            <p:cNvSpPr txBox="1"/>
            <p:nvPr/>
          </p:nvSpPr>
          <p:spPr>
            <a:xfrm>
              <a:off x="4168963" y="3938023"/>
              <a:ext cx="6896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expr2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3564461" y="5140383"/>
              <a:ext cx="1789612" cy="509451"/>
            </a:xfrm>
            <a:prstGeom prst="rect">
              <a:avLst/>
            </a:prstGeom>
            <a:solidFill>
              <a:srgbClr val="002060"/>
            </a:solidFill>
            <a:ln w="15875" cap="flat" cmpd="sng">
              <a:solidFill>
                <a:srgbClr val="5F6F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True Stmt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612" name="Google Shape;612;p41"/>
            <p:cNvCxnSpPr>
              <a:stCxn id="609" idx="2"/>
              <a:endCxn id="611" idx="0"/>
            </p:cNvCxnSpPr>
            <p:nvPr/>
          </p:nvCxnSpPr>
          <p:spPr>
            <a:xfrm>
              <a:off x="4459267" y="4658267"/>
              <a:ext cx="0" cy="482100"/>
            </a:xfrm>
            <a:prstGeom prst="straightConnector1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13" name="Google Shape;613;p41"/>
            <p:cNvCxnSpPr>
              <a:stCxn id="603" idx="3"/>
              <a:endCxn id="609" idx="1"/>
            </p:cNvCxnSpPr>
            <p:nvPr/>
          </p:nvCxnSpPr>
          <p:spPr>
            <a:xfrm>
              <a:off x="2782390" y="4122690"/>
              <a:ext cx="1200000" cy="0"/>
            </a:xfrm>
            <a:prstGeom prst="straightConnector1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14" name="Google Shape;614;p41"/>
            <p:cNvSpPr txBox="1"/>
            <p:nvPr/>
          </p:nvSpPr>
          <p:spPr>
            <a:xfrm>
              <a:off x="6237383" y="3938024"/>
              <a:ext cx="6896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expr3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615" name="Google Shape;615;p41"/>
            <p:cNvCxnSpPr>
              <a:stCxn id="609" idx="3"/>
            </p:cNvCxnSpPr>
            <p:nvPr/>
          </p:nvCxnSpPr>
          <p:spPr>
            <a:xfrm>
              <a:off x="4936061" y="4122690"/>
              <a:ext cx="516300" cy="0"/>
            </a:xfrm>
            <a:prstGeom prst="straightConnector1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16" name="Google Shape;616;p41"/>
            <p:cNvSpPr/>
            <p:nvPr/>
          </p:nvSpPr>
          <p:spPr>
            <a:xfrm>
              <a:off x="6339017" y="3621126"/>
              <a:ext cx="953588" cy="1071155"/>
            </a:xfrm>
            <a:prstGeom prst="diamond">
              <a:avLst/>
            </a:prstGeom>
            <a:solidFill>
              <a:srgbClr val="002060"/>
            </a:solidFill>
            <a:ln w="15875" cap="flat" cmpd="sng">
              <a:solidFill>
                <a:srgbClr val="5F6F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617" name="Google Shape;617;p41"/>
            <p:cNvSpPr txBox="1"/>
            <p:nvPr/>
          </p:nvSpPr>
          <p:spPr>
            <a:xfrm>
              <a:off x="6525507" y="3972037"/>
              <a:ext cx="7585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exprN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5921005" y="5174397"/>
              <a:ext cx="1789612" cy="509451"/>
            </a:xfrm>
            <a:prstGeom prst="rect">
              <a:avLst/>
            </a:prstGeom>
            <a:solidFill>
              <a:srgbClr val="002060"/>
            </a:solidFill>
            <a:ln w="15875" cap="flat" cmpd="sng">
              <a:solidFill>
                <a:srgbClr val="5F6F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True Stmt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619" name="Google Shape;619;p41"/>
            <p:cNvCxnSpPr>
              <a:stCxn id="616" idx="2"/>
              <a:endCxn id="618" idx="0"/>
            </p:cNvCxnSpPr>
            <p:nvPr/>
          </p:nvCxnSpPr>
          <p:spPr>
            <a:xfrm>
              <a:off x="6815811" y="4692281"/>
              <a:ext cx="0" cy="482100"/>
            </a:xfrm>
            <a:prstGeom prst="straightConnector1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20" name="Google Shape;620;p41"/>
            <p:cNvSpPr txBox="1"/>
            <p:nvPr/>
          </p:nvSpPr>
          <p:spPr>
            <a:xfrm>
              <a:off x="3030371" y="3696966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no</a:t>
              </a:r>
              <a:endPara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621" name="Google Shape;621;p41"/>
            <p:cNvSpPr txBox="1"/>
            <p:nvPr/>
          </p:nvSpPr>
          <p:spPr>
            <a:xfrm>
              <a:off x="3881895" y="4616436"/>
              <a:ext cx="4619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yes</a:t>
              </a:r>
              <a:endPara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622" name="Google Shape;622;p41"/>
            <p:cNvSpPr txBox="1"/>
            <p:nvPr/>
          </p:nvSpPr>
          <p:spPr>
            <a:xfrm>
              <a:off x="4891922" y="372391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no</a:t>
              </a:r>
              <a:endPara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623" name="Google Shape;623;p41"/>
            <p:cNvCxnSpPr>
              <a:endCxn id="616" idx="1"/>
            </p:cNvCxnSpPr>
            <p:nvPr/>
          </p:nvCxnSpPr>
          <p:spPr>
            <a:xfrm>
              <a:off x="5805617" y="4156704"/>
              <a:ext cx="533400" cy="0"/>
            </a:xfrm>
            <a:prstGeom prst="straightConnector1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24" name="Google Shape;624;p41"/>
            <p:cNvSpPr txBox="1"/>
            <p:nvPr/>
          </p:nvSpPr>
          <p:spPr>
            <a:xfrm>
              <a:off x="5833910" y="372341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no</a:t>
              </a:r>
              <a:endPara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7844894" y="5143674"/>
              <a:ext cx="1789612" cy="509451"/>
            </a:xfrm>
            <a:prstGeom prst="rect">
              <a:avLst/>
            </a:prstGeom>
            <a:solidFill>
              <a:srgbClr val="002060"/>
            </a:solidFill>
            <a:ln w="15875" cap="flat" cmpd="sng">
              <a:solidFill>
                <a:srgbClr val="5F6F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False Stmt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626" name="Google Shape;626;p41"/>
            <p:cNvCxnSpPr>
              <a:stCxn id="617" idx="3"/>
              <a:endCxn id="625" idx="0"/>
            </p:cNvCxnSpPr>
            <p:nvPr/>
          </p:nvCxnSpPr>
          <p:spPr>
            <a:xfrm>
              <a:off x="7284048" y="4156703"/>
              <a:ext cx="1455600" cy="987000"/>
            </a:xfrm>
            <a:prstGeom prst="bentConnector2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27" name="Google Shape;627;p41"/>
            <p:cNvSpPr txBox="1"/>
            <p:nvPr/>
          </p:nvSpPr>
          <p:spPr>
            <a:xfrm>
              <a:off x="7479886" y="369315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no</a:t>
              </a:r>
              <a:endPara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628" name="Google Shape;628;p41"/>
            <p:cNvSpPr txBox="1"/>
            <p:nvPr/>
          </p:nvSpPr>
          <p:spPr>
            <a:xfrm>
              <a:off x="6284763" y="4650188"/>
              <a:ext cx="4619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yes</a:t>
              </a:r>
              <a:endPara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629" name="Google Shape;629;p41"/>
          <p:cNvSpPr/>
          <p:nvPr/>
        </p:nvSpPr>
        <p:spPr>
          <a:xfrm>
            <a:off x="8522126" y="2030220"/>
            <a:ext cx="2837850" cy="2862322"/>
          </a:xfrm>
          <a:prstGeom prst="rect">
            <a:avLst/>
          </a:prstGeom>
          <a:noFill/>
          <a:ln w="28575" cap="flat" cmpd="sng">
            <a:solidFill>
              <a:srgbClr val="641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= 34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a == 20: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print('a is equal to 20')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elif a &gt; 20: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print(‘a is greater than 20’)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print('a is lesser than 20')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2"/>
          <p:cNvSpPr txBox="1">
            <a:spLocks noGrp="1"/>
          </p:cNvSpPr>
          <p:nvPr>
            <p:ph type="title"/>
          </p:nvPr>
        </p:nvSpPr>
        <p:spPr>
          <a:xfrm>
            <a:off x="1295402" y="2649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Looping Statement: for loop</a:t>
            </a:r>
            <a:endParaRPr/>
          </a:p>
        </p:txBody>
      </p:sp>
      <p:grpSp>
        <p:nvGrpSpPr>
          <p:cNvPr id="638" name="Google Shape;638;p42"/>
          <p:cNvGrpSpPr/>
          <p:nvPr/>
        </p:nvGrpSpPr>
        <p:grpSpPr>
          <a:xfrm>
            <a:off x="1208221" y="2653906"/>
            <a:ext cx="4238085" cy="2598222"/>
            <a:chOff x="2629290" y="2940310"/>
            <a:chExt cx="4238085" cy="2598222"/>
          </a:xfrm>
        </p:grpSpPr>
        <p:grpSp>
          <p:nvGrpSpPr>
            <p:cNvPr id="639" name="Google Shape;639;p42"/>
            <p:cNvGrpSpPr/>
            <p:nvPr/>
          </p:nvGrpSpPr>
          <p:grpSpPr>
            <a:xfrm>
              <a:off x="3038423" y="2940310"/>
              <a:ext cx="3828952" cy="2598222"/>
              <a:chOff x="3061250" y="2935289"/>
              <a:chExt cx="3828952" cy="2598222"/>
            </a:xfrm>
          </p:grpSpPr>
          <p:grpSp>
            <p:nvGrpSpPr>
              <p:cNvPr id="640" name="Google Shape;640;p42"/>
              <p:cNvGrpSpPr/>
              <p:nvPr/>
            </p:nvGrpSpPr>
            <p:grpSpPr>
              <a:xfrm>
                <a:off x="3061250" y="2935289"/>
                <a:ext cx="3828952" cy="2598222"/>
                <a:chOff x="2637080" y="3574704"/>
                <a:chExt cx="3828952" cy="2598222"/>
              </a:xfrm>
            </p:grpSpPr>
            <p:sp>
              <p:nvSpPr>
                <p:cNvPr id="641" name="Google Shape;641;p42"/>
                <p:cNvSpPr/>
                <p:nvPr/>
              </p:nvSpPr>
              <p:spPr>
                <a:xfrm>
                  <a:off x="3196047" y="4110204"/>
                  <a:ext cx="953588" cy="1071155"/>
                </a:xfrm>
                <a:prstGeom prst="diamond">
                  <a:avLst/>
                </a:prstGeom>
                <a:solidFill>
                  <a:srgbClr val="002060"/>
                </a:solidFill>
                <a:ln w="15875" cap="flat" cmpd="sng">
                  <a:solidFill>
                    <a:srgbClr val="5F6F1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cxnSp>
              <p:nvCxnSpPr>
                <p:cNvPr id="642" name="Google Shape;642;p42"/>
                <p:cNvCxnSpPr>
                  <a:endCxn id="641" idx="0"/>
                </p:cNvCxnSpPr>
                <p:nvPr/>
              </p:nvCxnSpPr>
              <p:spPr>
                <a:xfrm>
                  <a:off x="3672841" y="3574704"/>
                  <a:ext cx="0" cy="535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643" name="Google Shape;643;p42"/>
                <p:cNvSpPr/>
                <p:nvPr/>
              </p:nvSpPr>
              <p:spPr>
                <a:xfrm>
                  <a:off x="2778035" y="5663475"/>
                  <a:ext cx="1789612" cy="509451"/>
                </a:xfrm>
                <a:prstGeom prst="rect">
                  <a:avLst/>
                </a:prstGeom>
                <a:solidFill>
                  <a:srgbClr val="002060"/>
                </a:solidFill>
                <a:ln w="15875" cap="flat" cmpd="sng">
                  <a:solidFill>
                    <a:srgbClr val="5F6F1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solidFill>
                        <a:schemeClr val="lt1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Statement</a:t>
                  </a:r>
                  <a:endParaRPr sz="180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cxnSp>
              <p:nvCxnSpPr>
                <p:cNvPr id="644" name="Google Shape;644;p42"/>
                <p:cNvCxnSpPr>
                  <a:stCxn id="641" idx="2"/>
                  <a:endCxn id="643" idx="0"/>
                </p:cNvCxnSpPr>
                <p:nvPr/>
              </p:nvCxnSpPr>
              <p:spPr>
                <a:xfrm>
                  <a:off x="3672841" y="5181359"/>
                  <a:ext cx="0" cy="4821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645" name="Google Shape;645;p42"/>
                <p:cNvSpPr txBox="1"/>
                <p:nvPr/>
              </p:nvSpPr>
              <p:spPr>
                <a:xfrm>
                  <a:off x="3382537" y="4446842"/>
                  <a:ext cx="58060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solidFill>
                        <a:schemeClr val="lt1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expr</a:t>
                  </a:r>
                  <a:endParaRPr sz="180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sp>
              <p:nvSpPr>
                <p:cNvPr id="646" name="Google Shape;646;p42"/>
                <p:cNvSpPr/>
                <p:nvPr/>
              </p:nvSpPr>
              <p:spPr>
                <a:xfrm>
                  <a:off x="4676420" y="5022522"/>
                  <a:ext cx="1789612" cy="509451"/>
                </a:xfrm>
                <a:prstGeom prst="rect">
                  <a:avLst/>
                </a:prstGeom>
                <a:solidFill>
                  <a:srgbClr val="002060"/>
                </a:solidFill>
                <a:ln w="15875" cap="flat" cmpd="sng">
                  <a:solidFill>
                    <a:srgbClr val="5F6F1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solidFill>
                        <a:schemeClr val="lt1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Incr/Decr</a:t>
                  </a:r>
                  <a:endParaRPr sz="180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sp>
              <p:nvSpPr>
                <p:cNvPr id="647" name="Google Shape;647;p42"/>
                <p:cNvSpPr txBox="1"/>
                <p:nvPr/>
              </p:nvSpPr>
              <p:spPr>
                <a:xfrm>
                  <a:off x="3157516" y="5207876"/>
                  <a:ext cx="4619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solidFill>
                        <a:schemeClr val="dk1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yes</a:t>
                  </a:r>
                  <a:endParaRPr sz="1800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sp>
              <p:nvSpPr>
                <p:cNvPr id="648" name="Google Shape;648;p42"/>
                <p:cNvSpPr txBox="1"/>
                <p:nvPr/>
              </p:nvSpPr>
              <p:spPr>
                <a:xfrm>
                  <a:off x="2637080" y="4162815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solidFill>
                        <a:schemeClr val="dk1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no</a:t>
                  </a:r>
                  <a:endParaRPr sz="1800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</p:grpSp>
          <p:cxnSp>
            <p:nvCxnSpPr>
              <p:cNvPr id="649" name="Google Shape;649;p42"/>
              <p:cNvCxnSpPr>
                <a:stCxn id="643" idx="3"/>
                <a:endCxn id="646" idx="2"/>
              </p:cNvCxnSpPr>
              <p:nvPr/>
            </p:nvCxnSpPr>
            <p:spPr>
              <a:xfrm rot="10800000" flipH="1">
                <a:off x="4991817" y="4892686"/>
                <a:ext cx="1003500" cy="386100"/>
              </a:xfrm>
              <a:prstGeom prst="bentConnector2">
                <a:avLst/>
              </a:prstGeom>
              <a:noFill/>
              <a:ln w="381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50" name="Google Shape;650;p42"/>
              <p:cNvCxnSpPr>
                <a:stCxn id="646" idx="0"/>
              </p:cNvCxnSpPr>
              <p:nvPr/>
            </p:nvCxnSpPr>
            <p:spPr>
              <a:xfrm rot="5400000" flipH="1">
                <a:off x="5047696" y="3435407"/>
                <a:ext cx="376800" cy="1518600"/>
              </a:xfrm>
              <a:prstGeom prst="bentConnector2">
                <a:avLst/>
              </a:prstGeom>
              <a:noFill/>
              <a:ln w="381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651" name="Google Shape;651;p42"/>
            <p:cNvCxnSpPr>
              <a:stCxn id="641" idx="1"/>
            </p:cNvCxnSpPr>
            <p:nvPr/>
          </p:nvCxnSpPr>
          <p:spPr>
            <a:xfrm rot="10800000">
              <a:off x="2629290" y="3996988"/>
              <a:ext cx="968100" cy="14400"/>
            </a:xfrm>
            <a:prstGeom prst="straightConnector1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652" name="Google Shape;652;p42"/>
          <p:cNvSpPr/>
          <p:nvPr/>
        </p:nvSpPr>
        <p:spPr>
          <a:xfrm>
            <a:off x="6433550" y="2663890"/>
            <a:ext cx="2878800" cy="1584000"/>
          </a:xfrm>
          <a:prstGeom prst="rect">
            <a:avLst/>
          </a:prstGeom>
          <a:noFill/>
          <a:ln w="28575" cap="flat" cmpd="sng">
            <a:solidFill>
              <a:srgbClr val="641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Example: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i in range(1,11):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print(i)</a:t>
            </a:r>
            <a:endParaRPr sz="1800"/>
          </a:p>
        </p:txBody>
      </p:sp>
      <p:sp>
        <p:nvSpPr>
          <p:cNvPr id="653" name="Google Shape;653;p42"/>
          <p:cNvSpPr/>
          <p:nvPr/>
        </p:nvSpPr>
        <p:spPr>
          <a:xfrm>
            <a:off x="4551421" y="1308841"/>
            <a:ext cx="6128416" cy="1200288"/>
          </a:xfrm>
          <a:prstGeom prst="rect">
            <a:avLst/>
          </a:prstGeom>
          <a:noFill/>
          <a:ln w="28575" cap="flat" cmpd="sng">
            <a:solidFill>
              <a:srgbClr val="641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Syntax:</a:t>
            </a:r>
            <a:endParaRPr sz="1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&lt;variable&gt; in range(&lt;</a:t>
            </a:r>
            <a:r>
              <a:rPr lang="en-IN" sz="1800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start_Value</a:t>
            </a:r>
            <a:r>
              <a:rPr lang="en-IN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&gt;,&lt;</a:t>
            </a:r>
            <a:r>
              <a:rPr lang="en-IN" sz="1800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end_value</a:t>
            </a:r>
            <a:r>
              <a:rPr lang="en-IN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&gt;,&lt;</a:t>
            </a:r>
            <a:r>
              <a:rPr lang="en-IN" sz="1800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stepping_value</a:t>
            </a:r>
            <a:r>
              <a:rPr lang="en-IN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&gt;):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&lt;Statement&gt;</a:t>
            </a:r>
            <a:endParaRPr dirty="0"/>
          </a:p>
        </p:txBody>
      </p:sp>
      <p:pic>
        <p:nvPicPr>
          <p:cNvPr id="655" name="Google Shape;6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775" y="2807343"/>
            <a:ext cx="1364125" cy="31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42"/>
          <p:cNvPicPr preferRelativeResize="0"/>
          <p:nvPr/>
        </p:nvPicPr>
        <p:blipFill rotWithShape="1">
          <a:blip r:embed="rId4">
            <a:alphaModFix/>
          </a:blip>
          <a:srcRect t="27304" b="31223"/>
          <a:stretch/>
        </p:blipFill>
        <p:spPr>
          <a:xfrm>
            <a:off x="5565850" y="4408001"/>
            <a:ext cx="4143375" cy="15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B0F0"/>
                </a:solidFill>
              </a:rPr>
              <a:t>Looping Statement: for-each</a:t>
            </a:r>
            <a:endParaRPr sz="4400" b="1">
              <a:solidFill>
                <a:srgbClr val="00B0F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663" name="Google Shape;663;p43"/>
          <p:cNvGrpSpPr/>
          <p:nvPr/>
        </p:nvGrpSpPr>
        <p:grpSpPr>
          <a:xfrm>
            <a:off x="1295271" y="3089056"/>
            <a:ext cx="4238085" cy="2598222"/>
            <a:chOff x="2629290" y="2940310"/>
            <a:chExt cx="4238085" cy="2598222"/>
          </a:xfrm>
        </p:grpSpPr>
        <p:grpSp>
          <p:nvGrpSpPr>
            <p:cNvPr id="664" name="Google Shape;664;p43"/>
            <p:cNvGrpSpPr/>
            <p:nvPr/>
          </p:nvGrpSpPr>
          <p:grpSpPr>
            <a:xfrm>
              <a:off x="3038423" y="2940310"/>
              <a:ext cx="3828952" cy="2598222"/>
              <a:chOff x="3061250" y="2935289"/>
              <a:chExt cx="3828952" cy="2598222"/>
            </a:xfrm>
          </p:grpSpPr>
          <p:grpSp>
            <p:nvGrpSpPr>
              <p:cNvPr id="665" name="Google Shape;665;p43"/>
              <p:cNvGrpSpPr/>
              <p:nvPr/>
            </p:nvGrpSpPr>
            <p:grpSpPr>
              <a:xfrm>
                <a:off x="3061250" y="2935289"/>
                <a:ext cx="3828952" cy="2598222"/>
                <a:chOff x="2637080" y="3574704"/>
                <a:chExt cx="3828952" cy="2598222"/>
              </a:xfrm>
            </p:grpSpPr>
            <p:sp>
              <p:nvSpPr>
                <p:cNvPr id="666" name="Google Shape;666;p43"/>
                <p:cNvSpPr/>
                <p:nvPr/>
              </p:nvSpPr>
              <p:spPr>
                <a:xfrm>
                  <a:off x="3196047" y="4110204"/>
                  <a:ext cx="953588" cy="1071155"/>
                </a:xfrm>
                <a:prstGeom prst="diamond">
                  <a:avLst/>
                </a:prstGeom>
                <a:solidFill>
                  <a:srgbClr val="002060"/>
                </a:solidFill>
                <a:ln w="15875" cap="flat" cmpd="sng">
                  <a:solidFill>
                    <a:srgbClr val="5F6F1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cxnSp>
              <p:nvCxnSpPr>
                <p:cNvPr id="667" name="Google Shape;667;p43"/>
                <p:cNvCxnSpPr>
                  <a:endCxn id="666" idx="0"/>
                </p:cNvCxnSpPr>
                <p:nvPr/>
              </p:nvCxnSpPr>
              <p:spPr>
                <a:xfrm>
                  <a:off x="3672841" y="3574704"/>
                  <a:ext cx="0" cy="535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668" name="Google Shape;668;p43"/>
                <p:cNvSpPr/>
                <p:nvPr/>
              </p:nvSpPr>
              <p:spPr>
                <a:xfrm>
                  <a:off x="2778035" y="5663475"/>
                  <a:ext cx="1789612" cy="509451"/>
                </a:xfrm>
                <a:prstGeom prst="rect">
                  <a:avLst/>
                </a:prstGeom>
                <a:solidFill>
                  <a:srgbClr val="002060"/>
                </a:solidFill>
                <a:ln w="15875" cap="flat" cmpd="sng">
                  <a:solidFill>
                    <a:srgbClr val="5F6F1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solidFill>
                        <a:schemeClr val="lt1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Statement</a:t>
                  </a:r>
                  <a:endParaRPr sz="180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cxnSp>
              <p:nvCxnSpPr>
                <p:cNvPr id="669" name="Google Shape;669;p43"/>
                <p:cNvCxnSpPr>
                  <a:stCxn id="666" idx="2"/>
                  <a:endCxn id="668" idx="0"/>
                </p:cNvCxnSpPr>
                <p:nvPr/>
              </p:nvCxnSpPr>
              <p:spPr>
                <a:xfrm>
                  <a:off x="3672841" y="5181359"/>
                  <a:ext cx="0" cy="4821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670" name="Google Shape;670;p43"/>
                <p:cNvSpPr txBox="1"/>
                <p:nvPr/>
              </p:nvSpPr>
              <p:spPr>
                <a:xfrm>
                  <a:off x="3382537" y="4446842"/>
                  <a:ext cx="58060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solidFill>
                        <a:schemeClr val="lt1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expr</a:t>
                  </a:r>
                  <a:endParaRPr sz="180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sp>
              <p:nvSpPr>
                <p:cNvPr id="671" name="Google Shape;671;p43"/>
                <p:cNvSpPr/>
                <p:nvPr/>
              </p:nvSpPr>
              <p:spPr>
                <a:xfrm>
                  <a:off x="4676420" y="5022522"/>
                  <a:ext cx="1789612" cy="509451"/>
                </a:xfrm>
                <a:prstGeom prst="rect">
                  <a:avLst/>
                </a:prstGeom>
                <a:solidFill>
                  <a:srgbClr val="002060"/>
                </a:solidFill>
                <a:ln w="15875" cap="flat" cmpd="sng">
                  <a:solidFill>
                    <a:srgbClr val="5F6F1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solidFill>
                        <a:schemeClr val="lt1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Incr/Decr</a:t>
                  </a:r>
                  <a:endParaRPr sz="180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sp>
              <p:nvSpPr>
                <p:cNvPr id="672" name="Google Shape;672;p43"/>
                <p:cNvSpPr txBox="1"/>
                <p:nvPr/>
              </p:nvSpPr>
              <p:spPr>
                <a:xfrm>
                  <a:off x="3157516" y="5207876"/>
                  <a:ext cx="4619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solidFill>
                        <a:schemeClr val="dk1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yes</a:t>
                  </a:r>
                  <a:endParaRPr sz="1800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sp>
              <p:nvSpPr>
                <p:cNvPr id="673" name="Google Shape;673;p43"/>
                <p:cNvSpPr txBox="1"/>
                <p:nvPr/>
              </p:nvSpPr>
              <p:spPr>
                <a:xfrm>
                  <a:off x="2637080" y="4162815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solidFill>
                        <a:schemeClr val="dk1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no</a:t>
                  </a:r>
                  <a:endParaRPr sz="1800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</p:grpSp>
          <p:cxnSp>
            <p:nvCxnSpPr>
              <p:cNvPr id="674" name="Google Shape;674;p43"/>
              <p:cNvCxnSpPr>
                <a:stCxn id="668" idx="3"/>
                <a:endCxn id="671" idx="2"/>
              </p:cNvCxnSpPr>
              <p:nvPr/>
            </p:nvCxnSpPr>
            <p:spPr>
              <a:xfrm rot="10800000" flipH="1">
                <a:off x="4991817" y="4892686"/>
                <a:ext cx="1003500" cy="386100"/>
              </a:xfrm>
              <a:prstGeom prst="bentConnector2">
                <a:avLst/>
              </a:prstGeom>
              <a:noFill/>
              <a:ln w="381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75" name="Google Shape;675;p43"/>
              <p:cNvCxnSpPr>
                <a:stCxn id="671" idx="0"/>
              </p:cNvCxnSpPr>
              <p:nvPr/>
            </p:nvCxnSpPr>
            <p:spPr>
              <a:xfrm rot="5400000" flipH="1">
                <a:off x="5047696" y="3435407"/>
                <a:ext cx="376800" cy="1518600"/>
              </a:xfrm>
              <a:prstGeom prst="bentConnector2">
                <a:avLst/>
              </a:prstGeom>
              <a:noFill/>
              <a:ln w="381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676" name="Google Shape;676;p43"/>
            <p:cNvCxnSpPr>
              <a:stCxn id="666" idx="1"/>
            </p:cNvCxnSpPr>
            <p:nvPr/>
          </p:nvCxnSpPr>
          <p:spPr>
            <a:xfrm rot="10800000">
              <a:off x="2629290" y="3996988"/>
              <a:ext cx="968100" cy="14400"/>
            </a:xfrm>
            <a:prstGeom prst="straightConnector1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677" name="Google Shape;677;p43"/>
          <p:cNvSpPr/>
          <p:nvPr/>
        </p:nvSpPr>
        <p:spPr>
          <a:xfrm>
            <a:off x="6572793" y="2574121"/>
            <a:ext cx="3122100" cy="1200300"/>
          </a:xfrm>
          <a:prstGeom prst="rect">
            <a:avLst/>
          </a:prstGeom>
          <a:noFill/>
          <a:ln w="28575" cap="flat" cmpd="sng">
            <a:solidFill>
              <a:srgbClr val="641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Syntax: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&lt;variable&gt; in &lt;iterable&gt;: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&lt;Statement&gt;</a:t>
            </a:r>
            <a:endParaRPr/>
          </a:p>
        </p:txBody>
      </p:sp>
      <p:sp>
        <p:nvSpPr>
          <p:cNvPr id="678" name="Google Shape;678;p43"/>
          <p:cNvSpPr/>
          <p:nvPr/>
        </p:nvSpPr>
        <p:spPr>
          <a:xfrm>
            <a:off x="6572793" y="4122063"/>
            <a:ext cx="3122100" cy="1477200"/>
          </a:xfrm>
          <a:prstGeom prst="rect">
            <a:avLst/>
          </a:prstGeom>
          <a:noFill/>
          <a:ln w="28575" cap="flat" cmpd="sng">
            <a:solidFill>
              <a:srgbClr val="641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Str1 = ‘Python Programming’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st in str1: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print(st)</a:t>
            </a:r>
            <a:endParaRPr/>
          </a:p>
        </p:txBody>
      </p:sp>
      <p:sp>
        <p:nvSpPr>
          <p:cNvPr id="680" name="Google Shape;680;p43"/>
          <p:cNvSpPr txBox="1"/>
          <p:nvPr/>
        </p:nvSpPr>
        <p:spPr>
          <a:xfrm>
            <a:off x="10983625" y="1444700"/>
            <a:ext cx="365400" cy="4617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y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o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r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o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g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r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g</a:t>
            </a:r>
            <a:endParaRPr sz="1600" b="1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B0F0"/>
                </a:solidFill>
              </a:rPr>
              <a:t>Looping Statement: while loop</a:t>
            </a:r>
            <a:endParaRPr sz="4400" b="1">
              <a:solidFill>
                <a:srgbClr val="00B0F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687" name="Google Shape;687;p44"/>
          <p:cNvGrpSpPr/>
          <p:nvPr/>
        </p:nvGrpSpPr>
        <p:grpSpPr>
          <a:xfrm>
            <a:off x="6125070" y="2815541"/>
            <a:ext cx="4238085" cy="3048824"/>
            <a:chOff x="6921904" y="2787200"/>
            <a:chExt cx="4238085" cy="3048824"/>
          </a:xfrm>
        </p:grpSpPr>
        <p:grpSp>
          <p:nvGrpSpPr>
            <p:cNvPr id="688" name="Google Shape;688;p44"/>
            <p:cNvGrpSpPr/>
            <p:nvPr/>
          </p:nvGrpSpPr>
          <p:grpSpPr>
            <a:xfrm>
              <a:off x="6921904" y="3296651"/>
              <a:ext cx="4238085" cy="2539373"/>
              <a:chOff x="2629290" y="2999159"/>
              <a:chExt cx="4238085" cy="2539373"/>
            </a:xfrm>
          </p:grpSpPr>
          <p:grpSp>
            <p:nvGrpSpPr>
              <p:cNvPr id="689" name="Google Shape;689;p44"/>
              <p:cNvGrpSpPr/>
              <p:nvPr/>
            </p:nvGrpSpPr>
            <p:grpSpPr>
              <a:xfrm>
                <a:off x="3038423" y="2999159"/>
                <a:ext cx="3828952" cy="2539373"/>
                <a:chOff x="3061250" y="2994138"/>
                <a:chExt cx="3828952" cy="2539373"/>
              </a:xfrm>
            </p:grpSpPr>
            <p:grpSp>
              <p:nvGrpSpPr>
                <p:cNvPr id="690" name="Google Shape;690;p44"/>
                <p:cNvGrpSpPr/>
                <p:nvPr/>
              </p:nvGrpSpPr>
              <p:grpSpPr>
                <a:xfrm>
                  <a:off x="3061250" y="2994138"/>
                  <a:ext cx="3828952" cy="2539373"/>
                  <a:chOff x="2637080" y="3633553"/>
                  <a:chExt cx="3828952" cy="2539373"/>
                </a:xfrm>
              </p:grpSpPr>
              <p:sp>
                <p:nvSpPr>
                  <p:cNvPr id="691" name="Google Shape;691;p44"/>
                  <p:cNvSpPr/>
                  <p:nvPr/>
                </p:nvSpPr>
                <p:spPr>
                  <a:xfrm>
                    <a:off x="3196047" y="4110204"/>
                    <a:ext cx="953588" cy="1071155"/>
                  </a:xfrm>
                  <a:prstGeom prst="diamond">
                    <a:avLst/>
                  </a:prstGeom>
                  <a:solidFill>
                    <a:srgbClr val="002060"/>
                  </a:solidFill>
                  <a:ln w="15875" cap="flat" cmpd="sng">
                    <a:solidFill>
                      <a:srgbClr val="5F6F1E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Garamond"/>
                      <a:ea typeface="Garamond"/>
                      <a:cs typeface="Garamond"/>
                      <a:sym typeface="Garamond"/>
                    </a:endParaRPr>
                  </a:p>
                </p:txBody>
              </p:sp>
              <p:cxnSp>
                <p:nvCxnSpPr>
                  <p:cNvPr id="692" name="Google Shape;692;p44"/>
                  <p:cNvCxnSpPr>
                    <a:stCxn id="693" idx="2"/>
                    <a:endCxn id="691" idx="0"/>
                  </p:cNvCxnSpPr>
                  <p:nvPr/>
                </p:nvCxnSpPr>
                <p:spPr>
                  <a:xfrm>
                    <a:off x="3672841" y="3633553"/>
                    <a:ext cx="0" cy="4767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002060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694" name="Google Shape;694;p44"/>
                  <p:cNvSpPr/>
                  <p:nvPr/>
                </p:nvSpPr>
                <p:spPr>
                  <a:xfrm>
                    <a:off x="2778035" y="5663475"/>
                    <a:ext cx="1789612" cy="509451"/>
                  </a:xfrm>
                  <a:prstGeom prst="rect">
                    <a:avLst/>
                  </a:prstGeom>
                  <a:solidFill>
                    <a:srgbClr val="002060"/>
                  </a:solidFill>
                  <a:ln w="15875" cap="flat" cmpd="sng">
                    <a:solidFill>
                      <a:srgbClr val="5F6F1E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800"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rPr>
                      <a:t>Statement</a:t>
                    </a:r>
                    <a:endParaRPr sz="1800">
                      <a:solidFill>
                        <a:schemeClr val="lt1"/>
                      </a:solidFill>
                      <a:latin typeface="Garamond"/>
                      <a:ea typeface="Garamond"/>
                      <a:cs typeface="Garamond"/>
                      <a:sym typeface="Garamond"/>
                    </a:endParaRPr>
                  </a:p>
                </p:txBody>
              </p:sp>
              <p:cxnSp>
                <p:nvCxnSpPr>
                  <p:cNvPr id="695" name="Google Shape;695;p44"/>
                  <p:cNvCxnSpPr>
                    <a:stCxn id="691" idx="2"/>
                    <a:endCxn id="694" idx="0"/>
                  </p:cNvCxnSpPr>
                  <p:nvPr/>
                </p:nvCxnSpPr>
                <p:spPr>
                  <a:xfrm>
                    <a:off x="3672841" y="5181359"/>
                    <a:ext cx="0" cy="4821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002060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696" name="Google Shape;696;p44"/>
                  <p:cNvSpPr txBox="1"/>
                  <p:nvPr/>
                </p:nvSpPr>
                <p:spPr>
                  <a:xfrm>
                    <a:off x="3382537" y="4446842"/>
                    <a:ext cx="58060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800"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rPr>
                      <a:t>expr</a:t>
                    </a:r>
                    <a:endParaRPr sz="1800">
                      <a:solidFill>
                        <a:schemeClr val="lt1"/>
                      </a:solidFill>
                      <a:latin typeface="Garamond"/>
                      <a:ea typeface="Garamond"/>
                      <a:cs typeface="Garamond"/>
                      <a:sym typeface="Garamond"/>
                    </a:endParaRPr>
                  </a:p>
                </p:txBody>
              </p:sp>
              <p:sp>
                <p:nvSpPr>
                  <p:cNvPr id="697" name="Google Shape;697;p44"/>
                  <p:cNvSpPr/>
                  <p:nvPr/>
                </p:nvSpPr>
                <p:spPr>
                  <a:xfrm>
                    <a:off x="4676420" y="5022522"/>
                    <a:ext cx="1789612" cy="509451"/>
                  </a:xfrm>
                  <a:prstGeom prst="rect">
                    <a:avLst/>
                  </a:prstGeom>
                  <a:solidFill>
                    <a:srgbClr val="002060"/>
                  </a:solidFill>
                  <a:ln w="15875" cap="flat" cmpd="sng">
                    <a:solidFill>
                      <a:srgbClr val="5F6F1E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800"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rPr>
                      <a:t>Incr/Decr</a:t>
                    </a:r>
                    <a:endParaRPr sz="1800">
                      <a:solidFill>
                        <a:schemeClr val="lt1"/>
                      </a:solidFill>
                      <a:latin typeface="Garamond"/>
                      <a:ea typeface="Garamond"/>
                      <a:cs typeface="Garamond"/>
                      <a:sym typeface="Garamond"/>
                    </a:endParaRPr>
                  </a:p>
                </p:txBody>
              </p:sp>
              <p:sp>
                <p:nvSpPr>
                  <p:cNvPr id="698" name="Google Shape;698;p44"/>
                  <p:cNvSpPr txBox="1"/>
                  <p:nvPr/>
                </p:nvSpPr>
                <p:spPr>
                  <a:xfrm>
                    <a:off x="3157516" y="5207876"/>
                    <a:ext cx="4619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rPr>
                      <a:t>yes</a:t>
                    </a:r>
                    <a:endParaRPr sz="1800">
                      <a:solidFill>
                        <a:schemeClr val="dk1"/>
                      </a:solidFill>
                      <a:latin typeface="Garamond"/>
                      <a:ea typeface="Garamond"/>
                      <a:cs typeface="Garamond"/>
                      <a:sym typeface="Garamond"/>
                    </a:endParaRPr>
                  </a:p>
                </p:txBody>
              </p:sp>
              <p:sp>
                <p:nvSpPr>
                  <p:cNvPr id="699" name="Google Shape;699;p44"/>
                  <p:cNvSpPr txBox="1"/>
                  <p:nvPr/>
                </p:nvSpPr>
                <p:spPr>
                  <a:xfrm>
                    <a:off x="2637080" y="4162815"/>
                    <a:ext cx="41870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rPr>
                      <a:t>no</a:t>
                    </a:r>
                    <a:endParaRPr sz="1800">
                      <a:solidFill>
                        <a:schemeClr val="dk1"/>
                      </a:solidFill>
                      <a:latin typeface="Garamond"/>
                      <a:ea typeface="Garamond"/>
                      <a:cs typeface="Garamond"/>
                      <a:sym typeface="Garamond"/>
                    </a:endParaRPr>
                  </a:p>
                </p:txBody>
              </p:sp>
            </p:grpSp>
            <p:cxnSp>
              <p:nvCxnSpPr>
                <p:cNvPr id="700" name="Google Shape;700;p44"/>
                <p:cNvCxnSpPr>
                  <a:stCxn id="694" idx="3"/>
                  <a:endCxn id="697" idx="2"/>
                </p:cNvCxnSpPr>
                <p:nvPr/>
              </p:nvCxnSpPr>
              <p:spPr>
                <a:xfrm rot="10800000" flipH="1">
                  <a:off x="4991817" y="4892686"/>
                  <a:ext cx="1003500" cy="386100"/>
                </a:xfrm>
                <a:prstGeom prst="bentConnector2">
                  <a:avLst/>
                </a:prstGeom>
                <a:noFill/>
                <a:ln w="381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701" name="Google Shape;701;p44"/>
                <p:cNvCxnSpPr>
                  <a:stCxn id="697" idx="0"/>
                </p:cNvCxnSpPr>
                <p:nvPr/>
              </p:nvCxnSpPr>
              <p:spPr>
                <a:xfrm rot="5400000" flipH="1">
                  <a:off x="5047696" y="3435407"/>
                  <a:ext cx="376800" cy="1518600"/>
                </a:xfrm>
                <a:prstGeom prst="bentConnector2">
                  <a:avLst/>
                </a:prstGeom>
                <a:noFill/>
                <a:ln w="381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cxnSp>
            <p:nvCxnSpPr>
              <p:cNvPr id="702" name="Google Shape;702;p44"/>
              <p:cNvCxnSpPr>
                <a:stCxn id="691" idx="1"/>
              </p:cNvCxnSpPr>
              <p:nvPr/>
            </p:nvCxnSpPr>
            <p:spPr>
              <a:xfrm rot="10800000">
                <a:off x="2629290" y="3996988"/>
                <a:ext cx="968100" cy="14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693" name="Google Shape;693;p44"/>
            <p:cNvSpPr/>
            <p:nvPr/>
          </p:nvSpPr>
          <p:spPr>
            <a:xfrm>
              <a:off x="7471992" y="2787200"/>
              <a:ext cx="1789612" cy="509451"/>
            </a:xfrm>
            <a:prstGeom prst="rect">
              <a:avLst/>
            </a:prstGeom>
            <a:solidFill>
              <a:srgbClr val="002060"/>
            </a:solidFill>
            <a:ln w="15875" cap="flat" cmpd="sng">
              <a:solidFill>
                <a:srgbClr val="5F6F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Initialize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703" name="Google Shape;703;p44"/>
          <p:cNvSpPr/>
          <p:nvPr/>
        </p:nvSpPr>
        <p:spPr>
          <a:xfrm>
            <a:off x="2562537" y="2792011"/>
            <a:ext cx="2453600" cy="1200329"/>
          </a:xfrm>
          <a:prstGeom prst="rect">
            <a:avLst/>
          </a:prstGeom>
          <a:noFill/>
          <a:ln w="28575" cap="flat" cmpd="sng">
            <a:solidFill>
              <a:srgbClr val="641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Syntax: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while &lt;expression&gt;: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&lt;Statement&gt;</a:t>
            </a:r>
            <a:endParaRPr/>
          </a:p>
        </p:txBody>
      </p:sp>
      <p:sp>
        <p:nvSpPr>
          <p:cNvPr id="704" name="Google Shape;704;p44"/>
          <p:cNvSpPr/>
          <p:nvPr/>
        </p:nvSpPr>
        <p:spPr>
          <a:xfrm>
            <a:off x="2562536" y="4339953"/>
            <a:ext cx="2453601" cy="1754326"/>
          </a:xfrm>
          <a:prstGeom prst="rect">
            <a:avLst/>
          </a:prstGeom>
          <a:noFill/>
          <a:ln w="28575" cap="flat" cmpd="sng">
            <a:solidFill>
              <a:srgbClr val="641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 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while i &lt; 11: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print(i)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i = i + 1</a:t>
            </a:r>
            <a:endParaRPr/>
          </a:p>
        </p:txBody>
      </p:sp>
      <p:pic>
        <p:nvPicPr>
          <p:cNvPr id="707" name="Google Shape;7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350" y="2802375"/>
            <a:ext cx="1374178" cy="321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834</Words>
  <Application>Microsoft Office PowerPoint</Application>
  <PresentationFormat>Widescreen</PresentationFormat>
  <Paragraphs>197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Format Method</vt:lpstr>
      <vt:lpstr>Input / Output Console Operations</vt:lpstr>
      <vt:lpstr>Control Flow Statements </vt:lpstr>
      <vt:lpstr>Branching Statements : if</vt:lpstr>
      <vt:lpstr>Branching Statements : if-else</vt:lpstr>
      <vt:lpstr>Branching Statements : if-else-if</vt:lpstr>
      <vt:lpstr>Looping Statement: for loop</vt:lpstr>
      <vt:lpstr>Looping Statement: for-each</vt:lpstr>
      <vt:lpstr>Looping Statement: while loop</vt:lpstr>
      <vt:lpstr>Unconditional Statements - break </vt:lpstr>
      <vt:lpstr>Unconditional Statements - continue</vt:lpstr>
      <vt:lpstr>List Comprehensions </vt:lpstr>
      <vt:lpstr>Conditional List Comprehensions </vt:lpstr>
      <vt:lpstr>Dictionary Comprehensions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Dell</dc:creator>
  <cp:lastModifiedBy>Dell</cp:lastModifiedBy>
  <cp:revision>30</cp:revision>
  <dcterms:created xsi:type="dcterms:W3CDTF">2024-08-20T05:57:01Z</dcterms:created>
  <dcterms:modified xsi:type="dcterms:W3CDTF">2024-08-22T10:26:22Z</dcterms:modified>
</cp:coreProperties>
</file>