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6"/>
  </p:notesMasterIdLst>
  <p:sldIdLst>
    <p:sldId id="352" r:id="rId2"/>
    <p:sldId id="353" r:id="rId3"/>
    <p:sldId id="354" r:id="rId4"/>
    <p:sldId id="355" r:id="rId5"/>
    <p:sldId id="356" r:id="rId6"/>
    <p:sldId id="357" r:id="rId7"/>
    <p:sldId id="358" r:id="rId8"/>
    <p:sldId id="359" r:id="rId9"/>
    <p:sldId id="398" r:id="rId10"/>
    <p:sldId id="399" r:id="rId11"/>
    <p:sldId id="400" r:id="rId12"/>
    <p:sldId id="401" r:id="rId13"/>
    <p:sldId id="402" r:id="rId14"/>
    <p:sldId id="404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4B1F57-9508-4450-B554-C916EFBE18E5}" type="datetimeFigureOut">
              <a:rPr lang="en-IN" smtClean="0"/>
              <a:t>22-08-2024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97F5AC-5123-4601-961F-CC40E6805B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26593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4" name="Google Shape;1234;p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5" name="Google Shape;1235;p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7" name="Google Shape;1697;g260bef34f0c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8" name="Google Shape;1698;g260bef34f0c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8" name="Google Shape;1708;g260bef34f0c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9" name="Google Shape;1709;g260bef34f0c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6" name="Google Shape;1716;g260bef34f0c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7" name="Google Shape;1717;g260bef34f0c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3" name="Google Shape;1723;g260bef34f0c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4" name="Google Shape;1724;g260bef34f0c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6" name="Google Shape;1736;g260bef34f0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7" name="Google Shape;1737;g260bef34f0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5" name="Google Shape;1245;p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6" name="Google Shape;1246;p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3" name="Google Shape;1263;p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4" name="Google Shape;1264;p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2" name="Google Shape;1282;p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3" name="Google Shape;1283;p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3" name="Google Shape;1293;p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4" name="Google Shape;1294;p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4" name="Google Shape;1304;p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5" name="Google Shape;1305;p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5" name="Google Shape;1315;p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6" name="Google Shape;1316;p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6" name="Google Shape;1326;g23bc0080ca7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7" name="Google Shape;1327;g23bc0080ca7_0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" name="Google Shape;1689;p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" name="Google Shape;1690;p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8/22/2024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8/22/2024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8/22/2024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8/22/2024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7" name="Google Shape;1237;p76"/>
          <p:cNvSpPr txBox="1"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Garamond"/>
              <a:buNone/>
            </a:pPr>
            <a:r>
              <a:rPr lang="en-IN" sz="4400" b="1">
                <a:solidFill>
                  <a:srgbClr val="C00000"/>
                </a:solidFill>
                <a:latin typeface="Garamond"/>
                <a:ea typeface="Garamond"/>
                <a:cs typeface="Garamond"/>
                <a:sym typeface="Garamond"/>
              </a:rPr>
              <a:t>Exception Handling </a:t>
            </a:r>
            <a:endParaRPr/>
          </a:p>
        </p:txBody>
      </p:sp>
      <p:sp>
        <p:nvSpPr>
          <p:cNvPr id="1238" name="Google Shape;1238;p76"/>
          <p:cNvSpPr txBox="1">
            <a:spLocks noGrp="1"/>
          </p:cNvSpPr>
          <p:nvPr>
            <p:ph type="body" idx="1"/>
          </p:nvPr>
        </p:nvSpPr>
        <p:spPr>
          <a:xfrm>
            <a:off x="1295401" y="2556932"/>
            <a:ext cx="9416142" cy="3318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SzPts val="2070"/>
              <a:buChar char="•"/>
            </a:pPr>
            <a:r>
              <a:rPr lang="en-IN" sz="1800"/>
              <a:t>Unexpected event occurring during runtime that stops or disturbs the program. </a:t>
            </a:r>
            <a:endParaRPr/>
          </a:p>
        </p:txBody>
      </p:sp>
      <p:pic>
        <p:nvPicPr>
          <p:cNvPr id="1240" name="Google Shape;1240;p7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00023" y="4429030"/>
            <a:ext cx="5519516" cy="15750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1" name="Google Shape;1241;p7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85644" y="3310080"/>
            <a:ext cx="6066772" cy="10753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0" name="Google Shape;1700;g260bef34f0c_0_17"/>
          <p:cNvSpPr txBox="1">
            <a:spLocks noGrp="1"/>
          </p:cNvSpPr>
          <p:nvPr>
            <p:ph type="title"/>
          </p:nvPr>
        </p:nvSpPr>
        <p:spPr>
          <a:xfrm>
            <a:off x="1295402" y="982132"/>
            <a:ext cx="9601200" cy="13038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Garamond"/>
              <a:buNone/>
            </a:pPr>
            <a:r>
              <a:rPr lang="en-IN" b="1">
                <a:solidFill>
                  <a:srgbClr val="C00000"/>
                </a:solidFill>
              </a:rPr>
              <a:t>Directory</a:t>
            </a:r>
            <a:r>
              <a:rPr lang="en-IN"/>
              <a:t> </a:t>
            </a:r>
            <a:r>
              <a:rPr lang="en-IN" b="1">
                <a:solidFill>
                  <a:srgbClr val="C00000"/>
                </a:solidFill>
              </a:rPr>
              <a:t>Management</a:t>
            </a:r>
            <a:endParaRPr/>
          </a:p>
        </p:txBody>
      </p:sp>
      <p:pic>
        <p:nvPicPr>
          <p:cNvPr id="1701" name="Google Shape;1701;g260bef34f0c_0_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5675" y="2542775"/>
            <a:ext cx="3572500" cy="1031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2" name="Google Shape;1702;g260bef34f0c_0_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40988" y="3654325"/>
            <a:ext cx="3561880" cy="130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3" name="Google Shape;1703;g260bef34f0c_0_17"/>
          <p:cNvPicPr preferRelativeResize="0"/>
          <p:nvPr/>
        </p:nvPicPr>
        <p:blipFill rotWithShape="1">
          <a:blip r:embed="rId5">
            <a:alphaModFix/>
          </a:blip>
          <a:srcRect b="50219"/>
          <a:stretch/>
        </p:blipFill>
        <p:spPr>
          <a:xfrm>
            <a:off x="941000" y="5151175"/>
            <a:ext cx="4987700" cy="958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4" name="Google Shape;1704;g260bef34f0c_0_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07775" y="2631950"/>
            <a:ext cx="3718524" cy="174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5" name="Google Shape;1705;g260bef34f0c_0_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607776" y="4655826"/>
            <a:ext cx="3718524" cy="694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6" name="Google Shape;1706;g260bef34f0c_0_1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425900" y="3145400"/>
            <a:ext cx="2829625" cy="208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1" name="Google Shape;1711;g260bef34f0c_0_29"/>
          <p:cNvSpPr txBox="1">
            <a:spLocks noGrp="1"/>
          </p:cNvSpPr>
          <p:nvPr>
            <p:ph type="title"/>
          </p:nvPr>
        </p:nvSpPr>
        <p:spPr>
          <a:xfrm>
            <a:off x="457202" y="420857"/>
            <a:ext cx="9601200" cy="13038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>
                <a:solidFill>
                  <a:srgbClr val="FF0000"/>
                </a:solidFill>
              </a:rPr>
              <a:t>Files Management  (Opening a File)</a:t>
            </a:r>
            <a:endParaRPr b="1">
              <a:solidFill>
                <a:srgbClr val="FF0000"/>
              </a:solidFill>
            </a:endParaRPr>
          </a:p>
        </p:txBody>
      </p:sp>
      <p:pic>
        <p:nvPicPr>
          <p:cNvPr id="1712" name="Google Shape;1712;g260bef34f0c_0_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1925" y="1851150"/>
            <a:ext cx="10082374" cy="725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3" name="Google Shape;1713;g260bef34f0c_0_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8600" y="3037350"/>
            <a:ext cx="6813174" cy="2689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4" name="Google Shape;1714;g260bef34f0c_0_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75099" y="3382650"/>
            <a:ext cx="3408475" cy="154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9" name="Google Shape;1719;g260bef34f0c_0_38"/>
          <p:cNvSpPr txBox="1">
            <a:spLocks noGrp="1"/>
          </p:cNvSpPr>
          <p:nvPr>
            <p:ph type="title"/>
          </p:nvPr>
        </p:nvSpPr>
        <p:spPr>
          <a:xfrm>
            <a:off x="1295402" y="982132"/>
            <a:ext cx="9601200" cy="13038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>
                <a:solidFill>
                  <a:srgbClr val="FF0000"/>
                </a:solidFill>
              </a:rPr>
              <a:t>Reading a File using “With” Block </a:t>
            </a:r>
            <a:endParaRPr b="1">
              <a:solidFill>
                <a:srgbClr val="FF0000"/>
              </a:solidFill>
            </a:endParaRPr>
          </a:p>
        </p:txBody>
      </p:sp>
      <p:pic>
        <p:nvPicPr>
          <p:cNvPr id="1720" name="Google Shape;1720;g260bef34f0c_0_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4550" y="2612400"/>
            <a:ext cx="6409699" cy="2128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1" name="Google Shape;1721;g260bef34f0c_0_38"/>
          <p:cNvPicPr preferRelativeResize="0"/>
          <p:nvPr/>
        </p:nvPicPr>
        <p:blipFill rotWithShape="1">
          <a:blip r:embed="rId4">
            <a:alphaModFix/>
          </a:blip>
          <a:srcRect b="25384"/>
          <a:stretch/>
        </p:blipFill>
        <p:spPr>
          <a:xfrm>
            <a:off x="7943775" y="2514525"/>
            <a:ext cx="3353175" cy="3183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6" name="Google Shape;1726;g260bef34f0c_0_45"/>
          <p:cNvSpPr txBox="1">
            <a:spLocks noGrp="1"/>
          </p:cNvSpPr>
          <p:nvPr>
            <p:ph type="title"/>
          </p:nvPr>
        </p:nvSpPr>
        <p:spPr>
          <a:xfrm>
            <a:off x="1295402" y="982132"/>
            <a:ext cx="9601200" cy="13038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>
                <a:solidFill>
                  <a:srgbClr val="FF0000"/>
                </a:solidFill>
              </a:rPr>
              <a:t>Seek( ), Tell( ), Readline[s]( )</a:t>
            </a:r>
            <a:endParaRPr b="1">
              <a:solidFill>
                <a:srgbClr val="FF0000"/>
              </a:solidFill>
            </a:endParaRPr>
          </a:p>
        </p:txBody>
      </p:sp>
      <p:pic>
        <p:nvPicPr>
          <p:cNvPr id="1727" name="Google Shape;1727;g260bef34f0c_0_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5300" y="2593500"/>
            <a:ext cx="3920675" cy="3468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8" name="Google Shape;1728;g260bef34f0c_0_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70875" y="2663127"/>
            <a:ext cx="2615125" cy="197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9" name="Google Shape;1729;g260bef34f0c_0_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70875" y="4757776"/>
            <a:ext cx="4546755" cy="130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9" name="Google Shape;1739;g260bef34f0c_0_62"/>
          <p:cNvSpPr txBox="1">
            <a:spLocks noGrp="1"/>
          </p:cNvSpPr>
          <p:nvPr>
            <p:ph type="title"/>
          </p:nvPr>
        </p:nvSpPr>
        <p:spPr>
          <a:xfrm>
            <a:off x="1156127" y="233657"/>
            <a:ext cx="9601200" cy="13038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>
                <a:solidFill>
                  <a:srgbClr val="FF0000"/>
                </a:solidFill>
              </a:rPr>
              <a:t>Appending</a:t>
            </a:r>
            <a:endParaRPr b="1">
              <a:solidFill>
                <a:srgbClr val="FF0000"/>
              </a:solidFill>
            </a:endParaRPr>
          </a:p>
        </p:txBody>
      </p:sp>
      <p:pic>
        <p:nvPicPr>
          <p:cNvPr id="1740" name="Google Shape;1740;g260bef34f0c_0_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5275" y="1393950"/>
            <a:ext cx="6966723" cy="2721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1" name="Google Shape;1741;g260bef34f0c_0_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81900" y="4232500"/>
            <a:ext cx="7044674" cy="186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8" name="Google Shape;1248;p77"/>
          <p:cNvSpPr txBox="1"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400"/>
              <a:buFont typeface="Garamond"/>
              <a:buNone/>
            </a:pPr>
            <a:r>
              <a:rPr lang="en-IN" sz="4400" b="1">
                <a:solidFill>
                  <a:srgbClr val="0070C0"/>
                </a:solidFill>
                <a:latin typeface="Garamond"/>
                <a:ea typeface="Garamond"/>
                <a:cs typeface="Garamond"/>
                <a:sym typeface="Garamond"/>
              </a:rPr>
              <a:t>Exception Hierarchy </a:t>
            </a:r>
            <a:endParaRPr/>
          </a:p>
        </p:txBody>
      </p:sp>
      <p:sp>
        <p:nvSpPr>
          <p:cNvPr id="1250" name="Google Shape;1250;p77"/>
          <p:cNvSpPr txBox="1"/>
          <p:nvPr/>
        </p:nvSpPr>
        <p:spPr>
          <a:xfrm>
            <a:off x="978162" y="1284076"/>
            <a:ext cx="3341912" cy="4893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BaseException</a:t>
            </a:r>
            <a:endParaRPr sz="12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├── BaseExceptionGroup</a:t>
            </a:r>
            <a:endParaRPr sz="12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├── GeneratorExit</a:t>
            </a:r>
            <a:endParaRPr sz="12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├── KeyboardInterrupt</a:t>
            </a:r>
            <a:endParaRPr sz="12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├── SystemExit</a:t>
            </a:r>
            <a:endParaRPr sz="12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└── Exception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     ├── ArithmeticError</a:t>
            </a:r>
            <a:endParaRPr sz="12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     ├── AssertionError</a:t>
            </a:r>
            <a:endParaRPr sz="12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     ├── AttributeError</a:t>
            </a:r>
            <a:endParaRPr sz="12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     ├── BufferError</a:t>
            </a:r>
            <a:endParaRPr sz="12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     ├── EOFError</a:t>
            </a:r>
            <a:endParaRPr sz="12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     ├── ExceptionGroup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     ├── ImportError</a:t>
            </a:r>
            <a:endParaRPr sz="12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     ├── LookupError</a:t>
            </a:r>
            <a:endParaRPr sz="12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     ├── MemoryError</a:t>
            </a:r>
            <a:endParaRPr sz="12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     ├── NameError</a:t>
            </a:r>
            <a:endParaRPr sz="12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     ├── OSError</a:t>
            </a:r>
            <a:endParaRPr sz="12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     ├── ReferenceError</a:t>
            </a:r>
            <a:endParaRPr sz="12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     ├── RuntimeError</a:t>
            </a:r>
            <a:endParaRPr sz="12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     ├── StopAsyncIteration</a:t>
            </a:r>
            <a:endParaRPr sz="12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     ├── StopIteration</a:t>
            </a:r>
            <a:endParaRPr sz="12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     ├── SyntaxError</a:t>
            </a:r>
            <a:endParaRPr sz="12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     ├── SystemError</a:t>
            </a:r>
            <a:endParaRPr sz="12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     ├── TypeError</a:t>
            </a:r>
            <a:endParaRPr sz="12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     ├── ValueError</a:t>
            </a:r>
            <a:endParaRPr sz="12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     └── Warning</a:t>
            </a:r>
            <a:endParaRPr/>
          </a:p>
        </p:txBody>
      </p:sp>
      <p:sp>
        <p:nvSpPr>
          <p:cNvPr id="1251" name="Google Shape;1251;p77"/>
          <p:cNvSpPr txBox="1"/>
          <p:nvPr/>
        </p:nvSpPr>
        <p:spPr>
          <a:xfrm>
            <a:off x="3009582" y="2520926"/>
            <a:ext cx="2344316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├── ArithmeticError</a:t>
            </a:r>
            <a:endParaRPr sz="12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            ├── FloatingPointError</a:t>
            </a:r>
            <a:endParaRPr sz="12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            ├── OverflowError</a:t>
            </a:r>
            <a:endParaRPr sz="12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            └── ZeroDivisionError</a:t>
            </a:r>
            <a:endParaRPr sz="12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252" name="Google Shape;1252;p77"/>
          <p:cNvSpPr txBox="1"/>
          <p:nvPr/>
        </p:nvSpPr>
        <p:spPr>
          <a:xfrm>
            <a:off x="2996519" y="3338653"/>
            <a:ext cx="282950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├── ImportError</a:t>
            </a:r>
            <a:endParaRPr sz="12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           └── ModuleNotFoundError</a:t>
            </a:r>
            <a:endParaRPr sz="12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253" name="Google Shape;1253;p77"/>
          <p:cNvSpPr txBox="1"/>
          <p:nvPr/>
        </p:nvSpPr>
        <p:spPr>
          <a:xfrm>
            <a:off x="3008804" y="3932989"/>
            <a:ext cx="2829508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├── LookupError</a:t>
            </a:r>
            <a:endParaRPr sz="12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            ├── IndexError</a:t>
            </a:r>
            <a:endParaRPr sz="12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            └── KeyError</a:t>
            </a:r>
            <a:endParaRPr sz="12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254" name="Google Shape;1254;p77"/>
          <p:cNvSpPr txBox="1"/>
          <p:nvPr/>
        </p:nvSpPr>
        <p:spPr>
          <a:xfrm>
            <a:off x="3008804" y="4622185"/>
            <a:ext cx="282950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├── NameError</a:t>
            </a:r>
            <a:endParaRPr sz="12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            └── UnboundLocalError</a:t>
            </a:r>
            <a:endParaRPr sz="12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255" name="Google Shape;1255;p77"/>
          <p:cNvSpPr txBox="1"/>
          <p:nvPr/>
        </p:nvSpPr>
        <p:spPr>
          <a:xfrm>
            <a:off x="5648685" y="2409495"/>
            <a:ext cx="3855875" cy="3046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├── OSError</a:t>
            </a:r>
            <a:endParaRPr sz="12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            ├── BlockingIOError</a:t>
            </a:r>
            <a:endParaRPr sz="12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            ├── ChildProcessError</a:t>
            </a:r>
            <a:endParaRPr sz="12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            ├── ConnectionError</a:t>
            </a:r>
            <a:endParaRPr sz="12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            │    ├── BrokenPipeError</a:t>
            </a:r>
            <a:endParaRPr sz="12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            │    ├── ConnectionAbortedError</a:t>
            </a:r>
            <a:endParaRPr sz="12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            │    ├── ConnectionRefusedError</a:t>
            </a:r>
            <a:endParaRPr sz="12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            │    └── ConnectionResetError</a:t>
            </a:r>
            <a:endParaRPr sz="12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            ├── FileExistsError</a:t>
            </a:r>
            <a:endParaRPr sz="12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            ├── FileNotFoundError</a:t>
            </a:r>
            <a:endParaRPr sz="12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            ├── InterruptedError</a:t>
            </a:r>
            <a:endParaRPr sz="12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            ├── IsADirectoryError</a:t>
            </a:r>
            <a:endParaRPr sz="12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            ├── NotADirectoryError</a:t>
            </a:r>
            <a:endParaRPr sz="12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            ├── PermissionError</a:t>
            </a:r>
            <a:endParaRPr sz="12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            ├── ProcessLookupError</a:t>
            </a:r>
            <a:endParaRPr sz="12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            └── TimeoutError</a:t>
            </a:r>
            <a:endParaRPr sz="12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256" name="Google Shape;1256;p77"/>
          <p:cNvSpPr txBox="1"/>
          <p:nvPr/>
        </p:nvSpPr>
        <p:spPr>
          <a:xfrm>
            <a:off x="2952968" y="5127334"/>
            <a:ext cx="3732463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├── RuntimeError</a:t>
            </a:r>
            <a:endParaRPr sz="12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            ├── NotImplementedError</a:t>
            </a:r>
            <a:endParaRPr sz="12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            └── RecursionError</a:t>
            </a:r>
            <a:endParaRPr sz="12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257" name="Google Shape;1257;p77"/>
          <p:cNvSpPr txBox="1"/>
          <p:nvPr/>
        </p:nvSpPr>
        <p:spPr>
          <a:xfrm>
            <a:off x="5648685" y="5499348"/>
            <a:ext cx="2566385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├── SyntaxError</a:t>
            </a:r>
            <a:endParaRPr sz="12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            └── IndentationError</a:t>
            </a:r>
            <a:endParaRPr sz="12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                 └── TabError</a:t>
            </a:r>
            <a:endParaRPr sz="12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258" name="Google Shape;1258;p77"/>
          <p:cNvSpPr txBox="1"/>
          <p:nvPr/>
        </p:nvSpPr>
        <p:spPr>
          <a:xfrm>
            <a:off x="8645156" y="2632391"/>
            <a:ext cx="2858587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├── ValueError</a:t>
            </a:r>
            <a:endParaRPr sz="12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            └── UnicodeError</a:t>
            </a:r>
            <a:endParaRPr sz="12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                 ├── UnicodeDecodeError</a:t>
            </a:r>
            <a:endParaRPr sz="12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                 ├── UnicodeEncodeError</a:t>
            </a:r>
            <a:endParaRPr sz="12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                 └── UnicodeTranslateError</a:t>
            </a:r>
            <a:endParaRPr sz="12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259" name="Google Shape;1259;p77"/>
          <p:cNvSpPr txBox="1"/>
          <p:nvPr/>
        </p:nvSpPr>
        <p:spPr>
          <a:xfrm>
            <a:off x="8645156" y="3770430"/>
            <a:ext cx="2736202" cy="2308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└── Warning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          ├── BytesWarning</a:t>
            </a:r>
            <a:endParaRPr sz="12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          ├── DeprecationWarning</a:t>
            </a:r>
            <a:endParaRPr sz="12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          ├── EncodingWarning</a:t>
            </a:r>
            <a:endParaRPr sz="12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          ├── FutureWarning</a:t>
            </a:r>
            <a:endParaRPr sz="12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          ├── ImportWarning</a:t>
            </a:r>
            <a:endParaRPr sz="12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          ├── PendingDeprecationWarning</a:t>
            </a:r>
            <a:endParaRPr sz="12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          ├── ResourceWarning</a:t>
            </a:r>
            <a:endParaRPr sz="12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          ├── RuntimeWarning</a:t>
            </a:r>
            <a:endParaRPr sz="12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          ├── SyntaxWarning</a:t>
            </a:r>
            <a:endParaRPr sz="12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          ├── UnicodeWarning</a:t>
            </a:r>
            <a:endParaRPr sz="12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          └── UserWarning</a:t>
            </a:r>
            <a:endParaRPr sz="12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6" name="Google Shape;1266;p78"/>
          <p:cNvSpPr txBox="1"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400"/>
              <a:buFont typeface="Garamond"/>
              <a:buNone/>
            </a:pPr>
            <a:r>
              <a:rPr lang="en-IN" sz="4400" b="1">
                <a:solidFill>
                  <a:srgbClr val="0070C0"/>
                </a:solidFill>
                <a:latin typeface="Garamond"/>
                <a:ea typeface="Garamond"/>
                <a:cs typeface="Garamond"/>
                <a:sym typeface="Garamond"/>
              </a:rPr>
              <a:t>Exception Handling</a:t>
            </a:r>
            <a:endParaRPr/>
          </a:p>
        </p:txBody>
      </p:sp>
      <p:sp>
        <p:nvSpPr>
          <p:cNvPr id="1267" name="Google Shape;1267;p78"/>
          <p:cNvSpPr txBox="1">
            <a:spLocks noGrp="1"/>
          </p:cNvSpPr>
          <p:nvPr>
            <p:ph type="body" idx="1"/>
          </p:nvPr>
        </p:nvSpPr>
        <p:spPr>
          <a:xfrm>
            <a:off x="1331943" y="2368104"/>
            <a:ext cx="6543093" cy="3318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SzPts val="2070"/>
              <a:buChar char="•"/>
            </a:pPr>
            <a:r>
              <a:rPr lang="en-IN" sz="1800"/>
              <a:t>Every Exception in Python is </a:t>
            </a:r>
            <a:r>
              <a:rPr lang="en-IN" sz="1800" b="1"/>
              <a:t>Object</a:t>
            </a:r>
            <a:endParaRPr/>
          </a:p>
          <a:p>
            <a:pPr marL="285750" lvl="0" indent="-285750" algn="l" rtl="0">
              <a:spcBef>
                <a:spcPts val="360"/>
              </a:spcBef>
              <a:spcAft>
                <a:spcPts val="0"/>
              </a:spcAft>
              <a:buSzPts val="2070"/>
              <a:buChar char="•"/>
            </a:pPr>
            <a:r>
              <a:rPr lang="en-IN" sz="1800" b="1"/>
              <a:t>Python Virtual Machine (PVM)</a:t>
            </a:r>
            <a:r>
              <a:rPr lang="en-IN" sz="1800"/>
              <a:t> will throw an Exception Object</a:t>
            </a:r>
            <a:endParaRPr/>
          </a:p>
          <a:p>
            <a:pPr marL="285750" lvl="0" indent="-285750" algn="l" rtl="0">
              <a:spcBef>
                <a:spcPts val="360"/>
              </a:spcBef>
              <a:spcAft>
                <a:spcPts val="0"/>
              </a:spcAft>
              <a:buSzPts val="2070"/>
              <a:buChar char="•"/>
            </a:pPr>
            <a:r>
              <a:rPr lang="en-IN" sz="1800"/>
              <a:t>Remaining part of the program </a:t>
            </a:r>
            <a:r>
              <a:rPr lang="en-IN" sz="1800" b="1"/>
              <a:t>wont get executed</a:t>
            </a:r>
            <a:r>
              <a:rPr lang="en-IN" sz="1800"/>
              <a:t> after throwing Exception Object</a:t>
            </a:r>
            <a:endParaRPr/>
          </a:p>
          <a:p>
            <a:pPr marL="285750" lvl="0" indent="-285750" algn="l" rtl="0">
              <a:spcBef>
                <a:spcPts val="360"/>
              </a:spcBef>
              <a:spcAft>
                <a:spcPts val="0"/>
              </a:spcAft>
              <a:buSzPts val="2070"/>
              <a:buChar char="•"/>
            </a:pPr>
            <a:r>
              <a:rPr lang="en-IN" sz="1800" b="1"/>
              <a:t>Keywords</a:t>
            </a:r>
            <a:r>
              <a:rPr lang="en-IN" sz="1800"/>
              <a:t>: try, except, finally</a:t>
            </a:r>
            <a:endParaRPr/>
          </a:p>
          <a:p>
            <a:pPr marL="742950" lvl="1" indent="-285750" algn="l" rtl="0">
              <a:spcBef>
                <a:spcPts val="360"/>
              </a:spcBef>
              <a:spcAft>
                <a:spcPts val="0"/>
              </a:spcAft>
              <a:buSzPts val="2070"/>
              <a:buChar char="•"/>
            </a:pPr>
            <a:r>
              <a:rPr lang="en-IN" sz="1800" b="1"/>
              <a:t>Try</a:t>
            </a:r>
            <a:r>
              <a:rPr lang="en-IN" sz="1800"/>
              <a:t> – Exception occurring possible area</a:t>
            </a:r>
            <a:endParaRPr/>
          </a:p>
          <a:p>
            <a:pPr marL="742950" lvl="1" indent="-285750" algn="l" rtl="0">
              <a:spcBef>
                <a:spcPts val="360"/>
              </a:spcBef>
              <a:spcAft>
                <a:spcPts val="0"/>
              </a:spcAft>
              <a:buSzPts val="2070"/>
              <a:buChar char="•"/>
            </a:pPr>
            <a:r>
              <a:rPr lang="en-IN" sz="1800" b="1"/>
              <a:t>Except</a:t>
            </a:r>
            <a:r>
              <a:rPr lang="en-IN" sz="1800"/>
              <a:t> – Exception Handling area</a:t>
            </a:r>
            <a:endParaRPr/>
          </a:p>
          <a:p>
            <a:pPr marL="742950" lvl="1" indent="-285750" algn="l" rtl="0">
              <a:spcBef>
                <a:spcPts val="360"/>
              </a:spcBef>
              <a:spcAft>
                <a:spcPts val="0"/>
              </a:spcAft>
              <a:buSzPts val="2070"/>
              <a:buChar char="•"/>
            </a:pPr>
            <a:r>
              <a:rPr lang="en-IN" sz="1800" b="1"/>
              <a:t>Finally</a:t>
            </a:r>
            <a:r>
              <a:rPr lang="en-IN" sz="1800"/>
              <a:t> – Clean up code, will be executed always</a:t>
            </a:r>
            <a:endParaRPr/>
          </a:p>
          <a:p>
            <a:pPr marL="742950" lvl="1" indent="-285750" algn="l" rtl="0">
              <a:spcBef>
                <a:spcPts val="360"/>
              </a:spcBef>
              <a:spcAft>
                <a:spcPts val="0"/>
              </a:spcAft>
              <a:buSzPts val="2070"/>
              <a:buChar char="•"/>
            </a:pPr>
            <a:r>
              <a:rPr lang="en-IN" sz="1800" b="1"/>
              <a:t>Else</a:t>
            </a:r>
            <a:r>
              <a:rPr lang="en-IN" sz="1800"/>
              <a:t> – Only when no exception occurs</a:t>
            </a:r>
            <a:endParaRPr/>
          </a:p>
          <a:p>
            <a:pPr marL="285750" lvl="0" indent="-285750" algn="l" rtl="0">
              <a:spcBef>
                <a:spcPts val="360"/>
              </a:spcBef>
              <a:spcAft>
                <a:spcPts val="0"/>
              </a:spcAft>
              <a:buSzPts val="2070"/>
              <a:buChar char="•"/>
            </a:pPr>
            <a:r>
              <a:rPr lang="en-IN" sz="1800"/>
              <a:t>Hierarchy of exception: except should place </a:t>
            </a:r>
            <a:r>
              <a:rPr lang="en-IN" sz="1800" b="1"/>
              <a:t>last</a:t>
            </a:r>
            <a:endParaRPr/>
          </a:p>
          <a:p>
            <a:pPr marL="285750" lvl="0" indent="-285750" algn="l" rtl="0">
              <a:spcBef>
                <a:spcPts val="360"/>
              </a:spcBef>
              <a:spcAft>
                <a:spcPts val="0"/>
              </a:spcAft>
              <a:buSzPts val="2070"/>
              <a:buChar char="•"/>
            </a:pPr>
            <a:r>
              <a:rPr lang="en-IN" sz="1800"/>
              <a:t>Using </a:t>
            </a:r>
            <a:r>
              <a:rPr lang="en-IN" sz="1800" b="1"/>
              <a:t>as</a:t>
            </a:r>
            <a:r>
              <a:rPr lang="en-IN" sz="1800"/>
              <a:t> keyword to display the error name</a:t>
            </a:r>
            <a:endParaRPr/>
          </a:p>
          <a:p>
            <a:pPr marL="285750" lvl="0" indent="-285750" algn="l" rtl="0">
              <a:spcBef>
                <a:spcPts val="360"/>
              </a:spcBef>
              <a:spcAft>
                <a:spcPts val="0"/>
              </a:spcAft>
              <a:buSzPts val="2070"/>
              <a:buChar char="•"/>
            </a:pPr>
            <a:r>
              <a:rPr lang="en-IN" sz="1800"/>
              <a:t>Multiple exceptions given in single except</a:t>
            </a:r>
            <a:endParaRPr/>
          </a:p>
        </p:txBody>
      </p:sp>
      <p:sp>
        <p:nvSpPr>
          <p:cNvPr id="1269" name="Google Shape;1269;p78"/>
          <p:cNvSpPr/>
          <p:nvPr/>
        </p:nvSpPr>
        <p:spPr>
          <a:xfrm>
            <a:off x="8752114" y="2640563"/>
            <a:ext cx="1082351" cy="522515"/>
          </a:xfrm>
          <a:prstGeom prst="roundRect">
            <a:avLst>
              <a:gd name="adj" fmla="val 16667"/>
            </a:avLst>
          </a:prstGeom>
          <a:solidFill>
            <a:srgbClr val="511D19"/>
          </a:solidFill>
          <a:ln w="15875" cap="flat" cmpd="sng">
            <a:solidFill>
              <a:srgbClr val="5F6F1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try</a:t>
            </a:r>
            <a:endParaRPr/>
          </a:p>
        </p:txBody>
      </p:sp>
      <p:sp>
        <p:nvSpPr>
          <p:cNvPr id="1270" name="Google Shape;1270;p78"/>
          <p:cNvSpPr/>
          <p:nvPr/>
        </p:nvSpPr>
        <p:spPr>
          <a:xfrm>
            <a:off x="8752113" y="3659500"/>
            <a:ext cx="1082351" cy="522515"/>
          </a:xfrm>
          <a:prstGeom prst="roundRect">
            <a:avLst>
              <a:gd name="adj" fmla="val 16667"/>
            </a:avLst>
          </a:prstGeom>
          <a:solidFill>
            <a:srgbClr val="511D19"/>
          </a:solidFill>
          <a:ln w="15875" cap="flat" cmpd="sng">
            <a:solidFill>
              <a:srgbClr val="5F6F1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except</a:t>
            </a:r>
            <a:endParaRPr/>
          </a:p>
        </p:txBody>
      </p:sp>
      <p:sp>
        <p:nvSpPr>
          <p:cNvPr id="1271" name="Google Shape;1271;p78"/>
          <p:cNvSpPr/>
          <p:nvPr/>
        </p:nvSpPr>
        <p:spPr>
          <a:xfrm>
            <a:off x="8752112" y="4641114"/>
            <a:ext cx="1082351" cy="522515"/>
          </a:xfrm>
          <a:prstGeom prst="roundRect">
            <a:avLst>
              <a:gd name="adj" fmla="val 16667"/>
            </a:avLst>
          </a:prstGeom>
          <a:solidFill>
            <a:srgbClr val="511D19"/>
          </a:solidFill>
          <a:ln w="15875" cap="flat" cmpd="sng">
            <a:solidFill>
              <a:srgbClr val="5F6F1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else</a:t>
            </a:r>
            <a:endParaRPr/>
          </a:p>
        </p:txBody>
      </p:sp>
      <p:sp>
        <p:nvSpPr>
          <p:cNvPr id="1272" name="Google Shape;1272;p78"/>
          <p:cNvSpPr/>
          <p:nvPr/>
        </p:nvSpPr>
        <p:spPr>
          <a:xfrm>
            <a:off x="8752111" y="5629898"/>
            <a:ext cx="1082351" cy="522515"/>
          </a:xfrm>
          <a:prstGeom prst="roundRect">
            <a:avLst>
              <a:gd name="adj" fmla="val 16667"/>
            </a:avLst>
          </a:prstGeom>
          <a:solidFill>
            <a:srgbClr val="511D19"/>
          </a:solidFill>
          <a:ln w="15875" cap="flat" cmpd="sng">
            <a:solidFill>
              <a:srgbClr val="5F6F1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finally</a:t>
            </a:r>
            <a:endParaRPr/>
          </a:p>
        </p:txBody>
      </p:sp>
      <p:cxnSp>
        <p:nvCxnSpPr>
          <p:cNvPr id="1273" name="Google Shape;1273;p78"/>
          <p:cNvCxnSpPr>
            <a:stCxn id="1269" idx="1"/>
            <a:endCxn id="1271" idx="1"/>
          </p:cNvCxnSpPr>
          <p:nvPr/>
        </p:nvCxnSpPr>
        <p:spPr>
          <a:xfrm>
            <a:off x="8752114" y="2901821"/>
            <a:ext cx="600" cy="2000700"/>
          </a:xfrm>
          <a:prstGeom prst="bentConnector3">
            <a:avLst>
              <a:gd name="adj1" fmla="val -38100333"/>
            </a:avLst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274" name="Google Shape;1274;p78"/>
          <p:cNvCxnSpPr>
            <a:stCxn id="1269" idx="2"/>
            <a:endCxn id="1270" idx="0"/>
          </p:cNvCxnSpPr>
          <p:nvPr/>
        </p:nvCxnSpPr>
        <p:spPr>
          <a:xfrm>
            <a:off x="9293290" y="3163078"/>
            <a:ext cx="0" cy="496500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275" name="Google Shape;1275;p78"/>
          <p:cNvCxnSpPr>
            <a:stCxn id="1271" idx="2"/>
            <a:endCxn id="1272" idx="0"/>
          </p:cNvCxnSpPr>
          <p:nvPr/>
        </p:nvCxnSpPr>
        <p:spPr>
          <a:xfrm>
            <a:off x="9293288" y="5163629"/>
            <a:ext cx="0" cy="466200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276" name="Google Shape;1276;p78"/>
          <p:cNvCxnSpPr>
            <a:stCxn id="1270" idx="3"/>
            <a:endCxn id="1272" idx="3"/>
          </p:cNvCxnSpPr>
          <p:nvPr/>
        </p:nvCxnSpPr>
        <p:spPr>
          <a:xfrm>
            <a:off x="9834464" y="3920758"/>
            <a:ext cx="600" cy="1970400"/>
          </a:xfrm>
          <a:prstGeom prst="bentConnector3">
            <a:avLst>
              <a:gd name="adj1" fmla="val 38100000"/>
            </a:avLst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277" name="Google Shape;1277;p78"/>
          <p:cNvSpPr txBox="1"/>
          <p:nvPr/>
        </p:nvSpPr>
        <p:spPr>
          <a:xfrm>
            <a:off x="9293286" y="3214396"/>
            <a:ext cx="187545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Exception occurs</a:t>
            </a:r>
            <a:endParaRPr/>
          </a:p>
        </p:txBody>
      </p:sp>
      <p:sp>
        <p:nvSpPr>
          <p:cNvPr id="1278" name="Google Shape;1278;p78"/>
          <p:cNvSpPr txBox="1"/>
          <p:nvPr/>
        </p:nvSpPr>
        <p:spPr>
          <a:xfrm>
            <a:off x="7417837" y="3440430"/>
            <a:ext cx="1163215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No Exception occurs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5" name="Google Shape;1285;p79"/>
          <p:cNvSpPr txBox="1"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400"/>
              <a:buFont typeface="Garamond"/>
              <a:buNone/>
            </a:pPr>
            <a:r>
              <a:rPr lang="en-IN" sz="4400" b="1">
                <a:solidFill>
                  <a:srgbClr val="0070C0"/>
                </a:solidFill>
                <a:latin typeface="Garamond"/>
                <a:ea typeface="Garamond"/>
                <a:cs typeface="Garamond"/>
                <a:sym typeface="Garamond"/>
              </a:rPr>
              <a:t>Exception Handling </a:t>
            </a:r>
            <a:endParaRPr/>
          </a:p>
        </p:txBody>
      </p:sp>
      <p:sp>
        <p:nvSpPr>
          <p:cNvPr id="1286" name="Google Shape;1286;p79"/>
          <p:cNvSpPr txBox="1">
            <a:spLocks noGrp="1"/>
          </p:cNvSpPr>
          <p:nvPr>
            <p:ph type="body" idx="1"/>
          </p:nvPr>
        </p:nvSpPr>
        <p:spPr>
          <a:xfrm>
            <a:off x="1295401" y="2556932"/>
            <a:ext cx="6773246" cy="3318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SzPts val="2070"/>
              <a:buChar char="•"/>
            </a:pPr>
            <a:r>
              <a:rPr lang="en-IN" sz="1800"/>
              <a:t>There are two kind of errors: Syntax error and Exceptions</a:t>
            </a:r>
            <a:endParaRPr/>
          </a:p>
          <a:p>
            <a:pPr marL="285750" lvl="0" indent="-285750" algn="l" rtl="0">
              <a:spcBef>
                <a:spcPts val="360"/>
              </a:spcBef>
              <a:spcAft>
                <a:spcPts val="0"/>
              </a:spcAft>
              <a:buSzPts val="2070"/>
              <a:buChar char="•"/>
            </a:pPr>
            <a:r>
              <a:rPr lang="en-IN" sz="1800" b="1"/>
              <a:t>Syntax Error</a:t>
            </a:r>
            <a:endParaRPr/>
          </a:p>
          <a:p>
            <a:pPr marL="742950" lvl="1" indent="-285750" algn="l" rtl="0">
              <a:spcBef>
                <a:spcPts val="360"/>
              </a:spcBef>
              <a:spcAft>
                <a:spcPts val="0"/>
              </a:spcAft>
              <a:buSzPts val="2070"/>
              <a:buChar char="•"/>
            </a:pPr>
            <a:r>
              <a:rPr lang="en-IN" sz="1800"/>
              <a:t>Any errors made on the structure of the program</a:t>
            </a:r>
            <a:endParaRPr/>
          </a:p>
          <a:p>
            <a:pPr marL="742950" lvl="1" indent="-285750" algn="l" rtl="0">
              <a:spcBef>
                <a:spcPts val="360"/>
              </a:spcBef>
              <a:spcAft>
                <a:spcPts val="0"/>
              </a:spcAft>
              <a:buSzPts val="2070"/>
              <a:buChar char="•"/>
            </a:pPr>
            <a:r>
              <a:rPr lang="en-IN" sz="1800"/>
              <a:t>Otherwise called as Parse error</a:t>
            </a:r>
            <a:endParaRPr/>
          </a:p>
          <a:p>
            <a:pPr marL="285750" lvl="0" indent="-285750" algn="l" rtl="0">
              <a:spcBef>
                <a:spcPts val="360"/>
              </a:spcBef>
              <a:spcAft>
                <a:spcPts val="0"/>
              </a:spcAft>
              <a:buSzPts val="2070"/>
              <a:buChar char="•"/>
            </a:pPr>
            <a:r>
              <a:rPr lang="en-IN" sz="1800" b="1"/>
              <a:t>Exception</a:t>
            </a:r>
            <a:r>
              <a:rPr lang="en-IN" sz="1800"/>
              <a:t> </a:t>
            </a:r>
            <a:endParaRPr/>
          </a:p>
          <a:p>
            <a:pPr marL="742950" lvl="1" indent="-285750" algn="l" rtl="0">
              <a:spcBef>
                <a:spcPts val="360"/>
              </a:spcBef>
              <a:spcAft>
                <a:spcPts val="0"/>
              </a:spcAft>
              <a:buSzPts val="2070"/>
              <a:buChar char="•"/>
            </a:pPr>
            <a:r>
              <a:rPr lang="en-IN" sz="1800" b="0" i="0">
                <a:solidFill>
                  <a:srgbClr val="333333"/>
                </a:solidFill>
              </a:rPr>
              <a:t>an exception is an event that disrupts the normal flow of the program</a:t>
            </a:r>
            <a:endParaRPr/>
          </a:p>
          <a:p>
            <a:pPr marL="742950" lvl="1" indent="-285750" algn="l" rtl="0">
              <a:spcBef>
                <a:spcPts val="360"/>
              </a:spcBef>
              <a:spcAft>
                <a:spcPts val="0"/>
              </a:spcAft>
              <a:buSzPts val="2070"/>
              <a:buChar char="•"/>
            </a:pPr>
            <a:r>
              <a:rPr lang="en-IN" sz="1800" b="0" i="0">
                <a:solidFill>
                  <a:srgbClr val="222222"/>
                </a:solidFill>
              </a:rPr>
              <a:t>Even if a statement or expression is syntactically correct, it may cause an error when an attempt is made to execute it.</a:t>
            </a:r>
            <a:endParaRPr sz="1800"/>
          </a:p>
        </p:txBody>
      </p:sp>
      <p:sp>
        <p:nvSpPr>
          <p:cNvPr id="1288" name="Google Shape;1288;p79"/>
          <p:cNvSpPr txBox="1"/>
          <p:nvPr/>
        </p:nvSpPr>
        <p:spPr>
          <a:xfrm>
            <a:off x="8068647" y="2967335"/>
            <a:ext cx="3100096" cy="1200329"/>
          </a:xfrm>
          <a:prstGeom prst="rect">
            <a:avLst/>
          </a:prstGeom>
          <a:noFill/>
          <a:ln w="28575" cap="flat" cmpd="sng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>
                <a:solidFill>
                  <a:srgbClr val="FF0000"/>
                </a:solidFill>
                <a:latin typeface="Garamond"/>
                <a:ea typeface="Garamond"/>
                <a:cs typeface="Garamond"/>
                <a:sym typeface="Garamond"/>
              </a:rPr>
              <a:t>Example: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FF0000"/>
                </a:solidFill>
                <a:latin typeface="Garamond"/>
                <a:ea typeface="Garamond"/>
                <a:cs typeface="Garamond"/>
                <a:sym typeface="Garamond"/>
              </a:rPr>
              <a:t>while True print('Hello world')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FF0000"/>
                </a:solidFill>
                <a:latin typeface="Garamond"/>
                <a:ea typeface="Garamond"/>
                <a:cs typeface="Garamond"/>
                <a:sym typeface="Garamond"/>
              </a:rPr>
              <a:t>                   ^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FF0000"/>
                </a:solidFill>
                <a:latin typeface="Garamond"/>
                <a:ea typeface="Garamond"/>
                <a:cs typeface="Garamond"/>
                <a:sym typeface="Garamond"/>
              </a:rPr>
              <a:t>SyntaxError: invalid syntax</a:t>
            </a:r>
            <a:endParaRPr/>
          </a:p>
        </p:txBody>
      </p:sp>
      <p:sp>
        <p:nvSpPr>
          <p:cNvPr id="1289" name="Google Shape;1289;p79"/>
          <p:cNvSpPr txBox="1"/>
          <p:nvPr/>
        </p:nvSpPr>
        <p:spPr>
          <a:xfrm>
            <a:off x="7858709" y="4578067"/>
            <a:ext cx="3519973" cy="1200329"/>
          </a:xfrm>
          <a:prstGeom prst="rect">
            <a:avLst/>
          </a:prstGeom>
          <a:noFill/>
          <a:ln w="28575" cap="flat" cmpd="sng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>
                <a:solidFill>
                  <a:srgbClr val="FF0000"/>
                </a:solidFill>
                <a:latin typeface="Garamond"/>
                <a:ea typeface="Garamond"/>
                <a:cs typeface="Garamond"/>
                <a:sym typeface="Garamond"/>
              </a:rPr>
              <a:t>Example: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FF0000"/>
                </a:solidFill>
                <a:latin typeface="Garamond"/>
                <a:ea typeface="Garamond"/>
                <a:cs typeface="Garamond"/>
                <a:sym typeface="Garamond"/>
              </a:rPr>
              <a:t>15/0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0000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FF0000"/>
                </a:solidFill>
                <a:latin typeface="Garamond"/>
                <a:ea typeface="Garamond"/>
                <a:cs typeface="Garamond"/>
                <a:sym typeface="Garamond"/>
              </a:rPr>
              <a:t>ZeroDivisionError: division by zero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6" name="Google Shape;1296;p80"/>
          <p:cNvSpPr txBox="1"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400"/>
              <a:buFont typeface="Garamond"/>
              <a:buNone/>
            </a:pPr>
            <a:r>
              <a:rPr lang="en-IN" sz="4400" b="1">
                <a:solidFill>
                  <a:srgbClr val="0070C0"/>
                </a:solidFill>
                <a:latin typeface="Garamond"/>
                <a:ea typeface="Garamond"/>
                <a:cs typeface="Garamond"/>
                <a:sym typeface="Garamond"/>
              </a:rPr>
              <a:t>Try and Except Statement</a:t>
            </a:r>
            <a:endParaRPr/>
          </a:p>
        </p:txBody>
      </p:sp>
      <p:sp>
        <p:nvSpPr>
          <p:cNvPr id="1297" name="Google Shape;1297;p80"/>
          <p:cNvSpPr txBox="1"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SzPts val="2070"/>
              <a:buChar char="•"/>
            </a:pPr>
            <a:r>
              <a:rPr lang="en-IN" sz="1800"/>
              <a:t>The try clause contains the code that can raise an exception, while the except clause contains the code lines that handle the exception</a:t>
            </a:r>
            <a:endParaRPr sz="1800"/>
          </a:p>
        </p:txBody>
      </p:sp>
      <p:sp>
        <p:nvSpPr>
          <p:cNvPr id="1299" name="Google Shape;1299;p80"/>
          <p:cNvSpPr txBox="1"/>
          <p:nvPr/>
        </p:nvSpPr>
        <p:spPr>
          <a:xfrm>
            <a:off x="6755207" y="3686525"/>
            <a:ext cx="4348221" cy="203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>
                <a:solidFill>
                  <a:srgbClr val="C00000"/>
                </a:solidFill>
                <a:latin typeface="Garamond"/>
                <a:ea typeface="Garamond"/>
                <a:cs typeface="Garamond"/>
                <a:sym typeface="Garamond"/>
              </a:rPr>
              <a:t>Example</a:t>
            </a:r>
            <a:r>
              <a:rPr lang="en-IN" sz="1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while True: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   </a:t>
            </a:r>
            <a:r>
              <a:rPr lang="en-IN" sz="1800" b="1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try</a:t>
            </a:r>
            <a:r>
              <a:rPr lang="en-IN" sz="1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       x = int(input("Please enter a number: "))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       break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   </a:t>
            </a:r>
            <a:r>
              <a:rPr lang="en-IN" sz="1800" b="1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except</a:t>
            </a:r>
            <a:r>
              <a:rPr lang="en-IN" sz="1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ValueError: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       print("Not a valid Number")</a:t>
            </a:r>
            <a:endParaRPr/>
          </a:p>
        </p:txBody>
      </p:sp>
      <p:sp>
        <p:nvSpPr>
          <p:cNvPr id="1300" name="Google Shape;1300;p80"/>
          <p:cNvSpPr txBox="1"/>
          <p:nvPr/>
        </p:nvSpPr>
        <p:spPr>
          <a:xfrm>
            <a:off x="1617150" y="3686524"/>
            <a:ext cx="4348221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>
                <a:solidFill>
                  <a:srgbClr val="C00000"/>
                </a:solidFill>
                <a:latin typeface="Garamond"/>
                <a:ea typeface="Garamond"/>
                <a:cs typeface="Garamond"/>
                <a:sym typeface="Garamond"/>
              </a:rPr>
              <a:t>Syntax</a:t>
            </a:r>
            <a:r>
              <a:rPr lang="en-IN" sz="1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try</a:t>
            </a:r>
            <a:r>
              <a:rPr lang="en-IN" sz="1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   Statement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except</a:t>
            </a:r>
            <a:r>
              <a:rPr lang="en-IN" sz="1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&lt;exception Type&gt;: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   Statement</a:t>
            </a:r>
            <a:endParaRPr sz="18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7" name="Google Shape;1307;p81"/>
          <p:cNvSpPr txBox="1"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400"/>
              <a:buFont typeface="Garamond"/>
              <a:buNone/>
            </a:pPr>
            <a:r>
              <a:rPr lang="en-IN" sz="4400" b="1">
                <a:solidFill>
                  <a:srgbClr val="0070C0"/>
                </a:solidFill>
                <a:latin typeface="Garamond"/>
                <a:ea typeface="Garamond"/>
                <a:cs typeface="Garamond"/>
                <a:sym typeface="Garamond"/>
              </a:rPr>
              <a:t>finally keyword</a:t>
            </a:r>
            <a:endParaRPr/>
          </a:p>
        </p:txBody>
      </p:sp>
      <p:sp>
        <p:nvSpPr>
          <p:cNvPr id="1308" name="Google Shape;1308;p81"/>
          <p:cNvSpPr txBox="1"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SzPts val="2070"/>
              <a:buChar char="•"/>
            </a:pPr>
            <a:r>
              <a:rPr lang="en-IN" sz="1800"/>
              <a:t>The finally keyword is always used after the try-except block. </a:t>
            </a:r>
            <a:endParaRPr/>
          </a:p>
          <a:p>
            <a:pPr marL="285750" lvl="0" indent="-285750" algn="l" rtl="0">
              <a:spcBef>
                <a:spcPts val="360"/>
              </a:spcBef>
              <a:spcAft>
                <a:spcPts val="0"/>
              </a:spcAft>
              <a:buSzPts val="2070"/>
              <a:buChar char="•"/>
            </a:pPr>
            <a:r>
              <a:rPr lang="en-IN" sz="1800"/>
              <a:t>The finally code block is always executed after the try block has terminated normally or after the try block has terminated for some other reason.</a:t>
            </a:r>
            <a:endParaRPr sz="1800"/>
          </a:p>
        </p:txBody>
      </p:sp>
      <p:sp>
        <p:nvSpPr>
          <p:cNvPr id="1310" name="Google Shape;1310;p81"/>
          <p:cNvSpPr txBox="1"/>
          <p:nvPr/>
        </p:nvSpPr>
        <p:spPr>
          <a:xfrm>
            <a:off x="6859471" y="3641499"/>
            <a:ext cx="4152279" cy="2308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>
                <a:solidFill>
                  <a:srgbClr val="C00000"/>
                </a:solidFill>
                <a:latin typeface="Garamond"/>
                <a:ea typeface="Garamond"/>
                <a:cs typeface="Garamond"/>
                <a:sym typeface="Garamond"/>
              </a:rPr>
              <a:t>Example</a:t>
            </a:r>
            <a:r>
              <a:rPr lang="en-IN" sz="1800" b="1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try</a:t>
            </a:r>
            <a:r>
              <a:rPr lang="en-IN" sz="1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:  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    div = 10 / 0    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    print( div )   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except</a:t>
            </a:r>
            <a:r>
              <a:rPr lang="en-IN" sz="1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 ZeroDivisionError:  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    print( “Divide by zero" )   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finally</a:t>
            </a:r>
            <a:r>
              <a:rPr lang="en-IN" sz="1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:  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    print( 'This is finally clause' )  </a:t>
            </a:r>
            <a:endParaRPr/>
          </a:p>
        </p:txBody>
      </p:sp>
      <p:sp>
        <p:nvSpPr>
          <p:cNvPr id="1311" name="Google Shape;1311;p81"/>
          <p:cNvSpPr txBox="1"/>
          <p:nvPr/>
        </p:nvSpPr>
        <p:spPr>
          <a:xfrm>
            <a:off x="1943720" y="3656081"/>
            <a:ext cx="4152279" cy="203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>
                <a:solidFill>
                  <a:srgbClr val="C00000"/>
                </a:solidFill>
                <a:latin typeface="Garamond"/>
                <a:ea typeface="Garamond"/>
                <a:cs typeface="Garamond"/>
                <a:sym typeface="Garamond"/>
              </a:rPr>
              <a:t>Syntax</a:t>
            </a:r>
            <a:r>
              <a:rPr lang="en-IN" sz="1800" b="1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try</a:t>
            </a:r>
            <a:r>
              <a:rPr lang="en-IN" sz="1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:  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    Statement   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except</a:t>
            </a:r>
            <a:r>
              <a:rPr lang="en-IN" sz="1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 &lt;exception Type&gt;:  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   Statement   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finally</a:t>
            </a:r>
            <a:r>
              <a:rPr lang="en-IN" sz="1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:  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    Statement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8" name="Google Shape;1318;p82"/>
          <p:cNvSpPr txBox="1"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400"/>
              <a:buFont typeface="Garamond"/>
              <a:buNone/>
            </a:pPr>
            <a:r>
              <a:rPr lang="en-IN" sz="4400" b="1">
                <a:solidFill>
                  <a:srgbClr val="0070C0"/>
                </a:solidFill>
                <a:latin typeface="Garamond"/>
                <a:ea typeface="Garamond"/>
                <a:cs typeface="Garamond"/>
                <a:sym typeface="Garamond"/>
              </a:rPr>
              <a:t>Raise Exception</a:t>
            </a:r>
            <a:endParaRPr/>
          </a:p>
        </p:txBody>
      </p:sp>
      <p:sp>
        <p:nvSpPr>
          <p:cNvPr id="1319" name="Google Shape;1319;p82"/>
          <p:cNvSpPr txBox="1">
            <a:spLocks noGrp="1"/>
          </p:cNvSpPr>
          <p:nvPr>
            <p:ph type="body" idx="1"/>
          </p:nvPr>
        </p:nvSpPr>
        <p:spPr>
          <a:xfrm>
            <a:off x="1295401" y="2556932"/>
            <a:ext cx="5154767" cy="3318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SzPts val="2070"/>
              <a:buChar char="•"/>
            </a:pPr>
            <a:r>
              <a:rPr lang="en-IN" sz="1800"/>
              <a:t>The raise keyword is used for identifying the exception. </a:t>
            </a:r>
            <a:endParaRPr/>
          </a:p>
        </p:txBody>
      </p:sp>
      <p:sp>
        <p:nvSpPr>
          <p:cNvPr id="1321" name="Google Shape;1321;p82"/>
          <p:cNvSpPr txBox="1"/>
          <p:nvPr/>
        </p:nvSpPr>
        <p:spPr>
          <a:xfrm>
            <a:off x="1634328" y="3284478"/>
            <a:ext cx="4936289" cy="2862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>
                <a:solidFill>
                  <a:srgbClr val="C00000"/>
                </a:solidFill>
                <a:latin typeface="Garamond"/>
                <a:ea typeface="Garamond"/>
                <a:cs typeface="Garamond"/>
                <a:sym typeface="Garamond"/>
              </a:rPr>
              <a:t>Example: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x = 100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try</a:t>
            </a:r>
            <a:r>
              <a:rPr lang="en-IN" sz="1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  if x &gt; 100: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    </a:t>
            </a:r>
            <a:r>
              <a:rPr lang="en-IN" sz="1800" b="1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raise</a:t>
            </a:r>
            <a:r>
              <a:rPr lang="en-IN" sz="1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Exception("Sorry, no numbers below zero")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x = "Interruption"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if not type(x) is int: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  </a:t>
            </a:r>
            <a:r>
              <a:rPr lang="en-IN" sz="1800" b="1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raise</a:t>
            </a:r>
            <a:r>
              <a:rPr lang="en-IN" sz="1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TypeError("Only integers are allowed")</a:t>
            </a:r>
            <a:endParaRPr/>
          </a:p>
        </p:txBody>
      </p:sp>
      <p:sp>
        <p:nvSpPr>
          <p:cNvPr id="1322" name="Google Shape;1322;p82"/>
          <p:cNvSpPr txBox="1"/>
          <p:nvPr/>
        </p:nvSpPr>
        <p:spPr>
          <a:xfrm>
            <a:off x="6619988" y="2448118"/>
            <a:ext cx="4731638" cy="3693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>
                <a:solidFill>
                  <a:srgbClr val="C00000"/>
                </a:solidFill>
                <a:latin typeface="Garamond"/>
                <a:ea typeface="Garamond"/>
                <a:cs typeface="Garamond"/>
                <a:sym typeface="Garamond"/>
              </a:rPr>
              <a:t>Example: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class MyError(Exception):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   def __init__(self, value):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     self.value = value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   def __str__(self):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     return (repr(self.value))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try: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 </a:t>
            </a:r>
            <a:r>
              <a:rPr lang="en-IN" sz="1800" b="1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raise</a:t>
            </a:r>
            <a:r>
              <a:rPr lang="en-IN" sz="1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(MyError(3 * 2))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except MyError as error: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 print('A New Exception occurred: ', error.value)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9" name="Google Shape;1329;g23bc0080ca7_0_1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0850" y="1283325"/>
            <a:ext cx="5817901" cy="4433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0" name="Google Shape;1330;g23bc0080ca7_0_1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78525" y="4340300"/>
            <a:ext cx="4626350" cy="1381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1" name="Google Shape;1331;g23bc0080ca7_0_1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78513" y="1253276"/>
            <a:ext cx="4476476" cy="295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2" name="Google Shape;1692;p113"/>
          <p:cNvSpPr txBox="1"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Garamond"/>
              <a:buNone/>
            </a:pPr>
            <a:r>
              <a:rPr lang="en-IN" sz="4400" b="1">
                <a:solidFill>
                  <a:srgbClr val="C00000"/>
                </a:solidFill>
                <a:latin typeface="Garamond"/>
                <a:ea typeface="Garamond"/>
                <a:cs typeface="Garamond"/>
                <a:sym typeface="Garamond"/>
              </a:rPr>
              <a:t>File Handling</a:t>
            </a:r>
            <a:endParaRPr/>
          </a:p>
        </p:txBody>
      </p:sp>
      <p:sp>
        <p:nvSpPr>
          <p:cNvPr id="1693" name="Google Shape;1693;p113"/>
          <p:cNvSpPr txBox="1"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SzPts val="2530"/>
              <a:buChar char="•"/>
            </a:pPr>
            <a:r>
              <a:rPr lang="en-IN" sz="2200"/>
              <a:t>Syntax</a:t>
            </a:r>
            <a:endParaRPr sz="2200"/>
          </a:p>
          <a:p>
            <a:pPr marL="285750" lvl="0" indent="-264795" algn="l" rtl="0"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IN" sz="2200"/>
              <a:t>Directory Management</a:t>
            </a:r>
            <a:endParaRPr sz="2200"/>
          </a:p>
          <a:p>
            <a:pPr marL="285750" lvl="0" indent="-285750" algn="l" rtl="0">
              <a:spcBef>
                <a:spcPts val="440"/>
              </a:spcBef>
              <a:spcAft>
                <a:spcPts val="0"/>
              </a:spcAft>
              <a:buSzPts val="2530"/>
              <a:buChar char="•"/>
            </a:pPr>
            <a:r>
              <a:rPr lang="en-IN" sz="2200"/>
              <a:t>Open, Read, Write &amp; Close a file</a:t>
            </a:r>
            <a:endParaRPr/>
          </a:p>
          <a:p>
            <a:pPr marL="285750" lvl="0" indent="-285750" algn="l" rtl="0">
              <a:spcBef>
                <a:spcPts val="440"/>
              </a:spcBef>
              <a:spcAft>
                <a:spcPts val="0"/>
              </a:spcAft>
              <a:buSzPts val="2530"/>
              <a:buChar char="•"/>
            </a:pPr>
            <a:r>
              <a:rPr lang="en-IN" sz="2200"/>
              <a:t>Delete a file</a:t>
            </a:r>
            <a:endParaRPr/>
          </a:p>
          <a:p>
            <a:pPr marL="285750" lvl="0" indent="-285750" algn="l" rtl="0">
              <a:spcBef>
                <a:spcPts val="440"/>
              </a:spcBef>
              <a:spcAft>
                <a:spcPts val="0"/>
              </a:spcAft>
              <a:buSzPts val="2530"/>
              <a:buChar char="•"/>
            </a:pPr>
            <a:r>
              <a:rPr lang="en-IN" sz="2200"/>
              <a:t>Delete Folder</a:t>
            </a:r>
            <a:endParaRPr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101</TotalTime>
  <Words>795</Words>
  <Application>Microsoft Office PowerPoint</Application>
  <PresentationFormat>Widescreen</PresentationFormat>
  <Paragraphs>181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Garamond</vt:lpstr>
      <vt:lpstr>Organic</vt:lpstr>
      <vt:lpstr>Exception Handling </vt:lpstr>
      <vt:lpstr>Exception Hierarchy </vt:lpstr>
      <vt:lpstr>Exception Handling</vt:lpstr>
      <vt:lpstr>Exception Handling </vt:lpstr>
      <vt:lpstr>Try and Except Statement</vt:lpstr>
      <vt:lpstr>finally keyword</vt:lpstr>
      <vt:lpstr>Raise Exception</vt:lpstr>
      <vt:lpstr>PowerPoint Presentation</vt:lpstr>
      <vt:lpstr>File Handling</vt:lpstr>
      <vt:lpstr>Directory Management</vt:lpstr>
      <vt:lpstr>Files Management  (Opening a File)</vt:lpstr>
      <vt:lpstr>Reading a File using “With” Block </vt:lpstr>
      <vt:lpstr>Seek( ), Tell( ), Readline[s]( )</vt:lpstr>
      <vt:lpstr>Appending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List</dc:title>
  <dc:creator>Dell</dc:creator>
  <cp:lastModifiedBy>Dell</cp:lastModifiedBy>
  <cp:revision>36</cp:revision>
  <dcterms:created xsi:type="dcterms:W3CDTF">2024-08-20T05:57:01Z</dcterms:created>
  <dcterms:modified xsi:type="dcterms:W3CDTF">2024-08-22T05:09:56Z</dcterms:modified>
</cp:coreProperties>
</file>