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5" r:id="rId19"/>
    <p:sldId id="326" r:id="rId20"/>
    <p:sldId id="327" r:id="rId21"/>
    <p:sldId id="328" r:id="rId22"/>
    <p:sldId id="329" r:id="rId23"/>
    <p:sldId id="387" r:id="rId24"/>
    <p:sldId id="388" r:id="rId25"/>
    <p:sldId id="390" r:id="rId26"/>
    <p:sldId id="391" r:id="rId27"/>
    <p:sldId id="392" r:id="rId28"/>
    <p:sldId id="3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1F57-9508-4450-B554-C916EFBE18E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F5AC-5123-4601-961F-CC40E6805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5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78c9875c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78c9875c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6e119add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6e119add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3bc0080ca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3bc0080ca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3bc0080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3bc0080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3bc0080ca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3bc0080ca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6e119add2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6e119add2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6813bc1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6813bc1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Functions</a:t>
            </a:r>
            <a:endParaRPr/>
          </a:p>
        </p:txBody>
      </p:sp>
      <p:sp>
        <p:nvSpPr>
          <p:cNvPr id="791" name="Google Shape;791;p48"/>
          <p:cNvSpPr txBox="1">
            <a:spLocks noGrp="1"/>
          </p:cNvSpPr>
          <p:nvPr>
            <p:ph type="body" idx="1"/>
          </p:nvPr>
        </p:nvSpPr>
        <p:spPr>
          <a:xfrm>
            <a:off x="1543595" y="2632391"/>
            <a:ext cx="9353003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A function is a </a:t>
            </a:r>
            <a:r>
              <a:rPr lang="en-IN" sz="2000" b="1"/>
              <a:t>block of code </a:t>
            </a:r>
            <a:r>
              <a:rPr lang="en-IN" sz="2000"/>
              <a:t>that is executed when it is called. You can </a:t>
            </a:r>
            <a:r>
              <a:rPr lang="en-IN" sz="2000" b="1"/>
              <a:t>pass data</a:t>
            </a:r>
            <a:r>
              <a:rPr lang="en-IN" sz="2000"/>
              <a:t>, known as parameters, into a function. A function can </a:t>
            </a:r>
            <a:r>
              <a:rPr lang="en-IN" sz="2000" b="1"/>
              <a:t>return data</a:t>
            </a:r>
            <a:r>
              <a:rPr lang="en-IN" sz="2000"/>
              <a:t> as a result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There are two types of function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Pre-defined</a:t>
            </a:r>
            <a:r>
              <a:rPr lang="en-IN" sz="2200"/>
              <a:t> Function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User-defined</a:t>
            </a:r>
            <a:r>
              <a:rPr lang="en-IN" sz="2200"/>
              <a:t> Function</a:t>
            </a: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6221638" y="4069890"/>
            <a:ext cx="1538819" cy="646331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math.ceil(4.5)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math.floor(7.8)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5710855" y="5183129"/>
            <a:ext cx="1673856" cy="646331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def Add():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function body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795" name="Google Shape;795;p48"/>
          <p:cNvCxnSpPr>
            <a:endCxn id="793" idx="1"/>
          </p:cNvCxnSpPr>
          <p:nvPr/>
        </p:nvCxnSpPr>
        <p:spPr>
          <a:xfrm rot="10800000" flipH="1">
            <a:off x="4939438" y="4393056"/>
            <a:ext cx="1282200" cy="33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6" name="Google Shape;796;p48"/>
          <p:cNvCxnSpPr>
            <a:endCxn id="794" idx="1"/>
          </p:cNvCxnSpPr>
          <p:nvPr/>
        </p:nvCxnSpPr>
        <p:spPr>
          <a:xfrm>
            <a:off x="5042155" y="5039495"/>
            <a:ext cx="668700" cy="4668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6"/>
          <p:cNvSpPr txBox="1">
            <a:spLocks noGrp="1"/>
          </p:cNvSpPr>
          <p:nvPr>
            <p:ph type="title"/>
          </p:nvPr>
        </p:nvSpPr>
        <p:spPr>
          <a:xfrm>
            <a:off x="509451" y="982132"/>
            <a:ext cx="11168743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Garamond"/>
              <a:buNone/>
            </a:pPr>
            <a:r>
              <a:rPr lang="en-IN" sz="44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Function with argument and without return type</a:t>
            </a:r>
            <a:endParaRPr/>
          </a:p>
        </p:txBody>
      </p:sp>
      <p:sp>
        <p:nvSpPr>
          <p:cNvPr id="889" name="Google Shape;889;p56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660762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Syntax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 b="1"/>
              <a:t>	</a:t>
            </a:r>
            <a:r>
              <a:rPr lang="en-IN" sz="2000"/>
              <a:t>def &lt;function name&gt;(parameter_1, parameter_2,…):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		#function body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		</a:t>
            </a:r>
            <a:endParaRPr sz="2200" b="1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	&lt;function name&gt;(arugments) </a:t>
            </a:r>
            <a:endParaRPr/>
          </a:p>
        </p:txBody>
      </p:sp>
      <p:sp>
        <p:nvSpPr>
          <p:cNvPr id="891" name="Google Shape;891;p56"/>
          <p:cNvSpPr txBox="1"/>
          <p:nvPr/>
        </p:nvSpPr>
        <p:spPr>
          <a:xfrm>
            <a:off x="7903028" y="2632391"/>
            <a:ext cx="3660304" cy="299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Char char="•"/>
            </a:pPr>
            <a:r>
              <a:rPr lang="en-IN" sz="2200" b="1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Example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def Add(a,b):   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c = a + b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print(c)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x = 10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 = 20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Add(x,y) </a:t>
            </a:r>
            <a:endParaRPr sz="2200" b="1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7"/>
          <p:cNvSpPr txBox="1">
            <a:spLocks noGrp="1"/>
          </p:cNvSpPr>
          <p:nvPr>
            <p:ph type="title"/>
          </p:nvPr>
        </p:nvSpPr>
        <p:spPr>
          <a:xfrm>
            <a:off x="470263" y="982132"/>
            <a:ext cx="1122099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Garamond"/>
              <a:buNone/>
            </a:pPr>
            <a:r>
              <a:rPr lang="en-IN" sz="44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Function without argument and with return type</a:t>
            </a:r>
            <a:endParaRPr/>
          </a:p>
        </p:txBody>
      </p:sp>
      <p:sp>
        <p:nvSpPr>
          <p:cNvPr id="899" name="Google Shape;899;p57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660762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Syntax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 b="1"/>
              <a:t>	</a:t>
            </a:r>
            <a:r>
              <a:rPr lang="en-IN" sz="2000"/>
              <a:t>def &lt;function name&gt;( ):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		#function body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		return &lt;argument&gt;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endParaRPr sz="2200" b="1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	&lt;variable name&gt; = &lt;function name&gt;( ) </a:t>
            </a:r>
            <a:endParaRPr/>
          </a:p>
        </p:txBody>
      </p:sp>
      <p:sp>
        <p:nvSpPr>
          <p:cNvPr id="901" name="Google Shape;901;p57"/>
          <p:cNvSpPr txBox="1"/>
          <p:nvPr/>
        </p:nvSpPr>
        <p:spPr>
          <a:xfrm>
            <a:off x="7903028" y="2632391"/>
            <a:ext cx="3660304" cy="299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Char char="•"/>
            </a:pPr>
            <a:r>
              <a:rPr lang="en-IN" sz="2200" b="1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Example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def Add():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a = 10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b = 20  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c = a + b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return c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z = Add()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print(z)</a:t>
            </a:r>
            <a:endParaRPr sz="2200" b="1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g278c9875cc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100" y="2021950"/>
            <a:ext cx="7285175" cy="31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g278c9875cc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681" y="4900180"/>
            <a:ext cx="3428658" cy="109806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910" name="Google Shape;910;g278c9875ccd_0_0"/>
          <p:cNvSpPr txBox="1">
            <a:spLocks noGrp="1"/>
          </p:cNvSpPr>
          <p:nvPr>
            <p:ph type="title"/>
          </p:nvPr>
        </p:nvSpPr>
        <p:spPr>
          <a:xfrm>
            <a:off x="2554849" y="626400"/>
            <a:ext cx="60474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50"/>
                </a:solidFill>
              </a:rPr>
              <a:t>Scope &amp; Lifetime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Recursion Function </a:t>
            </a:r>
            <a:endParaRPr/>
          </a:p>
        </p:txBody>
      </p:sp>
      <p:sp>
        <p:nvSpPr>
          <p:cNvPr id="916" name="Google Shape;916;p58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971658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Python also accepts function </a:t>
            </a:r>
            <a:r>
              <a:rPr lang="en-IN" sz="2000" b="1"/>
              <a:t>recursion</a:t>
            </a:r>
            <a:r>
              <a:rPr lang="en-IN" sz="2000"/>
              <a:t>, which means a defined function can </a:t>
            </a:r>
            <a:r>
              <a:rPr lang="en-IN" sz="2000" b="1"/>
              <a:t>call itself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Rules for recursion function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/>
              <a:t>A recursive algorithm must call itself, </a:t>
            </a:r>
            <a:r>
              <a:rPr lang="en-IN" b="1"/>
              <a:t>recursively</a:t>
            </a:r>
            <a:r>
              <a:rPr lang="en-IN"/>
              <a:t>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IN"/>
              <a:t>A recursive algorithm must have a </a:t>
            </a:r>
            <a:r>
              <a:rPr lang="en-IN" b="1"/>
              <a:t>base case</a:t>
            </a:r>
            <a:r>
              <a:rPr lang="en-IN"/>
              <a:t>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IN"/>
              <a:t>A recursive algorithm must change its </a:t>
            </a:r>
            <a:r>
              <a:rPr lang="en-IN" b="1"/>
              <a:t>state and move toward the base case</a:t>
            </a:r>
            <a:r>
              <a:rPr lang="en-IN"/>
              <a:t>.</a:t>
            </a:r>
            <a:endParaRPr/>
          </a:p>
          <a:p>
            <a:pPr marL="285750" lvl="0" indent="-125095" algn="l" rtl="0">
              <a:spcBef>
                <a:spcPts val="1040"/>
              </a:spcBef>
              <a:spcAft>
                <a:spcPts val="0"/>
              </a:spcAft>
              <a:buSzPts val="2530"/>
              <a:buNone/>
            </a:pP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Recursion Function - Example </a:t>
            </a:r>
            <a:endParaRPr/>
          </a:p>
        </p:txBody>
      </p:sp>
      <p:sp>
        <p:nvSpPr>
          <p:cNvPr id="926" name="Google Shape;926;p59"/>
          <p:cNvSpPr/>
          <p:nvPr/>
        </p:nvSpPr>
        <p:spPr>
          <a:xfrm>
            <a:off x="1436914" y="2534194"/>
            <a:ext cx="1240972" cy="809897"/>
          </a:xfrm>
          <a:prstGeom prst="rect">
            <a:avLst/>
          </a:prstGeom>
          <a:solidFill>
            <a:srgbClr val="1D4B37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Factorial(5)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7" name="Google Shape;927;p59"/>
          <p:cNvSpPr/>
          <p:nvPr/>
        </p:nvSpPr>
        <p:spPr>
          <a:xfrm>
            <a:off x="3274422" y="2534194"/>
            <a:ext cx="2420983" cy="809897"/>
          </a:xfrm>
          <a:prstGeom prst="rect">
            <a:avLst/>
          </a:prstGeom>
          <a:solidFill>
            <a:srgbClr val="7CCCAB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n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return 5 * Factorial(4)</a:t>
            </a:r>
            <a:endParaRPr sz="1800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28" name="Google Shape;928;p59"/>
          <p:cNvCxnSpPr>
            <a:stCxn id="926" idx="3"/>
            <a:endCxn id="927" idx="1"/>
          </p:cNvCxnSpPr>
          <p:nvPr/>
        </p:nvCxnSpPr>
        <p:spPr>
          <a:xfrm>
            <a:off x="2677886" y="2939143"/>
            <a:ext cx="596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9" name="Google Shape;929;p59"/>
          <p:cNvSpPr txBox="1"/>
          <p:nvPr/>
        </p:nvSpPr>
        <p:spPr>
          <a:xfrm>
            <a:off x="2829319" y="258761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0" name="Google Shape;930;p59"/>
          <p:cNvSpPr/>
          <p:nvPr/>
        </p:nvSpPr>
        <p:spPr>
          <a:xfrm>
            <a:off x="6190582" y="2534194"/>
            <a:ext cx="2420983" cy="809897"/>
          </a:xfrm>
          <a:prstGeom prst="rect">
            <a:avLst/>
          </a:prstGeom>
          <a:solidFill>
            <a:srgbClr val="7CCCAB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n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return 4 * Factorial(3)</a:t>
            </a:r>
            <a:endParaRPr sz="1800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31" name="Google Shape;931;p59"/>
          <p:cNvCxnSpPr>
            <a:stCxn id="927" idx="3"/>
            <a:endCxn id="930" idx="1"/>
          </p:cNvCxnSpPr>
          <p:nvPr/>
        </p:nvCxnSpPr>
        <p:spPr>
          <a:xfrm>
            <a:off x="5695405" y="2939143"/>
            <a:ext cx="495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2" name="Google Shape;932;p59"/>
          <p:cNvSpPr txBox="1"/>
          <p:nvPr/>
        </p:nvSpPr>
        <p:spPr>
          <a:xfrm>
            <a:off x="5896912" y="2632391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3" name="Google Shape;933;p59"/>
          <p:cNvSpPr/>
          <p:nvPr/>
        </p:nvSpPr>
        <p:spPr>
          <a:xfrm>
            <a:off x="9006279" y="2534194"/>
            <a:ext cx="2420983" cy="809897"/>
          </a:xfrm>
          <a:prstGeom prst="rect">
            <a:avLst/>
          </a:prstGeom>
          <a:solidFill>
            <a:srgbClr val="7CCCAB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n =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return 3 * Factorial(2)</a:t>
            </a:r>
            <a:endParaRPr sz="1800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34" name="Google Shape;934;p59"/>
          <p:cNvCxnSpPr>
            <a:stCxn id="930" idx="3"/>
            <a:endCxn id="933" idx="1"/>
          </p:cNvCxnSpPr>
          <p:nvPr/>
        </p:nvCxnSpPr>
        <p:spPr>
          <a:xfrm>
            <a:off x="8611565" y="2939143"/>
            <a:ext cx="394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5" name="Google Shape;935;p59"/>
          <p:cNvSpPr txBox="1"/>
          <p:nvPr/>
        </p:nvSpPr>
        <p:spPr>
          <a:xfrm>
            <a:off x="8640518" y="259995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6" name="Google Shape;936;p59"/>
          <p:cNvSpPr/>
          <p:nvPr/>
        </p:nvSpPr>
        <p:spPr>
          <a:xfrm>
            <a:off x="9006279" y="3767493"/>
            <a:ext cx="2420983" cy="809897"/>
          </a:xfrm>
          <a:prstGeom prst="rect">
            <a:avLst/>
          </a:prstGeom>
          <a:solidFill>
            <a:srgbClr val="7CCCAB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n =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return 2 * Factorial(1)</a:t>
            </a:r>
            <a:endParaRPr sz="1800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37" name="Google Shape;937;p59"/>
          <p:cNvCxnSpPr>
            <a:stCxn id="933" idx="2"/>
            <a:endCxn id="936" idx="0"/>
          </p:cNvCxnSpPr>
          <p:nvPr/>
        </p:nvCxnSpPr>
        <p:spPr>
          <a:xfrm>
            <a:off x="10216771" y="3344091"/>
            <a:ext cx="0" cy="423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8" name="Google Shape;938;p59"/>
          <p:cNvSpPr txBox="1"/>
          <p:nvPr/>
        </p:nvSpPr>
        <p:spPr>
          <a:xfrm>
            <a:off x="10252009" y="337112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9" name="Google Shape;939;p59"/>
          <p:cNvSpPr/>
          <p:nvPr/>
        </p:nvSpPr>
        <p:spPr>
          <a:xfrm>
            <a:off x="9006279" y="5082716"/>
            <a:ext cx="2420983" cy="809897"/>
          </a:xfrm>
          <a:prstGeom prst="rect">
            <a:avLst/>
          </a:prstGeom>
          <a:solidFill>
            <a:srgbClr val="7CCCAB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n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return 1</a:t>
            </a:r>
            <a:endParaRPr sz="1800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40" name="Google Shape;940;p59"/>
          <p:cNvCxnSpPr>
            <a:stCxn id="936" idx="2"/>
            <a:endCxn id="939" idx="0"/>
          </p:cNvCxnSpPr>
          <p:nvPr/>
        </p:nvCxnSpPr>
        <p:spPr>
          <a:xfrm>
            <a:off x="10216771" y="4577390"/>
            <a:ext cx="0" cy="50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1" name="Google Shape;941;p59"/>
          <p:cNvSpPr txBox="1"/>
          <p:nvPr/>
        </p:nvSpPr>
        <p:spPr>
          <a:xfrm>
            <a:off x="10252009" y="467938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42" name="Google Shape;942;p59"/>
          <p:cNvCxnSpPr/>
          <p:nvPr/>
        </p:nvCxnSpPr>
        <p:spPr>
          <a:xfrm rot="10800000" flipH="1">
            <a:off x="9784081" y="4577390"/>
            <a:ext cx="13062" cy="50532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3" name="Google Shape;943;p59"/>
          <p:cNvSpPr txBox="1"/>
          <p:nvPr/>
        </p:nvSpPr>
        <p:spPr>
          <a:xfrm>
            <a:off x="9401306" y="4645387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44" name="Google Shape;944;p59"/>
          <p:cNvCxnSpPr/>
          <p:nvPr/>
        </p:nvCxnSpPr>
        <p:spPr>
          <a:xfrm rot="10800000" flipH="1">
            <a:off x="9821496" y="3330164"/>
            <a:ext cx="2336" cy="41029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5" name="Google Shape;945;p59"/>
          <p:cNvSpPr txBox="1"/>
          <p:nvPr/>
        </p:nvSpPr>
        <p:spPr>
          <a:xfrm>
            <a:off x="9427995" y="3398161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46" name="Google Shape;946;p59"/>
          <p:cNvCxnSpPr/>
          <p:nvPr/>
        </p:nvCxnSpPr>
        <p:spPr>
          <a:xfrm flipH="1">
            <a:off x="8640518" y="3122023"/>
            <a:ext cx="365761" cy="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7" name="Google Shape;947;p59"/>
          <p:cNvSpPr txBox="1"/>
          <p:nvPr/>
        </p:nvSpPr>
        <p:spPr>
          <a:xfrm>
            <a:off x="8694991" y="316597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48" name="Google Shape;948;p59"/>
          <p:cNvCxnSpPr/>
          <p:nvPr/>
        </p:nvCxnSpPr>
        <p:spPr>
          <a:xfrm rot="10800000">
            <a:off x="5734275" y="3099920"/>
            <a:ext cx="435056" cy="162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9" name="Google Shape;949;p59"/>
          <p:cNvSpPr txBox="1"/>
          <p:nvPr/>
        </p:nvSpPr>
        <p:spPr>
          <a:xfrm>
            <a:off x="5751248" y="3145498"/>
            <a:ext cx="400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24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50" name="Google Shape;950;p59"/>
          <p:cNvCxnSpPr/>
          <p:nvPr/>
        </p:nvCxnSpPr>
        <p:spPr>
          <a:xfrm rot="10800000">
            <a:off x="2716756" y="3099920"/>
            <a:ext cx="54729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1" name="Google Shape;951;p59"/>
          <p:cNvSpPr txBox="1"/>
          <p:nvPr/>
        </p:nvSpPr>
        <p:spPr>
          <a:xfrm>
            <a:off x="2749977" y="3099920"/>
            <a:ext cx="514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120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52" name="Google Shape;952;p59"/>
          <p:cNvSpPr/>
          <p:nvPr/>
        </p:nvSpPr>
        <p:spPr>
          <a:xfrm>
            <a:off x="3216201" y="3779646"/>
            <a:ext cx="338054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def Factorial(n):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if n ==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return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return n * Factorial(n-1)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z = Factorial(5)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print(z)</a:t>
            </a:r>
            <a:endParaRPr/>
          </a:p>
        </p:txBody>
      </p:sp>
      <p:sp>
        <p:nvSpPr>
          <p:cNvPr id="953" name="Google Shape;953;p59"/>
          <p:cNvSpPr txBox="1"/>
          <p:nvPr/>
        </p:nvSpPr>
        <p:spPr>
          <a:xfrm>
            <a:off x="1471255" y="3740458"/>
            <a:ext cx="1358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 sz="24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Lambda Functions</a:t>
            </a:r>
            <a:endParaRPr/>
          </a:p>
        </p:txBody>
      </p:sp>
      <p:sp>
        <p:nvSpPr>
          <p:cNvPr id="961" name="Google Shape;961;p60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971658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A lambda function is </a:t>
            </a:r>
            <a:r>
              <a:rPr lang="en-IN" sz="2000" b="1"/>
              <a:t>a small anonymous function</a:t>
            </a:r>
            <a:r>
              <a:rPr lang="en-IN" sz="2000"/>
              <a:t>.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A lambda function can take any number of arguments, but can only have one expression.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 b="1"/>
              <a:t>Syntax</a:t>
            </a:r>
            <a:r>
              <a:rPr lang="en-IN" sz="2000"/>
              <a:t>: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lambda arguments : expression 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 b="1"/>
              <a:t>Example</a:t>
            </a:r>
            <a:r>
              <a:rPr lang="en-IN" sz="2000"/>
              <a:t>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         statement = lambda : "Hello"         square = lambda x : x**2       area = lambda x,y : x*y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         print(statement())                           print(square(4))                      print(area(4,7)) 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g26e119add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300" y="588825"/>
            <a:ext cx="8141598" cy="16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g26e119add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075" y="2542525"/>
            <a:ext cx="3590399" cy="12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g26e119add2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6175" y="2495850"/>
            <a:ext cx="3340325" cy="13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g26e119add25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3400" y="3828425"/>
            <a:ext cx="6749626" cy="23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Modules</a:t>
            </a:r>
            <a:endParaRPr/>
          </a:p>
        </p:txBody>
      </p:sp>
      <p:sp>
        <p:nvSpPr>
          <p:cNvPr id="986" name="Google Shape;986;p61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971658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A module is a </a:t>
            </a:r>
            <a:r>
              <a:rPr lang="en-IN" sz="2000" b="1"/>
              <a:t>file</a:t>
            </a:r>
            <a:r>
              <a:rPr lang="en-IN" sz="2000"/>
              <a:t> containing Python definitions and statements. 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Types of Modules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b="1"/>
              <a:t>In-built</a:t>
            </a:r>
            <a:r>
              <a:rPr lang="en-IN"/>
              <a:t> modules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b="1"/>
              <a:t>User-defined</a:t>
            </a:r>
            <a:r>
              <a:rPr lang="en-IN"/>
              <a:t> modules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In-built Modules</a:t>
            </a:r>
            <a:endParaRPr/>
          </a:p>
        </p:txBody>
      </p:sp>
      <p:sp>
        <p:nvSpPr>
          <p:cNvPr id="995" name="Google Shape;995;p62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971658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Text Processing Services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Numeric and Mathematical Modules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File and Directory Access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File Formats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Generic Operating System Services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Networking and Interprocess Communication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Internet Data Handling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Structured Markup Processing Tools</a:t>
            </a:r>
            <a:endParaRPr/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en-IN" sz="2000"/>
              <a:t>Graphical User Interfaces with Tk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g23bc0080ca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75" y="228600"/>
            <a:ext cx="8571450" cy="5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Pre-defined Functions</a:t>
            </a:r>
            <a:endParaRPr/>
          </a:p>
        </p:txBody>
      </p:sp>
      <p:sp>
        <p:nvSpPr>
          <p:cNvPr id="804" name="Google Shape;804;p49"/>
          <p:cNvSpPr txBox="1">
            <a:spLocks noGrp="1"/>
          </p:cNvSpPr>
          <p:nvPr>
            <p:ph type="body" idx="1"/>
          </p:nvPr>
        </p:nvSpPr>
        <p:spPr>
          <a:xfrm>
            <a:off x="1295402" y="2401209"/>
            <a:ext cx="1395548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abs()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aiter()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all()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any()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anext()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ascii()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bin()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bool()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breakpoint()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bytearray()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bytes()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callable()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endParaRPr sz="1800"/>
          </a:p>
        </p:txBody>
      </p:sp>
      <p:sp>
        <p:nvSpPr>
          <p:cNvPr id="806" name="Google Shape;806;p49"/>
          <p:cNvSpPr/>
          <p:nvPr/>
        </p:nvSpPr>
        <p:spPr>
          <a:xfrm>
            <a:off x="2909947" y="2355368"/>
            <a:ext cx="186581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classmethod()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compile()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complex()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delattr()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dict()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divmod()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enumerate()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exec()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filter()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07" name="Google Shape;807;p49"/>
          <p:cNvSpPr/>
          <p:nvPr/>
        </p:nvSpPr>
        <p:spPr>
          <a:xfrm>
            <a:off x="4619581" y="2401209"/>
            <a:ext cx="165680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float()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format()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frozenset()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getattr()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globals()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hasattr()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hash()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help()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hex()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input()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int()</a:t>
            </a: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6400890" y="2380118"/>
            <a:ext cx="181138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isinstance()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issubclass()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list()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locals()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map()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max()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memoryview()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next()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object()</a:t>
            </a: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8212832" y="2380118"/>
            <a:ext cx="161028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oct()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open()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ord()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pow()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property()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range()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repr()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reversed()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round()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setattr()</a:t>
            </a:r>
            <a:endParaRPr/>
          </a:p>
        </p:txBody>
      </p:sp>
      <p:sp>
        <p:nvSpPr>
          <p:cNvPr id="810" name="Google Shape;810;p49"/>
          <p:cNvSpPr txBox="1"/>
          <p:nvPr/>
        </p:nvSpPr>
        <p:spPr>
          <a:xfrm>
            <a:off x="9765730" y="2555940"/>
            <a:ext cx="161028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slice()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sorted()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staticmethod()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super()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tuple()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type()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vars()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zip()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__import__()</a:t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g23bc0080ca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7900"/>
            <a:ext cx="6078974" cy="10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g23bc0080ca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25" y="1484274"/>
            <a:ext cx="3568250" cy="185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g23bc0080ca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675" y="1577499"/>
            <a:ext cx="8404226" cy="24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g23bc0080ca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" y="3335645"/>
            <a:ext cx="8681601" cy="125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g23bc0080ca7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3905" y="4337800"/>
            <a:ext cx="2593947" cy="18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3bc0080ca7_0_11"/>
          <p:cNvSpPr txBox="1">
            <a:spLocks noGrp="1"/>
          </p:cNvSpPr>
          <p:nvPr>
            <p:ph type="title"/>
          </p:nvPr>
        </p:nvSpPr>
        <p:spPr>
          <a:xfrm>
            <a:off x="914402" y="448732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1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MODULE</a:t>
            </a:r>
            <a:endParaRPr/>
          </a:p>
        </p:txBody>
      </p:sp>
      <p:pic>
        <p:nvPicPr>
          <p:cNvPr id="1018" name="Google Shape;1018;g23bc0080ca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26" y="1503275"/>
            <a:ext cx="9770450" cy="47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6e119add25_0_17"/>
          <p:cNvSpPr txBox="1">
            <a:spLocks noGrp="1"/>
          </p:cNvSpPr>
          <p:nvPr>
            <p:ph type="title"/>
          </p:nvPr>
        </p:nvSpPr>
        <p:spPr>
          <a:xfrm>
            <a:off x="1295402" y="421032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F0"/>
                </a:solidFill>
              </a:rPr>
              <a:t>GUESS THE NUMBER GAME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1024" name="Google Shape;1024;g26e119add25_0_17"/>
          <p:cNvSpPr txBox="1"/>
          <p:nvPr/>
        </p:nvSpPr>
        <p:spPr>
          <a:xfrm>
            <a:off x="879750" y="1468500"/>
            <a:ext cx="5273700" cy="4710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from random import * 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rn = randrange(1,100)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#print(rn)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count = 0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while True:    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    num = int(input("Enter any num: "))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    count+=1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    if num&gt;rn: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        print("Too Large")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    elif num&lt;rn:</a:t>
            </a:r>
            <a:endParaRPr sz="2100" b="1">
              <a:solidFill>
                <a:srgbClr val="00B0F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        print("Too Small")</a:t>
            </a:r>
            <a:endParaRPr sz="2100" b="1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 b="1">
                <a:solidFill>
                  <a:srgbClr val="00B0F0"/>
                </a:solidFill>
              </a:rPr>
              <a:t>    elif num == rn:</a:t>
            </a:r>
            <a:endParaRPr sz="2100" b="1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 b="1">
                <a:solidFill>
                  <a:srgbClr val="00B0F0"/>
                </a:solidFill>
              </a:rPr>
              <a:t>        print("Congrats")</a:t>
            </a:r>
            <a:endParaRPr sz="2100" b="1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 b="1">
                <a:solidFill>
                  <a:srgbClr val="00B0F0"/>
                </a:solidFill>
              </a:rPr>
              <a:t>        Break</a:t>
            </a:r>
            <a:endParaRPr sz="2100" b="1">
              <a:solidFill>
                <a:srgbClr val="00B0F0"/>
              </a:solidFill>
            </a:endParaRPr>
          </a:p>
        </p:txBody>
      </p:sp>
      <p:sp>
        <p:nvSpPr>
          <p:cNvPr id="1025" name="Google Shape;1025;g26e119add25_0_17"/>
          <p:cNvSpPr txBox="1"/>
          <p:nvPr/>
        </p:nvSpPr>
        <p:spPr>
          <a:xfrm>
            <a:off x="6153450" y="1620900"/>
            <a:ext cx="3865500" cy="1477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    else:</a:t>
            </a:r>
            <a:endParaRPr sz="2100" b="1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        print("Invalid")</a:t>
            </a:r>
            <a:endParaRPr sz="2100" b="1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00B0F0"/>
                </a:solidFill>
              </a:rPr>
              <a:t>print("No of Trials: ",count)</a:t>
            </a:r>
            <a:endParaRPr sz="2100" b="1">
              <a:solidFill>
                <a:srgbClr val="00B0F0"/>
              </a:solidFill>
            </a:endParaRPr>
          </a:p>
        </p:txBody>
      </p:sp>
      <p:pic>
        <p:nvPicPr>
          <p:cNvPr id="1026" name="Google Shape;1026;g26e119add2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700" y="3283050"/>
            <a:ext cx="2081913" cy="277077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0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Date &amp; Time </a:t>
            </a:r>
            <a:endParaRPr/>
          </a:p>
        </p:txBody>
      </p:sp>
      <p:sp>
        <p:nvSpPr>
          <p:cNvPr id="1591" name="Google Shape;1591;p10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Python Datetime module supplies classes to work with date and time.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The DateTime module is categorized into 6 main classes </a:t>
            </a:r>
            <a:r>
              <a:rPr lang="en-IN" sz="1800"/>
              <a:t>– </a:t>
            </a:r>
            <a:endParaRPr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date</a:t>
            </a:r>
            <a:r>
              <a:rPr lang="en-IN" sz="1800"/>
              <a:t> – the current Gregorian calendar always was, and always will be, in effect. Its attributes are year, month and day.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time</a:t>
            </a:r>
            <a:r>
              <a:rPr lang="en-IN" sz="1800"/>
              <a:t> – An idealized time, independent of any particular day, assuming that every day has exactly 24*60*60 seconds.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datetime</a:t>
            </a:r>
            <a:r>
              <a:rPr lang="en-IN" sz="1800"/>
              <a:t> – Its a combination of date and time along with the attributes year, month, day, hour, minute, second, microsecond, and tzinfo.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timedelta</a:t>
            </a:r>
            <a:r>
              <a:rPr lang="en-IN" sz="1800"/>
              <a:t> – A duration expressing the difference between two date, time, or datetime instances to microsecond resolution.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tzinfo</a:t>
            </a:r>
            <a:r>
              <a:rPr lang="en-IN" sz="1800"/>
              <a:t> – It provides time zone information objects.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timezone</a:t>
            </a:r>
            <a:r>
              <a:rPr lang="en-IN" sz="1800"/>
              <a:t> – A class that implements the tzinfo abstract base class as a fixed offset from the UTC </a:t>
            </a:r>
            <a:endParaRPr/>
          </a:p>
          <a:p>
            <a:pPr marL="285750" lvl="0" indent="-154305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0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Parsing string into timezone</a:t>
            </a:r>
            <a:endParaRPr sz="4400" b="1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0" name="Google Shape;1600;p10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Coordinated Universal Time (UTC)</a:t>
            </a:r>
            <a:r>
              <a:rPr lang="en-IN" sz="1800"/>
              <a:t> is the primary time standard by which the world regulates clocks and time. It is effectively a successor to Greenwich Mean Time (GMT)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Example</a:t>
            </a:r>
            <a:r>
              <a:rPr lang="en-IN" sz="1800"/>
              <a:t>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import datetime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dt = datetime.datetime.strptime("2023-05-03T08:27:18-0500", "%Y-%m-%dT%H:%M:%S%z")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print(dt)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Another way of date and time creation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Example: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dt = datetime(2015, 1, 1, 12, 0, 0, tzinfo=timezone(timedelta(hours=9)))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print(dt.tzname())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0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Basic datetime object</a:t>
            </a:r>
            <a:endParaRPr sz="4400" b="1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8" name="Google Shape;1618;p10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The datetime module contains three primary types of objects - date, time, and datetime.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Example: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import datetime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today = datetime.date.today() # Date object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new_year = datetime.date(2023, 5, 1)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noon = datetime.time(12, 0, 0) # Time object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now = datetime.datetime.now() # Current datetime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now_datetime = datetime.datetime(2023, 1, 1, 0, 0, 0)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print(today)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print(noon)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print(now)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print(now_datetime)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0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Date Difference</a:t>
            </a:r>
            <a:endParaRPr sz="4400" b="1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7" name="Google Shape;1627;p10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Finding difference between two dates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Example</a:t>
            </a:r>
            <a:r>
              <a:rPr lang="en-IN" sz="1800"/>
              <a:t>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from datetime import datetime, timedelta</a:t>
            </a:r>
            <a:endParaRPr sz="180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now = datetime.now()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then = datetime(2023, 1, 1)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d = now - then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print(d)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0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Iterating Dates</a:t>
            </a:r>
            <a:endParaRPr sz="4400" b="1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36" name="Google Shape;1636;p10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The datetime module contains three primary types of objects - date, time, and datetime.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Example: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import datetime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# The size of each step in days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day_delta = datetime.timedelta(days=1)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start_date = datetime.date.today()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end_date = start_date + 7*day_delta</a:t>
            </a:r>
            <a:endParaRPr sz="180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for i in range((end_date - start_date).days):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 print(start_date + i*day_delta)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0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Simple Date Arithmetic</a:t>
            </a:r>
            <a:endParaRPr sz="4400" b="1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5" name="Google Shape;1645;p10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Find the amount of time between dates or determine what the date will be tomorrow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Example: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import datetime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today = datetime.date.today()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print('Today:', today)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yesterday = today - datetime.timedelta(days=1)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print('Yesterday:', yesterday)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tomorrow = today + datetime.timedelta(days=1)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print('Tomorrow:', tomorrow)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print('Time between tomorrow and yesterday:', tomorrow - yesterday)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6813bc1f13_0_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0B0F0"/>
                </a:solidFill>
              </a:rPr>
              <a:t>Syntax for User Defined Functions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818" name="Google Shape;818;g26813bc1f13_0_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IN" sz="2550" dirty="0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IN" sz="32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Keyword </a:t>
            </a:r>
            <a:r>
              <a:rPr lang="en-IN" sz="3200" b="1" i="1" dirty="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def</a:t>
            </a:r>
            <a:r>
              <a:rPr lang="en-IN" sz="32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marks the start of the Function</a:t>
            </a:r>
            <a:endParaRPr sz="32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IN" sz="2550" dirty="0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IN" sz="32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Unique Function Name</a:t>
            </a:r>
            <a:endParaRPr sz="32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IN" sz="2550" dirty="0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IN" sz="32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Optional Parameters</a:t>
            </a:r>
            <a:endParaRPr sz="32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IN" sz="2550" dirty="0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IN" sz="32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Colon (</a:t>
            </a:r>
            <a:r>
              <a:rPr lang="en-IN" sz="3200" b="1" i="1" dirty="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IN" sz="32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 to the End of the Function Heading</a:t>
            </a:r>
            <a:endParaRPr sz="32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IN" sz="2550" dirty="0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-IN" sz="32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Indentation Level</a:t>
            </a:r>
            <a:endParaRPr sz="32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IN" sz="2550" dirty="0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-IN" sz="32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Optional Return Statement</a:t>
            </a:r>
            <a:endParaRPr sz="32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819" name="Google Shape;819;g26813bc1f13_0_0"/>
          <p:cNvSpPr txBox="1"/>
          <p:nvPr/>
        </p:nvSpPr>
        <p:spPr>
          <a:xfrm>
            <a:off x="5939161" y="4687410"/>
            <a:ext cx="5531514" cy="1681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 dirty="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def &lt;function name&gt; (&lt;parameter&gt;) :</a:t>
            </a:r>
            <a:endParaRPr sz="2500" dirty="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 dirty="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    statements</a:t>
            </a:r>
            <a:endParaRPr sz="2500" dirty="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 dirty="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    return statement</a:t>
            </a:r>
            <a:endParaRPr sz="2500" dirty="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Function Definition &amp; Function Call</a:t>
            </a:r>
            <a:endParaRPr/>
          </a:p>
        </p:txBody>
      </p:sp>
      <p:sp>
        <p:nvSpPr>
          <p:cNvPr id="825" name="Google Shape;825;p50"/>
          <p:cNvSpPr txBox="1">
            <a:spLocks noGrp="1"/>
          </p:cNvSpPr>
          <p:nvPr>
            <p:ph type="body" idx="1"/>
          </p:nvPr>
        </p:nvSpPr>
        <p:spPr>
          <a:xfrm>
            <a:off x="1295402" y="2455817"/>
            <a:ext cx="4593772" cy="34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30"/>
              <a:buNone/>
            </a:pPr>
            <a:r>
              <a:rPr lang="en-IN" sz="2200" b="1"/>
              <a:t>Function Definition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Syntax</a:t>
            </a:r>
            <a:r>
              <a:rPr lang="en-IN" sz="2200"/>
              <a:t>:</a:t>
            </a:r>
            <a:endParaRPr/>
          </a:p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def &lt;function Name&gt; (Parameters list):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 </a:t>
            </a:r>
            <a:r>
              <a:rPr lang="en-IN" sz="2200" b="1"/>
              <a:t>Example</a:t>
            </a:r>
            <a:endParaRPr/>
          </a:p>
          <a:p>
            <a:pPr marL="2228850" lvl="5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def Add() :</a:t>
            </a:r>
            <a:endParaRPr/>
          </a:p>
          <a:p>
            <a:pPr marL="2686050" lvl="6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a = 10</a:t>
            </a:r>
            <a:endParaRPr/>
          </a:p>
          <a:p>
            <a:pPr marL="2686050" lvl="6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b = 20</a:t>
            </a:r>
            <a:endParaRPr/>
          </a:p>
          <a:p>
            <a:pPr marL="2686050" lvl="6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c =a+b</a:t>
            </a:r>
            <a:endParaRPr sz="2000"/>
          </a:p>
          <a:p>
            <a:pPr marL="2686050" lvl="6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print(c)</a:t>
            </a:r>
            <a:endParaRPr sz="2200"/>
          </a:p>
          <a:p>
            <a:pPr marL="285750" lvl="0" indent="-125095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endParaRPr sz="2200"/>
          </a:p>
          <a:p>
            <a:pPr marL="285750" lvl="0" indent="-125095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endParaRPr sz="2200"/>
          </a:p>
        </p:txBody>
      </p:sp>
      <p:sp>
        <p:nvSpPr>
          <p:cNvPr id="827" name="Google Shape;827;p50"/>
          <p:cNvSpPr txBox="1"/>
          <p:nvPr/>
        </p:nvSpPr>
        <p:spPr>
          <a:xfrm>
            <a:off x="5889174" y="2632392"/>
            <a:ext cx="5514701" cy="34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None/>
            </a:pPr>
            <a:r>
              <a:rPr lang="en-IN" sz="2200" b="1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Function Call</a:t>
            </a:r>
            <a:endParaRPr/>
          </a:p>
          <a:p>
            <a:pPr marL="285750" marR="0" lvl="0" indent="-28575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Char char="•"/>
            </a:pPr>
            <a:r>
              <a:rPr lang="en-IN" sz="2200" b="1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Syntax</a:t>
            </a:r>
            <a:r>
              <a:rPr lang="en-IN" sz="22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marL="0" marR="0" lvl="0" indent="0" algn="ctr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None/>
            </a:pPr>
            <a:r>
              <a:rPr lang="en-IN" sz="22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&lt;function Name&gt; (Parameters list)</a:t>
            </a:r>
            <a:endParaRPr/>
          </a:p>
          <a:p>
            <a:pPr marL="285750" marR="0" lvl="0" indent="-28575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Char char="•"/>
            </a:pPr>
            <a:r>
              <a:rPr lang="en-IN" sz="22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IN" sz="2200" b="1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  <a:p>
            <a:pPr marL="222885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Add()</a:t>
            </a:r>
            <a:endParaRPr sz="22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Function Arguments/Parameters</a:t>
            </a:r>
            <a:endParaRPr/>
          </a:p>
        </p:txBody>
      </p:sp>
      <p:sp>
        <p:nvSpPr>
          <p:cNvPr id="835" name="Google Shape;835;p51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971658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Syntax</a:t>
            </a:r>
            <a:r>
              <a:rPr lang="en-IN" sz="2200"/>
              <a:t>:</a:t>
            </a:r>
            <a:endParaRPr/>
          </a:p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def &lt;function Name&gt; (Parameter_1, Parameter_2,…,Parameter_N):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 </a:t>
            </a:r>
            <a:r>
              <a:rPr lang="en-IN" sz="2200" b="1"/>
              <a:t>Example</a:t>
            </a:r>
            <a:endParaRPr/>
          </a:p>
          <a:p>
            <a:pPr marL="2228850" lvl="5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def Add(</a:t>
            </a:r>
            <a:r>
              <a:rPr lang="en-IN" sz="2000">
                <a:solidFill>
                  <a:srgbClr val="FF0000"/>
                </a:solidFill>
              </a:rPr>
              <a:t>a,b</a:t>
            </a:r>
            <a:r>
              <a:rPr lang="en-IN" sz="2000"/>
              <a:t>) :</a:t>
            </a:r>
            <a:endParaRPr/>
          </a:p>
          <a:p>
            <a:pPr marL="2686050" lvl="6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c =a+b</a:t>
            </a:r>
            <a:endParaRPr sz="2000"/>
          </a:p>
          <a:p>
            <a:pPr marL="2686050" lvl="6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print(c)</a:t>
            </a:r>
            <a:endParaRPr sz="2200"/>
          </a:p>
          <a:p>
            <a:pPr marL="285750" lvl="0" indent="-125095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					x = 10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					y = 20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					Add(</a:t>
            </a:r>
            <a:r>
              <a:rPr lang="en-IN" sz="2200">
                <a:solidFill>
                  <a:srgbClr val="FF0000"/>
                </a:solidFill>
              </a:rPr>
              <a:t>x,y</a:t>
            </a:r>
            <a:r>
              <a:rPr lang="en-IN" sz="2200"/>
              <a:t>)</a:t>
            </a:r>
            <a:endParaRPr/>
          </a:p>
        </p:txBody>
      </p:sp>
      <p:grpSp>
        <p:nvGrpSpPr>
          <p:cNvPr id="837" name="Google Shape;837;p51"/>
          <p:cNvGrpSpPr/>
          <p:nvPr/>
        </p:nvGrpSpPr>
        <p:grpSpPr>
          <a:xfrm>
            <a:off x="5159700" y="3616917"/>
            <a:ext cx="4167506" cy="369332"/>
            <a:chOff x="5159700" y="3616917"/>
            <a:chExt cx="4167506" cy="369332"/>
          </a:xfrm>
        </p:grpSpPr>
        <p:sp>
          <p:nvSpPr>
            <p:cNvPr id="838" name="Google Shape;838;p51"/>
            <p:cNvSpPr/>
            <p:nvPr/>
          </p:nvSpPr>
          <p:spPr>
            <a:xfrm>
              <a:off x="6096000" y="3616917"/>
              <a:ext cx="3231206" cy="369332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Formal Parameters/arguments</a:t>
              </a:r>
              <a:endParaRPr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839" name="Google Shape;839;p51"/>
            <p:cNvCxnSpPr>
              <a:stCxn id="838" idx="1"/>
            </p:cNvCxnSpPr>
            <p:nvPr/>
          </p:nvCxnSpPr>
          <p:spPr>
            <a:xfrm rot="10800000">
              <a:off x="5159700" y="3801583"/>
              <a:ext cx="936300" cy="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40" name="Google Shape;840;p51"/>
          <p:cNvGrpSpPr/>
          <p:nvPr/>
        </p:nvGrpSpPr>
        <p:grpSpPr>
          <a:xfrm>
            <a:off x="4741817" y="5840595"/>
            <a:ext cx="4585389" cy="369332"/>
            <a:chOff x="4719296" y="5951327"/>
            <a:chExt cx="4585389" cy="369332"/>
          </a:xfrm>
        </p:grpSpPr>
        <p:sp>
          <p:nvSpPr>
            <p:cNvPr id="841" name="Google Shape;841;p51"/>
            <p:cNvSpPr txBox="1"/>
            <p:nvPr/>
          </p:nvSpPr>
          <p:spPr>
            <a:xfrm>
              <a:off x="6153694" y="5951327"/>
              <a:ext cx="3150991" cy="369332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Actual Parameters/arguments</a:t>
              </a:r>
              <a:endParaRPr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842" name="Google Shape;842;p51"/>
            <p:cNvCxnSpPr/>
            <p:nvPr/>
          </p:nvCxnSpPr>
          <p:spPr>
            <a:xfrm rot="10800000">
              <a:off x="4719296" y="6135993"/>
              <a:ext cx="1434399" cy="900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Function Return type</a:t>
            </a:r>
            <a:endParaRPr/>
          </a:p>
        </p:txBody>
      </p:sp>
      <p:sp>
        <p:nvSpPr>
          <p:cNvPr id="850" name="Google Shape;850;p52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971658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Syntax</a:t>
            </a:r>
            <a:r>
              <a:rPr lang="en-IN" sz="2200"/>
              <a:t>:</a:t>
            </a:r>
            <a:endParaRPr/>
          </a:p>
          <a:p>
            <a:pPr marL="914400" lvl="2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def &lt;function Name&gt; (Parameter_1, Parameter_2,…,Parameter_N):</a:t>
            </a:r>
            <a:endParaRPr/>
          </a:p>
          <a:p>
            <a:pPr marL="1257300" lvl="3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#calculation</a:t>
            </a:r>
            <a:endParaRPr/>
          </a:p>
          <a:p>
            <a:pPr marL="1257300" lvl="3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>
                <a:solidFill>
                  <a:srgbClr val="FF0000"/>
                </a:solidFill>
              </a:rPr>
              <a:t>return &lt;argument&gt;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 </a:t>
            </a:r>
            <a:r>
              <a:rPr lang="en-IN" sz="2200" b="1"/>
              <a:t>Example</a:t>
            </a:r>
            <a:endParaRPr/>
          </a:p>
          <a:p>
            <a:pPr marL="2228850" lvl="5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def Add(</a:t>
            </a:r>
            <a:r>
              <a:rPr lang="en-IN" sz="2000">
                <a:solidFill>
                  <a:schemeClr val="dk1"/>
                </a:solidFill>
              </a:rPr>
              <a:t>a,b</a:t>
            </a:r>
            <a:r>
              <a:rPr lang="en-IN" sz="2000"/>
              <a:t>) :</a:t>
            </a:r>
            <a:endParaRPr/>
          </a:p>
          <a:p>
            <a:pPr marL="2686050" lvl="6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c =a+b</a:t>
            </a:r>
            <a:endParaRPr sz="2000"/>
          </a:p>
          <a:p>
            <a:pPr marL="2686050" lvl="6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>
                <a:solidFill>
                  <a:srgbClr val="FF0000"/>
                </a:solidFill>
              </a:rPr>
              <a:t>return c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					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852" name="Google Shape;852;p52"/>
          <p:cNvSpPr/>
          <p:nvPr/>
        </p:nvSpPr>
        <p:spPr>
          <a:xfrm>
            <a:off x="8101146" y="4318002"/>
            <a:ext cx="27954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 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 =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z = Add(</a:t>
            </a:r>
            <a:r>
              <a:rPr lang="en-IN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x,y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print(z)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Function Defining Styles</a:t>
            </a:r>
            <a:endParaRPr/>
          </a:p>
        </p:txBody>
      </p:sp>
      <p:sp>
        <p:nvSpPr>
          <p:cNvPr id="860" name="Google Shape;860;p53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971658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Function with argument and with return type 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Function without argument and without return type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Function with argument and without return type 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Function without argument and with return type </a:t>
            </a:r>
            <a:endParaRPr/>
          </a:p>
          <a:p>
            <a:pPr marL="285750" lvl="0" indent="-125095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endParaRPr sz="2200" b="1"/>
          </a:p>
          <a:p>
            <a:pPr marL="285750" lvl="0" indent="-125095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endParaRPr sz="2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4"/>
          <p:cNvSpPr txBox="1">
            <a:spLocks noGrp="1"/>
          </p:cNvSpPr>
          <p:nvPr>
            <p:ph type="title"/>
          </p:nvPr>
        </p:nvSpPr>
        <p:spPr>
          <a:xfrm>
            <a:off x="679269" y="982132"/>
            <a:ext cx="1060703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Garamond"/>
              <a:buNone/>
            </a:pPr>
            <a:r>
              <a:rPr lang="en-IN" sz="44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Function with argument and with return type</a:t>
            </a:r>
            <a:endParaRPr/>
          </a:p>
        </p:txBody>
      </p:sp>
      <p:sp>
        <p:nvSpPr>
          <p:cNvPr id="869" name="Google Shape;869;p54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660762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Syntax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 b="1"/>
              <a:t>	</a:t>
            </a:r>
            <a:r>
              <a:rPr lang="en-IN" sz="2000"/>
              <a:t>def &lt;function name&gt;(parameter_1, parameter_2,…):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		#calculation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		return &lt;argument&gt;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endParaRPr sz="2200" b="1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	&lt;variable name&gt; = &lt;function name&gt;(arugments) </a:t>
            </a:r>
            <a:endParaRPr/>
          </a:p>
        </p:txBody>
      </p:sp>
      <p:sp>
        <p:nvSpPr>
          <p:cNvPr id="871" name="Google Shape;871;p54"/>
          <p:cNvSpPr txBox="1"/>
          <p:nvPr/>
        </p:nvSpPr>
        <p:spPr>
          <a:xfrm>
            <a:off x="7903028" y="2632391"/>
            <a:ext cx="3660304" cy="299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Char char="•"/>
            </a:pPr>
            <a:r>
              <a:rPr lang="en-IN" sz="2200" b="1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Example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def Add(a,b):   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c = a + b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return c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x = 10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 = 20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z = Add(x,y)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print(z)</a:t>
            </a:r>
            <a:endParaRPr sz="2200" b="1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5"/>
          <p:cNvSpPr txBox="1">
            <a:spLocks noGrp="1"/>
          </p:cNvSpPr>
          <p:nvPr>
            <p:ph type="title"/>
          </p:nvPr>
        </p:nvSpPr>
        <p:spPr>
          <a:xfrm>
            <a:off x="679269" y="982132"/>
            <a:ext cx="1060703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Garamond"/>
              <a:buNone/>
            </a:pPr>
            <a:r>
              <a:rPr lang="en-IN" sz="44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Function without argument and </a:t>
            </a:r>
            <a:br>
              <a:rPr lang="en-IN" sz="44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IN" sz="44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without return type</a:t>
            </a:r>
            <a:endParaRPr/>
          </a:p>
        </p:txBody>
      </p:sp>
      <p:sp>
        <p:nvSpPr>
          <p:cNvPr id="879" name="Google Shape;879;p55"/>
          <p:cNvSpPr txBox="1">
            <a:spLocks noGrp="1"/>
          </p:cNvSpPr>
          <p:nvPr>
            <p:ph type="body" idx="1"/>
          </p:nvPr>
        </p:nvSpPr>
        <p:spPr>
          <a:xfrm>
            <a:off x="1295401" y="2390503"/>
            <a:ext cx="6607627" cy="35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Syntax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 b="1"/>
              <a:t>	</a:t>
            </a:r>
            <a:r>
              <a:rPr lang="en-IN" sz="2000"/>
              <a:t>def &lt;function name&gt;( ):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lang="en-IN" sz="2000"/>
              <a:t>		#calculation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endParaRPr sz="2200" b="1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530"/>
              <a:buNone/>
            </a:pPr>
            <a:r>
              <a:rPr lang="en-IN" sz="2200"/>
              <a:t>	&lt;function name&gt;( ) </a:t>
            </a:r>
            <a:endParaRPr/>
          </a:p>
        </p:txBody>
      </p:sp>
      <p:sp>
        <p:nvSpPr>
          <p:cNvPr id="881" name="Google Shape;881;p55"/>
          <p:cNvSpPr txBox="1"/>
          <p:nvPr/>
        </p:nvSpPr>
        <p:spPr>
          <a:xfrm>
            <a:off x="7903028" y="2632391"/>
            <a:ext cx="3660304" cy="299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Char char="•"/>
            </a:pPr>
            <a:r>
              <a:rPr lang="en-IN" sz="2200" b="1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Example 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def Add():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  a  = 10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b = 20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c = a + b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print(c)</a:t>
            </a:r>
            <a:endParaRPr/>
          </a:p>
          <a:p>
            <a:pPr marL="12573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IN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Add( ) 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1740</Words>
  <Application>Microsoft Office PowerPoint</Application>
  <PresentationFormat>Widescreen</PresentationFormat>
  <Paragraphs>336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Garamond</vt:lpstr>
      <vt:lpstr>Trebuchet MS</vt:lpstr>
      <vt:lpstr>Organic</vt:lpstr>
      <vt:lpstr>Functions</vt:lpstr>
      <vt:lpstr>Pre-defined Functions</vt:lpstr>
      <vt:lpstr>Syntax for User Defined Functions</vt:lpstr>
      <vt:lpstr>Function Definition &amp; Function Call</vt:lpstr>
      <vt:lpstr>Function Arguments/Parameters</vt:lpstr>
      <vt:lpstr>Function Return type</vt:lpstr>
      <vt:lpstr>Function Defining Styles</vt:lpstr>
      <vt:lpstr>Function with argument and with return type</vt:lpstr>
      <vt:lpstr>Function without argument and  without return type</vt:lpstr>
      <vt:lpstr>Function with argument and without return type</vt:lpstr>
      <vt:lpstr>Function without argument and with return type</vt:lpstr>
      <vt:lpstr>Scope &amp; Lifetime</vt:lpstr>
      <vt:lpstr>Recursion Function </vt:lpstr>
      <vt:lpstr>Recursion Function - Example </vt:lpstr>
      <vt:lpstr>Lambda Functions</vt:lpstr>
      <vt:lpstr>PowerPoint Presentation</vt:lpstr>
      <vt:lpstr>Modules</vt:lpstr>
      <vt:lpstr>In-built Modules</vt:lpstr>
      <vt:lpstr>PowerPoint Presentation</vt:lpstr>
      <vt:lpstr>PowerPoint Presentation</vt:lpstr>
      <vt:lpstr>RANDOM MODULE</vt:lpstr>
      <vt:lpstr>GUESS THE NUMBER GAME</vt:lpstr>
      <vt:lpstr>Date &amp; Time </vt:lpstr>
      <vt:lpstr>Parsing string into timezone</vt:lpstr>
      <vt:lpstr>Basic datetime object</vt:lpstr>
      <vt:lpstr>Date Difference</vt:lpstr>
      <vt:lpstr>Iterating Dates</vt:lpstr>
      <vt:lpstr>Simple Date Arithmetic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Dell</dc:creator>
  <cp:lastModifiedBy>Dell</cp:lastModifiedBy>
  <cp:revision>35</cp:revision>
  <dcterms:created xsi:type="dcterms:W3CDTF">2024-08-20T05:57:01Z</dcterms:created>
  <dcterms:modified xsi:type="dcterms:W3CDTF">2024-08-22T05:46:31Z</dcterms:modified>
</cp:coreProperties>
</file>