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54"/>
  </p:notesMasterIdLst>
  <p:sldIdLst>
    <p:sldId id="520" r:id="rId2"/>
    <p:sldId id="577" r:id="rId3"/>
    <p:sldId id="521" r:id="rId4"/>
    <p:sldId id="275" r:id="rId5"/>
    <p:sldId id="556" r:id="rId6"/>
    <p:sldId id="516" r:id="rId7"/>
    <p:sldId id="518" r:id="rId8"/>
    <p:sldId id="515" r:id="rId9"/>
    <p:sldId id="276" r:id="rId10"/>
    <p:sldId id="277" r:id="rId11"/>
    <p:sldId id="278" r:id="rId12"/>
    <p:sldId id="279" r:id="rId13"/>
    <p:sldId id="280" r:id="rId14"/>
    <p:sldId id="281" r:id="rId15"/>
    <p:sldId id="282" r:id="rId16"/>
    <p:sldId id="284" r:id="rId17"/>
    <p:sldId id="285" r:id="rId18"/>
    <p:sldId id="287" r:id="rId19"/>
    <p:sldId id="288" r:id="rId20"/>
    <p:sldId id="557" r:id="rId21"/>
    <p:sldId id="289" r:id="rId22"/>
    <p:sldId id="290" r:id="rId23"/>
    <p:sldId id="558" r:id="rId24"/>
    <p:sldId id="559" r:id="rId25"/>
    <p:sldId id="560" r:id="rId26"/>
    <p:sldId id="561" r:id="rId27"/>
    <p:sldId id="562" r:id="rId28"/>
    <p:sldId id="291" r:id="rId29"/>
    <p:sldId id="293" r:id="rId30"/>
    <p:sldId id="294" r:id="rId31"/>
    <p:sldId id="295" r:id="rId32"/>
    <p:sldId id="296" r:id="rId33"/>
    <p:sldId id="297" r:id="rId34"/>
    <p:sldId id="549" r:id="rId35"/>
    <p:sldId id="563" r:id="rId36"/>
    <p:sldId id="550" r:id="rId37"/>
    <p:sldId id="551" r:id="rId38"/>
    <p:sldId id="552" r:id="rId39"/>
    <p:sldId id="553" r:id="rId40"/>
    <p:sldId id="564" r:id="rId41"/>
    <p:sldId id="554" r:id="rId42"/>
    <p:sldId id="555" r:id="rId43"/>
    <p:sldId id="566" r:id="rId44"/>
    <p:sldId id="567" r:id="rId45"/>
    <p:sldId id="568" r:id="rId46"/>
    <p:sldId id="569" r:id="rId47"/>
    <p:sldId id="572" r:id="rId48"/>
    <p:sldId id="571" r:id="rId49"/>
    <p:sldId id="573" r:id="rId50"/>
    <p:sldId id="574" r:id="rId51"/>
    <p:sldId id="575" r:id="rId52"/>
    <p:sldId id="576"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32" userDrawn="1">
          <p15:clr>
            <a:srgbClr val="A4A3A4"/>
          </p15:clr>
        </p15:guide>
        <p15:guide id="2" pos="29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arry.westenberg" initials="l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4" d="100"/>
          <a:sy n="74" d="100"/>
        </p:scale>
        <p:origin x="1290" y="96"/>
      </p:cViewPr>
      <p:guideLst>
        <p:guide orient="horz" pos="2232"/>
        <p:guide pos="290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298D07-91C0-4CD3-BE52-4C14230852BE}" type="datetimeFigureOut">
              <a:rPr lang="en-IN" smtClean="0"/>
              <a:t>02-04-2024</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F7C436-AA8B-4F5D-80ED-AC33A906CFA2}" type="slidenum">
              <a:rPr lang="en-IN" smtClean="0"/>
              <a:t>‹#›</a:t>
            </a:fld>
            <a:endParaRPr lang="en-IN"/>
          </a:p>
        </p:txBody>
      </p:sp>
    </p:spTree>
    <p:extLst>
      <p:ext uri="{BB962C8B-B14F-4D97-AF65-F5344CB8AC3E}">
        <p14:creationId xmlns:p14="http://schemas.microsoft.com/office/powerpoint/2010/main" val="3648400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normAutofit/>
          </a:bodyPr>
          <a:lstStyle>
            <a:lvl1pPr algn="ctr">
              <a:defRPr sz="3600"/>
            </a:lvl1pPr>
          </a:lstStyle>
          <a:p>
            <a:r>
              <a:rPr lang="en-US" dirty="0"/>
              <a:t>Click to edit Master title style</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8EBCB21D-1BDF-4F11-A7AC-49D83DF12F42}"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35B0A7-E9A7-4734-A94B-E8CDCA569981}"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2_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1122480"/>
            <a:ext cx="7772040" cy="2387160"/>
          </a:xfrm>
          <a:prstGeom prst="rect">
            <a:avLst/>
          </a:prstGeom>
        </p:spPr>
        <p:txBody>
          <a:bodyPr lIns="0" tIns="0" rIns="0" bIns="0" anchor="ctr"/>
          <a:lstStyle/>
          <a:p>
            <a:endParaRPr lang="en-US" sz="1800" b="0" strike="noStrike" spc="-1">
              <a:solidFill>
                <a:srgbClr val="000000"/>
              </a:solidFill>
              <a:uFill>
                <a:solidFill>
                  <a:srgbClr val="FFFFFF"/>
                </a:solidFill>
              </a:uFill>
              <a:latin typeface="Calibri" panose="020F0502020204030204"/>
            </a:endParaRPr>
          </a:p>
        </p:txBody>
      </p:sp>
      <p:sp>
        <p:nvSpPr>
          <p:cNvPr id="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IN" sz="3200" b="0" strike="noStrike" spc="-1">
              <a:solidFill>
                <a:srgbClr val="000000"/>
              </a:solidFill>
              <a:uFill>
                <a:solidFill>
                  <a:srgbClr val="FFFFFF"/>
                </a:solidFill>
              </a:uFill>
              <a:latin typeface="Arial" panose="020B060402020202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993531"/>
            <a:ext cx="3886200" cy="5183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993531"/>
            <a:ext cx="3886200" cy="518343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E843425-DBF9-4B7C-BE5E-DD4319EB22D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37931" y="913422"/>
            <a:ext cx="7883769" cy="69874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727200"/>
            <a:ext cx="7886700" cy="444976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1397977" y="6277709"/>
            <a:ext cx="6884377" cy="443768"/>
          </a:xfrm>
          <a:prstGeom prst="rect">
            <a:avLst/>
          </a:prstGeom>
        </p:spPr>
        <p:txBody>
          <a:bodyPr vert="horz" lIns="91440" tIns="45720" rIns="91440" bIns="45720" rtlCol="0" anchor="ctr"/>
          <a:lstStyle>
            <a:lvl1pPr algn="ctr">
              <a:defRPr sz="1800">
                <a:solidFill>
                  <a:schemeClr val="bg1"/>
                </a:solidFill>
                <a:latin typeface="Andalus" panose="02020603050405020304" pitchFamily="18" charset="-78"/>
                <a:cs typeface="Andalus" panose="02020603050405020304" pitchFamily="18" charset="-78"/>
              </a:defRPr>
            </a:lvl1pPr>
          </a:lstStyle>
          <a:p>
            <a:endParaRPr lang="en-IN" dirty="0"/>
          </a:p>
        </p:txBody>
      </p:sp>
      <p:sp>
        <p:nvSpPr>
          <p:cNvPr id="6" name="Slide Number Placeholder 5"/>
          <p:cNvSpPr>
            <a:spLocks noGrp="1"/>
          </p:cNvSpPr>
          <p:nvPr>
            <p:ph type="sldNum" sz="quarter" idx="4"/>
          </p:nvPr>
        </p:nvSpPr>
        <p:spPr>
          <a:xfrm>
            <a:off x="8387862" y="6277709"/>
            <a:ext cx="501161" cy="443767"/>
          </a:xfrm>
          <a:prstGeom prst="rect">
            <a:avLst/>
          </a:prstGeom>
        </p:spPr>
        <p:txBody>
          <a:bodyPr vert="horz" lIns="91440" tIns="45720" rIns="91440" bIns="45720" rtlCol="0" anchor="ctr"/>
          <a:lstStyle>
            <a:lvl1pPr algn="ctr">
              <a:defRPr sz="1600">
                <a:solidFill>
                  <a:schemeClr val="bg1"/>
                </a:solidFill>
                <a:latin typeface="Andalus" panose="02020603050405020304" pitchFamily="18" charset="-78"/>
                <a:cs typeface="Andalus" panose="02020603050405020304" pitchFamily="18" charset="-78"/>
              </a:defRPr>
            </a:lvl1pPr>
          </a:lstStyle>
          <a:p>
            <a:fld id="{8E843425-DBF9-4B7C-BE5E-DD4319EB22DD}"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l" defTabSz="914400" rtl="0" eaLnBrk="1" latinLnBrk="0" hangingPunct="1">
        <a:lnSpc>
          <a:spcPct val="90000"/>
        </a:lnSpc>
        <a:spcBef>
          <a:spcPct val="0"/>
        </a:spcBef>
        <a:buNone/>
        <a:defRPr sz="3200" b="1" kern="1200">
          <a:solidFill>
            <a:schemeClr val="tx1"/>
          </a:solidFill>
          <a:latin typeface="Andalus" panose="02020603050405020304" pitchFamily="18" charset="-78"/>
          <a:ea typeface="+mj-ea"/>
          <a:cs typeface="Andalus" panose="02020603050405020304" pitchFamily="18" charset="-7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Andalus" panose="02020603050405020304" pitchFamily="18" charset="-78"/>
          <a:ea typeface="+mn-ea"/>
          <a:cs typeface="Andalus" panose="02020603050405020304" pitchFamily="18" charset="-78"/>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ndalus" panose="02020603050405020304" pitchFamily="18" charset="-78"/>
          <a:ea typeface="+mn-ea"/>
          <a:cs typeface="Andalus" panose="02020603050405020304" pitchFamily="18" charset="-78"/>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ndalus" panose="02020603050405020304" pitchFamily="18" charset="-78"/>
          <a:ea typeface="+mn-ea"/>
          <a:cs typeface="Andalus" panose="02020603050405020304" pitchFamily="18" charset="-78"/>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ndalus" panose="02020603050405020304" pitchFamily="18" charset="-78"/>
          <a:ea typeface="+mn-ea"/>
          <a:cs typeface="Andalus" panose="02020603050405020304" pitchFamily="18" charset="-78"/>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ndalus" panose="02020603050405020304" pitchFamily="18" charset="-78"/>
          <a:ea typeface="+mn-ea"/>
          <a:cs typeface="Andalus" panose="02020603050405020304" pitchFamily="18" charset="-78"/>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2.xml"/><Relationship Id="rId1" Type="http://schemas.openxmlformats.org/officeDocument/2006/relationships/vmlDrawing" Target="../drawings/vmlDrawing1.v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4.vm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39" name="TextShape 1"/>
          <p:cNvSpPr txBox="1"/>
          <p:nvPr/>
        </p:nvSpPr>
        <p:spPr>
          <a:xfrm>
            <a:off x="609480" y="221100"/>
            <a:ext cx="7772040" cy="533160"/>
          </a:xfrm>
          <a:prstGeom prst="rect">
            <a:avLst/>
          </a:prstGeom>
          <a:noFill/>
          <a:ln>
            <a:noFill/>
          </a:ln>
        </p:spPr>
        <p:txBody>
          <a:bodyPr anchor="b"/>
          <a:lstStyle/>
          <a:p>
            <a:pPr algn="ctr">
              <a:lnSpc>
                <a:spcPct val="100000"/>
              </a:lnSpc>
            </a:pPr>
            <a:r>
              <a:rPr lang="en-US" sz="3600" b="0" strike="noStrike" spc="-1">
                <a:solidFill>
                  <a:schemeClr val="bg1"/>
                </a:solidFill>
                <a:uFill>
                  <a:solidFill>
                    <a:srgbClr val="FFFFFF"/>
                  </a:solidFill>
                </a:uFill>
                <a:latin typeface="Times New Roman" panose="02020603050405020304" charset="0"/>
                <a:cs typeface="Times New Roman" panose="02020603050405020304" charset="0"/>
              </a:rPr>
              <a:t>Web Designing - HTML</a:t>
            </a:r>
          </a:p>
        </p:txBody>
      </p:sp>
      <p:sp>
        <p:nvSpPr>
          <p:cNvPr id="40" name="TextShape 2"/>
          <p:cNvSpPr txBox="1"/>
          <p:nvPr/>
        </p:nvSpPr>
        <p:spPr>
          <a:xfrm>
            <a:off x="1371600" y="1371600"/>
            <a:ext cx="6400440" cy="4266720"/>
          </a:xfrm>
          <a:prstGeom prst="rect">
            <a:avLst/>
          </a:prstGeom>
          <a:noFill/>
          <a:ln>
            <a:noFill/>
          </a:ln>
        </p:spPr>
        <p:txBody>
          <a:bodyPr/>
          <a:lstStyle/>
          <a:p>
            <a:pPr algn="ctr">
              <a:lnSpc>
                <a:spcPct val="100000"/>
              </a:lnSpc>
            </a:pPr>
            <a:endParaRPr lang="en-IN" sz="3200" b="0" strike="noStrike" spc="-1" dirty="0">
              <a:solidFill>
                <a:srgbClr val="000000"/>
              </a:solidFill>
              <a:uFill>
                <a:solidFill>
                  <a:srgbClr val="FFFFFF"/>
                </a:solidFill>
              </a:uFill>
              <a:latin typeface="Arial" panose="020B0604020202020204"/>
            </a:endParaRPr>
          </a:p>
        </p:txBody>
      </p:sp>
      <p:sp>
        <p:nvSpPr>
          <p:cNvPr id="30722" name="AutoShape 2" descr="Image result for by Guido van Rossum with images"/>
          <p:cNvSpPr>
            <a:spLocks noChangeAspect="1" noChangeArrowheads="1"/>
          </p:cNvSpPr>
          <p:nvPr/>
        </p:nvSpPr>
        <p:spPr bwMode="auto">
          <a:xfrm>
            <a:off x="155575" y="-647700"/>
            <a:ext cx="1352550" cy="1352550"/>
          </a:xfrm>
          <a:prstGeom prst="rect">
            <a:avLst/>
          </a:prstGeom>
          <a:noFill/>
        </p:spPr>
        <p:txBody>
          <a:bodyPr vert="horz" wrap="square" lIns="91440" tIns="45720" rIns="91440" bIns="45720" numCol="1" anchor="t" anchorCtr="0" compatLnSpc="1"/>
          <a:lstStyle/>
          <a:p>
            <a:endParaRPr lang="en-US"/>
          </a:p>
        </p:txBody>
      </p:sp>
      <p:sp>
        <p:nvSpPr>
          <p:cNvPr id="30724" name="AutoShape 4" descr="Image result for by Guido van Rossum with images"/>
          <p:cNvSpPr>
            <a:spLocks noChangeAspect="1" noChangeArrowheads="1"/>
          </p:cNvSpPr>
          <p:nvPr/>
        </p:nvSpPr>
        <p:spPr bwMode="auto">
          <a:xfrm>
            <a:off x="155575" y="-647700"/>
            <a:ext cx="1352550" cy="1352550"/>
          </a:xfrm>
          <a:prstGeom prst="rect">
            <a:avLst/>
          </a:prstGeom>
          <a:noFill/>
        </p:spPr>
        <p:txBody>
          <a:bodyPr vert="horz" wrap="square" lIns="91440" tIns="45720" rIns="91440" bIns="45720" numCol="1" anchor="t" anchorCtr="0" compatLnSpc="1"/>
          <a:lstStyle/>
          <a:p>
            <a:endParaRPr lang="en-US"/>
          </a:p>
        </p:txBody>
      </p:sp>
      <p:sp>
        <p:nvSpPr>
          <p:cNvPr id="30726" name="AutoShape 6" descr="Image result for by Guido van Rossum with images"/>
          <p:cNvSpPr>
            <a:spLocks noChangeAspect="1" noChangeArrowheads="1"/>
          </p:cNvSpPr>
          <p:nvPr/>
        </p:nvSpPr>
        <p:spPr bwMode="auto">
          <a:xfrm>
            <a:off x="155575" y="-647700"/>
            <a:ext cx="1352550" cy="1352550"/>
          </a:xfrm>
          <a:prstGeom prst="rect">
            <a:avLst/>
          </a:prstGeom>
          <a:noFill/>
        </p:spPr>
        <p:txBody>
          <a:bodyPr vert="horz" wrap="square" lIns="91440" tIns="45720" rIns="91440" bIns="45720" numCol="1" anchor="t" anchorCtr="0" compatLnSpc="1"/>
          <a:lstStyle/>
          <a:p>
            <a:endParaRPr lang="en-US"/>
          </a:p>
        </p:txBody>
      </p:sp>
      <p:pic>
        <p:nvPicPr>
          <p:cNvPr id="2" name="Content Placeholder 1"/>
          <p:cNvPicPr>
            <a:picLocks noGrp="1" noChangeAspect="1"/>
          </p:cNvPicPr>
          <p:nvPr>
            <p:ph idx="1"/>
          </p:nvPr>
        </p:nvPicPr>
        <p:blipFill>
          <a:blip r:embed="rId2"/>
          <a:stretch>
            <a:fillRect/>
          </a:stretch>
        </p:blipFill>
        <p:spPr>
          <a:xfrm>
            <a:off x="761365" y="1713230"/>
            <a:ext cx="7620000" cy="397764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5504" y="1035734"/>
            <a:ext cx="8939048" cy="6227379"/>
          </a:xfrm>
        </p:spPr>
        <p:txBody>
          <a:bodyPr>
            <a:normAutofit/>
          </a:bodyPr>
          <a:lstStyle/>
          <a:p>
            <a:pPr marL="609600" indent="-609600" algn="just">
              <a:lnSpc>
                <a:spcPct val="150000"/>
              </a:lnSpc>
              <a:buClr>
                <a:schemeClr val="bg1"/>
              </a:buClr>
              <a:buFont typeface="Wingdings" panose="05000000000000000000" pitchFamily="2" charset="2"/>
              <a:buAutoNum type="arabicPeriod"/>
            </a:pPr>
            <a:r>
              <a:rPr lang="en-US" b="1" dirty="0">
                <a:solidFill>
                  <a:srgbClr val="FF0000"/>
                </a:solidFill>
                <a:latin typeface="Arial" panose="020B0604020202020204" pitchFamily="34" charset="0"/>
                <a:cs typeface="Arial" panose="020B0604020202020204" pitchFamily="34" charset="0"/>
                <a:sym typeface="+mn-ea"/>
              </a:rPr>
              <a:t>1.</a:t>
            </a:r>
            <a:r>
              <a:rPr lang="en-US" b="1" dirty="0">
                <a:latin typeface="Arial" panose="020B0604020202020204" pitchFamily="34" charset="0"/>
                <a:cs typeface="Arial" panose="020B0604020202020204" pitchFamily="34" charset="0"/>
                <a:sym typeface="+mn-ea"/>
              </a:rPr>
              <a:t> </a:t>
            </a:r>
            <a:r>
              <a:rPr lang="en-US" dirty="0" smtClean="0">
                <a:latin typeface="Arial" panose="020B0604020202020204" pitchFamily="34" charset="0"/>
                <a:cs typeface="Arial" panose="020B0604020202020204" pitchFamily="34" charset="0"/>
                <a:sym typeface="+mn-ea"/>
              </a:rPr>
              <a:t>The </a:t>
            </a:r>
            <a:r>
              <a:rPr lang="en-US" dirty="0">
                <a:latin typeface="Arial" panose="020B0604020202020204" pitchFamily="34" charset="0"/>
                <a:cs typeface="Arial" panose="020B0604020202020204" pitchFamily="34" charset="0"/>
                <a:sym typeface="+mn-ea"/>
              </a:rPr>
              <a:t>&lt;HR&gt; element causes the browser to display a horizontal line (rule) in </a:t>
            </a:r>
            <a:r>
              <a:rPr lang="en-US" dirty="0" smtClean="0">
                <a:latin typeface="Arial" panose="020B0604020202020204" pitchFamily="34" charset="0"/>
                <a:cs typeface="Arial" panose="020B0604020202020204" pitchFamily="34" charset="0"/>
                <a:sym typeface="+mn-ea"/>
              </a:rPr>
              <a:t>your </a:t>
            </a:r>
            <a:r>
              <a:rPr lang="en-US" dirty="0">
                <a:latin typeface="Arial" panose="020B0604020202020204" pitchFamily="34" charset="0"/>
                <a:cs typeface="Arial" panose="020B0604020202020204" pitchFamily="34" charset="0"/>
                <a:sym typeface="+mn-ea"/>
              </a:rPr>
              <a:t>document.</a:t>
            </a:r>
            <a:endParaRPr lang="en-US" dirty="0">
              <a:latin typeface="Arial" panose="020B0604020202020204" pitchFamily="34" charset="0"/>
              <a:cs typeface="Arial" panose="020B0604020202020204" pitchFamily="34" charset="0"/>
            </a:endParaRPr>
          </a:p>
          <a:p>
            <a:pPr marL="609600" indent="-609600" algn="just">
              <a:lnSpc>
                <a:spcPct val="150000"/>
              </a:lnSpc>
              <a:buClr>
                <a:schemeClr val="bg1"/>
              </a:buClr>
              <a:buFont typeface="Wingdings" panose="05000000000000000000" pitchFamily="2" charset="2"/>
              <a:buAutoNum type="arabicPeriod"/>
            </a:pPr>
            <a:r>
              <a:rPr lang="en-US" b="1" dirty="0" smtClean="0">
                <a:solidFill>
                  <a:srgbClr val="FF0000"/>
                </a:solidFill>
                <a:latin typeface="Arial" panose="020B0604020202020204" pitchFamily="34" charset="0"/>
                <a:cs typeface="Arial" panose="020B0604020202020204" pitchFamily="34" charset="0"/>
                <a:sym typeface="+mn-ea"/>
              </a:rPr>
              <a:t>2.</a:t>
            </a:r>
            <a:r>
              <a:rPr lang="en-US" b="1" dirty="0" smtClean="0">
                <a:latin typeface="Arial" panose="020B0604020202020204" pitchFamily="34" charset="0"/>
                <a:cs typeface="Arial" panose="020B0604020202020204" pitchFamily="34" charset="0"/>
                <a:sym typeface="+mn-ea"/>
              </a:rPr>
              <a:t> </a:t>
            </a:r>
            <a:r>
              <a:rPr lang="en-US" dirty="0" smtClean="0">
                <a:latin typeface="Arial" panose="020B0604020202020204" pitchFamily="34" charset="0"/>
                <a:cs typeface="Arial" panose="020B0604020202020204" pitchFamily="34" charset="0"/>
                <a:sym typeface="+mn-ea"/>
              </a:rPr>
              <a:t>&lt;</a:t>
            </a:r>
            <a:r>
              <a:rPr lang="en-US" dirty="0">
                <a:latin typeface="Arial" panose="020B0604020202020204" pitchFamily="34" charset="0"/>
                <a:cs typeface="Arial" panose="020B0604020202020204" pitchFamily="34" charset="0"/>
                <a:sym typeface="+mn-ea"/>
              </a:rPr>
              <a:t>HR&gt; does not use a closing tag, &lt;/HR</a:t>
            </a:r>
            <a:r>
              <a:rPr lang="en-US" dirty="0" smtClean="0">
                <a:latin typeface="Arial" panose="020B0604020202020204" pitchFamily="34" charset="0"/>
                <a:cs typeface="Arial" panose="020B0604020202020204" pitchFamily="34" charset="0"/>
                <a:sym typeface="+mn-ea"/>
              </a:rPr>
              <a:t>&gt;.</a:t>
            </a:r>
          </a:p>
          <a:p>
            <a:pPr marL="609600" indent="-609600" algn="just">
              <a:lnSpc>
                <a:spcPct val="150000"/>
              </a:lnSpc>
              <a:buClr>
                <a:schemeClr val="bg1"/>
              </a:buClr>
              <a:buFont typeface="Wingdings" panose="05000000000000000000" pitchFamily="2" charset="2"/>
              <a:buAutoNum type="arabicPeriod"/>
            </a:pPr>
            <a:r>
              <a:rPr lang="en-US" b="1" dirty="0" smtClean="0">
                <a:solidFill>
                  <a:srgbClr val="FF0000"/>
                </a:solidFill>
                <a:latin typeface="Arial" panose="020B0604020202020204" pitchFamily="34" charset="0"/>
                <a:cs typeface="Arial" panose="020B0604020202020204" pitchFamily="34" charset="0"/>
                <a:sym typeface="+mn-ea"/>
              </a:rPr>
              <a:t>Syntax :-</a:t>
            </a:r>
          </a:p>
          <a:p>
            <a:pPr marL="609600" indent="-609600" algn="just">
              <a:lnSpc>
                <a:spcPct val="150000"/>
              </a:lnSpc>
              <a:buClr>
                <a:schemeClr val="bg1"/>
              </a:buClr>
              <a:buFont typeface="Wingdings" panose="05000000000000000000" pitchFamily="2" charset="2"/>
              <a:buAutoNum type="arabicPeriod"/>
            </a:pPr>
            <a:r>
              <a:rPr lang="en-US" dirty="0" smtClean="0">
                <a:latin typeface="Arial" panose="020B0604020202020204" pitchFamily="34" charset="0"/>
                <a:cs typeface="Arial" panose="020B0604020202020204" pitchFamily="34" charset="0"/>
                <a:sym typeface="+mn-ea"/>
              </a:rPr>
              <a:t>&lt;h1&gt;Welcome all &lt;/h1&gt;</a:t>
            </a:r>
          </a:p>
          <a:p>
            <a:pPr marL="609600" indent="-609600" algn="just">
              <a:lnSpc>
                <a:spcPct val="150000"/>
              </a:lnSpc>
              <a:buClr>
                <a:schemeClr val="bg1"/>
              </a:buClr>
              <a:buFont typeface="Wingdings" panose="05000000000000000000" pitchFamily="2" charset="2"/>
              <a:buAutoNum type="arabicPeriod"/>
            </a:pPr>
            <a:r>
              <a:rPr lang="en-US" b="1" dirty="0" smtClean="0">
                <a:latin typeface="Arial" panose="020B0604020202020204" pitchFamily="34" charset="0"/>
                <a:cs typeface="Arial" panose="020B0604020202020204" pitchFamily="34" charset="0"/>
                <a:sym typeface="+mn-ea"/>
              </a:rPr>
              <a:t>&lt;</a:t>
            </a:r>
            <a:r>
              <a:rPr lang="en-US" b="1" dirty="0" err="1" smtClean="0">
                <a:latin typeface="Arial" panose="020B0604020202020204" pitchFamily="34" charset="0"/>
                <a:cs typeface="Arial" panose="020B0604020202020204" pitchFamily="34" charset="0"/>
                <a:sym typeface="+mn-ea"/>
              </a:rPr>
              <a:t>hr</a:t>
            </a:r>
            <a:r>
              <a:rPr lang="en-US" b="1" dirty="0" smtClean="0">
                <a:latin typeface="Arial" panose="020B0604020202020204" pitchFamily="34" charset="0"/>
                <a:cs typeface="Arial" panose="020B0604020202020204" pitchFamily="34" charset="0"/>
                <a:sym typeface="+mn-ea"/>
              </a:rPr>
              <a:t>&gt; ( This will create a horizontal Line )</a:t>
            </a:r>
          </a:p>
          <a:p>
            <a:pPr marL="609600" indent="-609600" algn="just">
              <a:lnSpc>
                <a:spcPct val="150000"/>
              </a:lnSpc>
              <a:buClr>
                <a:schemeClr val="bg1"/>
              </a:buClr>
              <a:buFont typeface="Wingdings" panose="05000000000000000000" pitchFamily="2" charset="2"/>
              <a:buAutoNum type="arabicPeriod"/>
            </a:pPr>
            <a:r>
              <a:rPr lang="en-US" dirty="0" smtClean="0">
                <a:latin typeface="Arial" panose="020B0604020202020204" pitchFamily="34" charset="0"/>
                <a:cs typeface="Arial" panose="020B0604020202020204" pitchFamily="34" charset="0"/>
                <a:sym typeface="+mn-ea"/>
              </a:rPr>
              <a:t>&lt;p&gt;…..Statement….. &lt;/p&gt;</a:t>
            </a:r>
            <a:endParaRPr lang="en-US" dirty="0">
              <a:latin typeface="Arial" panose="020B0604020202020204" pitchFamily="34" charset="0"/>
              <a:cs typeface="Arial" panose="020B0604020202020204" pitchFamily="34" charset="0"/>
              <a:sym typeface="+mn-ea"/>
            </a:endParaRPr>
          </a:p>
          <a:p>
            <a:pPr marL="609600" indent="-609600" algn="just">
              <a:lnSpc>
                <a:spcPct val="150000"/>
              </a:lnSpc>
              <a:buClr>
                <a:schemeClr val="bg1"/>
              </a:buClr>
              <a:buFont typeface="Wingdings" panose="05000000000000000000" pitchFamily="2" charset="2"/>
              <a:buAutoNum type="arabicPeriod"/>
            </a:pPr>
            <a:endParaRPr lang="en-US" sz="2800" b="1" dirty="0"/>
          </a:p>
        </p:txBody>
      </p:sp>
      <p:sp>
        <p:nvSpPr>
          <p:cNvPr id="4" name="Rectangle 3"/>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ym typeface="+mn-ea"/>
              </a:rPr>
              <a:t>Horizontal Rule, &lt;HR&gt;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pPr marL="0" lvl="3">
              <a:spcBef>
                <a:spcPts val="1000"/>
              </a:spcBef>
            </a:pPr>
            <a:endParaRPr lang="en-US" sz="4000" dirty="0" smtClean="0"/>
          </a:p>
          <a:p>
            <a:r>
              <a:rPr lang="en-US" dirty="0" smtClean="0"/>
              <a:t>	</a:t>
            </a:r>
          </a:p>
          <a:p>
            <a:pPr algn="l"/>
            <a:endParaRPr lang="en-US" sz="2800" b="1" dirty="0" smtClean="0">
              <a:solidFill>
                <a:schemeClr val="accent6"/>
              </a:solidFill>
            </a:endParaRPr>
          </a:p>
          <a:p>
            <a:pPr algn="l"/>
            <a:r>
              <a:rPr lang="en-US" sz="2800" b="1" dirty="0" smtClean="0">
                <a:solidFill>
                  <a:schemeClr val="accent6"/>
                </a:solidFill>
              </a:rPr>
              <a:t> </a:t>
            </a:r>
            <a:endParaRPr lang="en-US" b="1" dirty="0"/>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9" name="Table 8"/>
          <p:cNvGraphicFramePr/>
          <p:nvPr>
            <p:extLst>
              <p:ext uri="{D42A27DB-BD31-4B8C-83A1-F6EECF244321}">
                <p14:modId xmlns:p14="http://schemas.microsoft.com/office/powerpoint/2010/main" val="4144259972"/>
              </p:ext>
            </p:extLst>
          </p:nvPr>
        </p:nvGraphicFramePr>
        <p:xfrm>
          <a:off x="1327785" y="1102360"/>
          <a:ext cx="6952615" cy="4498340"/>
        </p:xfrm>
        <a:graphic>
          <a:graphicData uri="http://schemas.openxmlformats.org/drawingml/2006/table">
            <a:tbl>
              <a:tblPr/>
              <a:tblGrid>
                <a:gridCol w="1877695"/>
                <a:gridCol w="3489960"/>
                <a:gridCol w="1584960"/>
              </a:tblGrid>
              <a:tr h="48831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b="1" dirty="0">
                          <a:solidFill>
                            <a:schemeClr val="tx1"/>
                          </a:solidFill>
                        </a:rPr>
                        <a:t>Attribute</a:t>
                      </a:r>
                      <a:endParaRPr lang="en-US" sz="1200" b="1" dirty="0">
                        <a:solidFill>
                          <a:schemeClr val="tx1"/>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b="1" dirty="0">
                          <a:solidFill>
                            <a:schemeClr val="tx1"/>
                          </a:solidFill>
                        </a:rPr>
                        <a:t>Description</a:t>
                      </a:r>
                      <a:endParaRPr lang="en-US" sz="1200" b="1" dirty="0">
                        <a:solidFill>
                          <a:schemeClr val="tx1"/>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b="1">
                          <a:solidFill>
                            <a:schemeClr val="tx1"/>
                          </a:solidFill>
                        </a:rPr>
                        <a:t>Default Value</a:t>
                      </a:r>
                      <a:endParaRPr lang="en-US" sz="1200" b="1">
                        <a:solidFill>
                          <a:schemeClr val="tx1"/>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83820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SIZE</a:t>
                      </a:r>
                      <a:endParaRPr lang="en-US" sz="1200" dirty="0">
                        <a:solidFill>
                          <a:schemeClr val="tx1"/>
                        </a:solidFill>
                      </a:endParaRP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Height of the rule in pixels</a:t>
                      </a:r>
                      <a:endParaRPr lang="en-US" sz="1200" dirty="0">
                        <a:solidFill>
                          <a:schemeClr val="tx1"/>
                        </a:solidFill>
                      </a:endParaRP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2 pixels</a:t>
                      </a:r>
                      <a:endParaRPr lang="en-US" sz="1200" dirty="0">
                        <a:solidFill>
                          <a:schemeClr val="tx1"/>
                        </a:solidFill>
                      </a:endParaRP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84074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WIDTH</a:t>
                      </a:r>
                      <a:endParaRPr lang="en-US" sz="1200" dirty="0">
                        <a:solidFill>
                          <a:schemeClr val="tx1"/>
                        </a:solidFill>
                      </a:endParaRP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Width of the rule in pixels or percentage of screen width</a:t>
                      </a:r>
                      <a:endParaRPr lang="en-US" sz="1200" dirty="0">
                        <a:solidFill>
                          <a:schemeClr val="tx1"/>
                        </a:solidFill>
                      </a:endParaRP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100%</a:t>
                      </a:r>
                      <a:endParaRPr lang="en-US" sz="1200" dirty="0">
                        <a:solidFill>
                          <a:schemeClr val="tx1"/>
                        </a:solidFill>
                      </a:endParaRP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94742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smtClean="0">
                          <a:solidFill>
                            <a:schemeClr val="tx1"/>
                          </a:solidFill>
                        </a:rPr>
                        <a:t>NOSHAD</a:t>
                      </a:r>
                      <a:r>
                        <a:rPr lang="en-US" sz="1200" dirty="0" smtClean="0">
                          <a:solidFill>
                            <a:schemeClr val="tx1"/>
                          </a:solidFill>
                        </a:rPr>
                        <a:t>E</a:t>
                      </a:r>
                      <a:endParaRPr lang="en-US" sz="1200" dirty="0">
                        <a:solidFill>
                          <a:schemeClr val="tx1"/>
                        </a:solidFill>
                      </a:endParaRP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Draw the rule with a flat look instead of a 3D look</a:t>
                      </a:r>
                      <a:endParaRPr lang="en-US" sz="1200" dirty="0">
                        <a:solidFill>
                          <a:schemeClr val="tx1"/>
                        </a:solidFill>
                      </a:endParaRP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Not set</a:t>
                      </a:r>
                    </a:p>
                    <a:p>
                      <a:pPr marL="0" lvl="0" indent="0">
                        <a:buNone/>
                      </a:pPr>
                      <a:r>
                        <a:rPr sz="1200" dirty="0">
                          <a:solidFill>
                            <a:schemeClr val="tx1"/>
                          </a:solidFill>
                        </a:rPr>
                        <a:t>(3D look)</a:t>
                      </a:r>
                      <a:endParaRPr lang="en-US" sz="1200" dirty="0">
                        <a:solidFill>
                          <a:schemeClr val="tx1"/>
                        </a:solidFill>
                      </a:endParaRP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836930">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ALIGN</a:t>
                      </a:r>
                      <a:endParaRPr lang="en-US" sz="1200" dirty="0">
                        <a:solidFill>
                          <a:schemeClr val="tx1"/>
                        </a:solidFill>
                      </a:endParaRP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Aligns the line (Left, Center, Right)</a:t>
                      </a:r>
                      <a:endParaRPr lang="en-US" sz="1200" dirty="0">
                        <a:solidFill>
                          <a:schemeClr val="tx1"/>
                        </a:solidFill>
                      </a:endParaRP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Center</a:t>
                      </a:r>
                      <a:endParaRPr lang="en-US" sz="1200" dirty="0">
                        <a:solidFill>
                          <a:schemeClr val="tx1"/>
                        </a:solidFill>
                      </a:endParaRP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bg1"/>
                    </a:solidFill>
                  </a:tcPr>
                </a:tc>
              </a:tr>
              <a:tr h="54673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COLOR</a:t>
                      </a:r>
                      <a:endParaRPr lang="en-US" sz="1200" dirty="0">
                        <a:solidFill>
                          <a:schemeClr val="tx1"/>
                        </a:solidFill>
                      </a:endParaRPr>
                    </a:p>
                  </a:txBody>
                  <a:tcPr anchor="ct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Sets a color for the rule (IE 3.0 or later)</a:t>
                      </a:r>
                      <a:endParaRPr lang="en-US" sz="1200" dirty="0">
                        <a:solidFill>
                          <a:schemeClr val="tx1"/>
                        </a:solidFill>
                      </a:endParaRPr>
                    </a:p>
                  </a:txBody>
                  <a:tcPr anchor="ct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200" dirty="0">
                          <a:solidFill>
                            <a:schemeClr val="tx1"/>
                          </a:solidFill>
                        </a:rPr>
                        <a:t>Not set</a:t>
                      </a:r>
                      <a:endParaRPr lang="en-US" sz="1200" dirty="0">
                        <a:solidFill>
                          <a:schemeClr val="tx1"/>
                        </a:solidFill>
                      </a:endParaRPr>
                    </a:p>
                  </a:txBody>
                  <a:tcPr anchor="ct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pPr marL="0" lvl="3" algn="l">
              <a:spcBef>
                <a:spcPts val="1000"/>
              </a:spcBef>
            </a:pPr>
            <a:endParaRPr lang="en-US" b="1" dirty="0"/>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 Box 1"/>
          <p:cNvSpPr txBox="1"/>
          <p:nvPr/>
        </p:nvSpPr>
        <p:spPr>
          <a:xfrm>
            <a:off x="504383" y="1190339"/>
            <a:ext cx="4993005" cy="5107940"/>
          </a:xfrm>
          <a:prstGeom prst="rect">
            <a:avLst/>
          </a:prstGeom>
          <a:noFill/>
        </p:spPr>
        <p:txBody>
          <a:bodyPr wrap="square" rtlCol="0">
            <a:spAutoFit/>
          </a:bodyPr>
          <a:lstStyle/>
          <a:p>
            <a:pPr>
              <a:buClrTx/>
              <a:buSzTx/>
              <a:buFontTx/>
              <a:buNone/>
            </a:pPr>
            <a:r>
              <a:rPr lang="en-US" sz="2800" dirty="0"/>
              <a:t>&lt;HTML&gt;</a:t>
            </a:r>
          </a:p>
          <a:p>
            <a:pPr>
              <a:buClrTx/>
              <a:buSzTx/>
              <a:buFontTx/>
              <a:buNone/>
            </a:pPr>
            <a:r>
              <a:rPr lang="en-US" sz="2800" dirty="0"/>
              <a:t>&lt;HEAD&gt;</a:t>
            </a:r>
          </a:p>
          <a:p>
            <a:pPr>
              <a:buClrTx/>
              <a:buSzTx/>
              <a:buFontTx/>
              <a:buNone/>
            </a:pPr>
            <a:r>
              <a:rPr lang="en-US" sz="2800" dirty="0"/>
              <a:t>&lt;TITLE&gt; Example Page&lt;/TITLE&gt;</a:t>
            </a:r>
          </a:p>
          <a:p>
            <a:pPr>
              <a:buClrTx/>
              <a:buSzTx/>
              <a:buFontTx/>
              <a:buNone/>
            </a:pPr>
            <a:r>
              <a:rPr lang="en-US" sz="2800" dirty="0"/>
              <a:t>&lt;/HEAD&gt;</a:t>
            </a:r>
          </a:p>
          <a:p>
            <a:pPr>
              <a:buClrTx/>
              <a:buSzTx/>
              <a:buFontTx/>
              <a:buNone/>
            </a:pPr>
            <a:r>
              <a:rPr lang="en-US" sz="2800" dirty="0"/>
              <a:t>&lt;BODY&gt;</a:t>
            </a:r>
          </a:p>
          <a:p>
            <a:pPr>
              <a:buClrTx/>
              <a:buSzTx/>
              <a:buFontTx/>
              <a:buNone/>
            </a:pPr>
            <a:r>
              <a:rPr lang="en-US" sz="2800" dirty="0"/>
              <a:t>&lt;H1&gt; Heading 1 &lt;/H1&gt;</a:t>
            </a:r>
          </a:p>
          <a:p>
            <a:pPr>
              <a:buClrTx/>
              <a:buSzTx/>
              <a:buFontTx/>
              <a:buNone/>
            </a:pPr>
            <a:r>
              <a:rPr lang="en-US" sz="2800" dirty="0"/>
              <a:t>&lt;P&gt;Paragraph 1, &lt;BR&gt;</a:t>
            </a:r>
          </a:p>
          <a:p>
            <a:pPr>
              <a:buClrTx/>
              <a:buSzTx/>
              <a:buFontTx/>
              <a:buNone/>
            </a:pPr>
            <a:r>
              <a:rPr lang="en-US" sz="2800" dirty="0"/>
              <a:t>Line 2 &lt;BR&gt;</a:t>
            </a:r>
          </a:p>
          <a:p>
            <a:pPr>
              <a:buClrTx/>
              <a:buSzTx/>
              <a:buFontTx/>
              <a:buNone/>
            </a:pPr>
            <a:r>
              <a:rPr lang="en-US" sz="2800" dirty="0"/>
              <a:t>&lt;HR&gt;Line 3 &lt;BR&gt;</a:t>
            </a:r>
          </a:p>
          <a:p>
            <a:pPr>
              <a:buClrTx/>
              <a:buSzTx/>
              <a:buFontTx/>
              <a:buNone/>
            </a:pPr>
            <a:r>
              <a:rPr lang="en-US" sz="2800" dirty="0"/>
              <a:t>&lt;/P&gt;</a:t>
            </a:r>
          </a:p>
          <a:p>
            <a:pPr>
              <a:buClrTx/>
              <a:buSzTx/>
              <a:buFontTx/>
              <a:buNone/>
            </a:pPr>
            <a:r>
              <a:rPr lang="en-US" sz="2800" dirty="0"/>
              <a:t>&lt;/BODY&gt;&lt;/HTML&gt;</a:t>
            </a:r>
            <a:endParaRPr lang="en-US" dirty="0"/>
          </a:p>
          <a:p>
            <a:pPr>
              <a:buClrTx/>
              <a:buSzTx/>
              <a:buFontTx/>
              <a:buNone/>
            </a:pPr>
            <a:endParaRPr lang="en-US" dirty="0"/>
          </a:p>
        </p:txBody>
      </p:sp>
      <p:sp>
        <p:nvSpPr>
          <p:cNvPr id="7" name="Rectangle 6"/>
          <p:cNvSpPr/>
          <p:nvPr/>
        </p:nvSpPr>
        <p:spPr>
          <a:xfrm>
            <a:off x="5497388" y="2921781"/>
            <a:ext cx="3321934" cy="3293209"/>
          </a:xfrm>
          <a:prstGeom prst="rect">
            <a:avLst/>
          </a:prstGeom>
        </p:spPr>
        <p:txBody>
          <a:bodyPr wrap="square">
            <a:spAutoFit/>
          </a:bodyPr>
          <a:lstStyle/>
          <a:p>
            <a:pPr>
              <a:buClrTx/>
              <a:buSzTx/>
              <a:buFontTx/>
              <a:buNone/>
            </a:pPr>
            <a:r>
              <a:rPr lang="en-US" sz="2400" b="1" dirty="0" smtClean="0"/>
              <a:t>OUTPUT :-</a:t>
            </a:r>
            <a:endParaRPr lang="en-US" sz="2400" b="1" dirty="0"/>
          </a:p>
          <a:p>
            <a:pPr>
              <a:buClrTx/>
              <a:buSzTx/>
              <a:buFontTx/>
              <a:buNone/>
            </a:pPr>
            <a:r>
              <a:rPr lang="en-US" sz="4000" b="1" dirty="0">
                <a:solidFill>
                  <a:srgbClr val="990000"/>
                </a:solidFill>
              </a:rPr>
              <a:t>Heading 1</a:t>
            </a:r>
          </a:p>
          <a:p>
            <a:pPr>
              <a:buClrTx/>
              <a:buSzTx/>
              <a:buFontTx/>
              <a:buNone/>
            </a:pPr>
            <a:r>
              <a:rPr lang="en-US" dirty="0">
                <a:solidFill>
                  <a:srgbClr val="990000"/>
                </a:solidFill>
              </a:rPr>
              <a:t>Paragraph 1,….</a:t>
            </a:r>
          </a:p>
          <a:p>
            <a:pPr>
              <a:buClrTx/>
              <a:buSzTx/>
              <a:buFontTx/>
              <a:buNone/>
            </a:pPr>
            <a:r>
              <a:rPr lang="en-US" dirty="0">
                <a:solidFill>
                  <a:srgbClr val="990000"/>
                </a:solidFill>
              </a:rPr>
              <a:t>Line 2</a:t>
            </a:r>
          </a:p>
          <a:p>
            <a:pPr>
              <a:buClrTx/>
              <a:buSzTx/>
              <a:buFontTx/>
              <a:buNone/>
            </a:pPr>
            <a:r>
              <a:rPr lang="en-US" dirty="0">
                <a:solidFill>
                  <a:srgbClr val="990000"/>
                </a:solidFill>
              </a:rPr>
              <a:t>___________________________</a:t>
            </a:r>
          </a:p>
          <a:p>
            <a:pPr>
              <a:buClrTx/>
              <a:buSzTx/>
              <a:buFontTx/>
              <a:buNone/>
            </a:pPr>
            <a:r>
              <a:rPr lang="en-US" dirty="0">
                <a:solidFill>
                  <a:srgbClr val="990000"/>
                </a:solidFill>
              </a:rPr>
              <a:t>Line 3</a:t>
            </a:r>
          </a:p>
          <a:p>
            <a:pPr>
              <a:buClrTx/>
              <a:buSzTx/>
              <a:buFontTx/>
              <a:buNone/>
            </a:pPr>
            <a:endParaRPr lang="en-US" sz="3600" dirty="0">
              <a:solidFill>
                <a:srgbClr val="990000"/>
              </a:solidFill>
            </a:endParaRPr>
          </a:p>
          <a:p>
            <a:pPr>
              <a:buClrTx/>
              <a:buSzTx/>
              <a:buFontTx/>
              <a:buNone/>
            </a:pPr>
            <a:endParaRPr lang="en-US" sz="3200" dirty="0">
              <a:solidFill>
                <a:srgbClr val="990000"/>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549596"/>
            <a:ext cx="8939048" cy="6227379"/>
          </a:xfrm>
        </p:spPr>
        <p:txBody>
          <a:bodyPr>
            <a:normAutofit fontScale="75000" lnSpcReduction="20000"/>
          </a:bodyPr>
          <a:lstStyle/>
          <a:p>
            <a:pPr marL="285750" indent="-285750" algn="l">
              <a:buClr>
                <a:srgbClr val="00B0F0"/>
              </a:buClr>
              <a:buFont typeface="Wingdings" panose="05000000000000000000" pitchFamily="2" charset="2"/>
              <a:buChar char="Ø"/>
            </a:pPr>
            <a:endParaRPr lang="en-US" sz="2800" b="1" dirty="0" smtClean="0">
              <a:solidFill>
                <a:srgbClr val="FF0000"/>
              </a:solidFill>
              <a:sym typeface="+mn-ea"/>
            </a:endParaRPr>
          </a:p>
          <a:p>
            <a:pPr marL="285750" indent="-285750" algn="l">
              <a:buClr>
                <a:srgbClr val="00B0F0"/>
              </a:buClr>
              <a:buFont typeface="Wingdings" panose="05000000000000000000" pitchFamily="2" charset="2"/>
              <a:buChar char="Ø"/>
            </a:pPr>
            <a:r>
              <a:rPr lang="en-US" sz="2700" b="1" dirty="0" smtClean="0">
                <a:solidFill>
                  <a:srgbClr val="FF0000"/>
                </a:solidFill>
                <a:sym typeface="+mn-ea"/>
              </a:rPr>
              <a:t>&lt;</a:t>
            </a:r>
            <a:r>
              <a:rPr lang="en-US" sz="2700" b="1" dirty="0">
                <a:solidFill>
                  <a:srgbClr val="FF0000"/>
                </a:solidFill>
                <a:sym typeface="+mn-ea"/>
              </a:rPr>
              <a:t>FONT SIZE</a:t>
            </a:r>
            <a:r>
              <a:rPr lang="en-US" sz="2700" b="1" dirty="0" smtClean="0">
                <a:solidFill>
                  <a:srgbClr val="FF0000"/>
                </a:solidFill>
                <a:sym typeface="+mn-ea"/>
              </a:rPr>
              <a:t>=“+2”&gt;</a:t>
            </a:r>
            <a:r>
              <a:rPr lang="en-US" sz="2700" dirty="0" smtClean="0">
                <a:solidFill>
                  <a:srgbClr val="FF0000"/>
                </a:solidFill>
                <a:sym typeface="+mn-ea"/>
              </a:rPr>
              <a:t> Two sizes bigger</a:t>
            </a:r>
            <a:r>
              <a:rPr lang="en-US" sz="2700" b="1" dirty="0" smtClean="0">
                <a:solidFill>
                  <a:srgbClr val="FF0000"/>
                </a:solidFill>
                <a:sym typeface="+mn-ea"/>
              </a:rPr>
              <a:t>&lt;/</a:t>
            </a:r>
            <a:r>
              <a:rPr lang="en-US" sz="2700" b="1" dirty="0">
                <a:solidFill>
                  <a:srgbClr val="FF0000"/>
                </a:solidFill>
                <a:sym typeface="+mn-ea"/>
              </a:rPr>
              <a:t>FONT&gt;</a:t>
            </a:r>
            <a:endParaRPr lang="en-US" sz="2700" b="1" dirty="0">
              <a:solidFill>
                <a:srgbClr val="FF0000"/>
              </a:solidFill>
            </a:endParaRPr>
          </a:p>
          <a:p>
            <a:pPr algn="l">
              <a:buClr>
                <a:srgbClr val="00B0F0"/>
              </a:buClr>
            </a:pPr>
            <a:r>
              <a:rPr lang="en-US" sz="2700" dirty="0">
                <a:sym typeface="+mn-ea"/>
              </a:rPr>
              <a:t>	</a:t>
            </a:r>
            <a:r>
              <a:rPr lang="en-US" sz="2700" dirty="0" smtClean="0">
                <a:sym typeface="+mn-ea"/>
              </a:rPr>
              <a:t>The </a:t>
            </a:r>
            <a:r>
              <a:rPr lang="en-US" sz="2700" dirty="0">
                <a:sym typeface="+mn-ea"/>
              </a:rPr>
              <a:t>size </a:t>
            </a:r>
            <a:r>
              <a:rPr lang="en-US" sz="2700" dirty="0" smtClean="0">
                <a:sym typeface="+mn-ea"/>
              </a:rPr>
              <a:t>attribute </a:t>
            </a:r>
            <a:r>
              <a:rPr lang="en-US" sz="2700" dirty="0">
                <a:sym typeface="+mn-ea"/>
              </a:rPr>
              <a:t>can be set as an absolute value from 1 to 7 or as a relative value </a:t>
            </a:r>
            <a:endParaRPr lang="en-US" sz="2700" dirty="0" smtClean="0"/>
          </a:p>
          <a:p>
            <a:pPr algn="l">
              <a:buClr>
                <a:srgbClr val="00B0F0"/>
              </a:buClr>
            </a:pPr>
            <a:r>
              <a:rPr lang="en-US" sz="2700" dirty="0">
                <a:sym typeface="+mn-ea"/>
              </a:rPr>
              <a:t>	</a:t>
            </a:r>
            <a:r>
              <a:rPr lang="en-US" sz="2700" dirty="0" smtClean="0">
                <a:latin typeface="Arial" panose="020B0604020202020204" pitchFamily="34" charset="0"/>
                <a:cs typeface="Arial" panose="020B0604020202020204" pitchFamily="34" charset="0"/>
                <a:sym typeface="+mn-ea"/>
              </a:rPr>
              <a:t>using </a:t>
            </a:r>
            <a:r>
              <a:rPr lang="en-US" sz="2700" dirty="0">
                <a:latin typeface="Arial" panose="020B0604020202020204" pitchFamily="34" charset="0"/>
                <a:cs typeface="Arial" panose="020B0604020202020204" pitchFamily="34" charset="0"/>
                <a:sym typeface="+mn-ea"/>
              </a:rPr>
              <a:t>the “+” or “-” sign. Normal text size is 3 (from -2 to +4</a:t>
            </a:r>
            <a:r>
              <a:rPr lang="en-US" sz="2700" dirty="0" smtClean="0">
                <a:latin typeface="Arial" panose="020B0604020202020204" pitchFamily="34" charset="0"/>
                <a:cs typeface="Arial" panose="020B0604020202020204" pitchFamily="34" charset="0"/>
                <a:sym typeface="+mn-ea"/>
              </a:rPr>
              <a:t>).</a:t>
            </a:r>
            <a:endParaRPr lang="en-US" sz="2700" dirty="0" smtClean="0">
              <a:latin typeface="Arial" panose="020B0604020202020204" pitchFamily="34" charset="0"/>
              <a:cs typeface="Arial" panose="020B0604020202020204" pitchFamily="34" charset="0"/>
            </a:endParaRPr>
          </a:p>
          <a:p>
            <a:pPr marL="285750" indent="-285750" algn="l">
              <a:buClr>
                <a:srgbClr val="00B0F0"/>
              </a:buClr>
              <a:buFont typeface="Wingdings" panose="05000000000000000000" pitchFamily="2" charset="2"/>
              <a:buChar char="Ø"/>
            </a:pPr>
            <a:endParaRPr lang="en-US" sz="2700" dirty="0"/>
          </a:p>
          <a:p>
            <a:pPr marL="285750" indent="-285750" algn="l">
              <a:buClr>
                <a:srgbClr val="00B0F0"/>
              </a:buClr>
              <a:buFont typeface="Wingdings" panose="05000000000000000000" pitchFamily="2" charset="2"/>
              <a:buChar char="Ø"/>
            </a:pPr>
            <a:r>
              <a:rPr lang="en-US" sz="2700" b="1" dirty="0">
                <a:solidFill>
                  <a:srgbClr val="FF0000"/>
                </a:solidFill>
                <a:sym typeface="+mn-ea"/>
              </a:rPr>
              <a:t>&lt;B&gt; </a:t>
            </a:r>
            <a:r>
              <a:rPr lang="en-US" sz="2700" b="1" dirty="0" smtClean="0">
                <a:solidFill>
                  <a:srgbClr val="FF0000"/>
                </a:solidFill>
                <a:sym typeface="+mn-ea"/>
              </a:rPr>
              <a:t>Bold </a:t>
            </a:r>
            <a:r>
              <a:rPr lang="en-US" sz="2700" b="1" dirty="0">
                <a:solidFill>
                  <a:srgbClr val="FF0000"/>
                </a:solidFill>
                <a:sym typeface="+mn-ea"/>
              </a:rPr>
              <a:t>&lt;/B&gt;         </a:t>
            </a:r>
            <a:endParaRPr lang="en-US" sz="2700" b="1" dirty="0">
              <a:solidFill>
                <a:srgbClr val="FF0000"/>
              </a:solidFill>
            </a:endParaRPr>
          </a:p>
          <a:p>
            <a:pPr marL="285750" indent="-285750" algn="l">
              <a:buClr>
                <a:srgbClr val="00B0F0"/>
              </a:buClr>
              <a:buFont typeface="Wingdings" panose="05000000000000000000" pitchFamily="2" charset="2"/>
              <a:buChar char="Ø"/>
            </a:pPr>
            <a:r>
              <a:rPr lang="en-US" sz="2700" b="1" dirty="0">
                <a:solidFill>
                  <a:srgbClr val="FF0000"/>
                </a:solidFill>
                <a:sym typeface="+mn-ea"/>
              </a:rPr>
              <a:t> &lt;</a:t>
            </a:r>
            <a:r>
              <a:rPr lang="en-US" sz="2700" b="1" dirty="0" smtClean="0">
                <a:solidFill>
                  <a:srgbClr val="FF0000"/>
                </a:solidFill>
                <a:sym typeface="+mn-ea"/>
              </a:rPr>
              <a:t>I&gt; </a:t>
            </a:r>
            <a:r>
              <a:rPr lang="en-US" sz="2700" b="1" i="1" dirty="0" smtClean="0">
                <a:solidFill>
                  <a:srgbClr val="FF0000"/>
                </a:solidFill>
                <a:sym typeface="+mn-ea"/>
              </a:rPr>
              <a:t>Italic</a:t>
            </a:r>
            <a:r>
              <a:rPr lang="en-US" sz="2700" b="1" dirty="0" smtClean="0">
                <a:solidFill>
                  <a:srgbClr val="FF0000"/>
                </a:solidFill>
                <a:sym typeface="+mn-ea"/>
              </a:rPr>
              <a:t> &lt;/</a:t>
            </a:r>
            <a:r>
              <a:rPr lang="en-US" sz="2700" b="1" dirty="0">
                <a:solidFill>
                  <a:srgbClr val="FF0000"/>
                </a:solidFill>
                <a:sym typeface="+mn-ea"/>
              </a:rPr>
              <a:t>I&gt;</a:t>
            </a:r>
            <a:endParaRPr lang="en-US" sz="2700" b="1" dirty="0">
              <a:solidFill>
                <a:srgbClr val="FF0000"/>
              </a:solidFill>
            </a:endParaRPr>
          </a:p>
          <a:p>
            <a:pPr marL="285750" indent="-285750" algn="l">
              <a:buClr>
                <a:srgbClr val="00B0F0"/>
              </a:buClr>
              <a:buFont typeface="Wingdings" panose="05000000000000000000" pitchFamily="2" charset="2"/>
              <a:buChar char="Ø"/>
            </a:pPr>
            <a:r>
              <a:rPr lang="en-US" sz="2700" b="1" dirty="0">
                <a:solidFill>
                  <a:srgbClr val="FF0000"/>
                </a:solidFill>
                <a:sym typeface="+mn-ea"/>
              </a:rPr>
              <a:t>&lt;U&gt;</a:t>
            </a:r>
            <a:r>
              <a:rPr lang="en-US" sz="2700" b="1" u="sng" dirty="0">
                <a:solidFill>
                  <a:srgbClr val="FF0000"/>
                </a:solidFill>
                <a:sym typeface="+mn-ea"/>
              </a:rPr>
              <a:t> Underline </a:t>
            </a:r>
            <a:r>
              <a:rPr lang="en-US" sz="2700" b="1" dirty="0">
                <a:solidFill>
                  <a:srgbClr val="FF0000"/>
                </a:solidFill>
                <a:sym typeface="+mn-ea"/>
              </a:rPr>
              <a:t>&lt;/U</a:t>
            </a:r>
            <a:r>
              <a:rPr lang="en-US" sz="2700" b="1" dirty="0" smtClean="0">
                <a:solidFill>
                  <a:srgbClr val="FF0000"/>
                </a:solidFill>
                <a:sym typeface="+mn-ea"/>
              </a:rPr>
              <a:t>&gt;</a:t>
            </a:r>
            <a:endParaRPr lang="en-US" sz="2700" b="1" dirty="0">
              <a:solidFill>
                <a:srgbClr val="FF0000"/>
              </a:solidFill>
              <a:sym typeface="+mn-ea"/>
            </a:endParaRPr>
          </a:p>
          <a:p>
            <a:pPr marL="285750" indent="-285750" algn="l">
              <a:buClr>
                <a:srgbClr val="00B0F0"/>
              </a:buClr>
              <a:buFont typeface="Wingdings" panose="05000000000000000000" pitchFamily="2" charset="2"/>
              <a:buChar char="Ø"/>
            </a:pPr>
            <a:endParaRPr lang="en-US" sz="2700" b="1" dirty="0">
              <a:solidFill>
                <a:srgbClr val="FF0000"/>
              </a:solidFill>
            </a:endParaRPr>
          </a:p>
          <a:p>
            <a:pPr marL="285750" indent="-285750" algn="l">
              <a:buClr>
                <a:srgbClr val="00B0F0"/>
              </a:buClr>
              <a:buFont typeface="Wingdings" panose="05000000000000000000" pitchFamily="2" charset="2"/>
              <a:buChar char="Ø"/>
            </a:pPr>
            <a:r>
              <a:rPr lang="en-US" sz="2700" dirty="0">
                <a:sym typeface="+mn-ea"/>
              </a:rPr>
              <a:t>Color = “#RRGGBB” The COLOR attribute of the FONT element</a:t>
            </a:r>
            <a:r>
              <a:rPr lang="en-US" sz="2700" dirty="0" smtClean="0">
                <a:sym typeface="+mn-ea"/>
              </a:rPr>
              <a:t>.</a:t>
            </a:r>
            <a:endParaRPr lang="en-US" sz="2700" dirty="0" smtClean="0"/>
          </a:p>
          <a:p>
            <a:pPr algn="l">
              <a:buClr>
                <a:srgbClr val="00B0F0"/>
              </a:buClr>
            </a:pPr>
            <a:r>
              <a:rPr lang="en-US" sz="2700" dirty="0" smtClean="0">
                <a:sym typeface="+mn-ea"/>
              </a:rPr>
              <a:t>	E.g</a:t>
            </a:r>
            <a:r>
              <a:rPr lang="en-US" sz="2700" dirty="0">
                <a:sym typeface="+mn-ea"/>
              </a:rPr>
              <a:t>.,</a:t>
            </a:r>
            <a:r>
              <a:rPr lang="en-US" sz="2700" dirty="0">
                <a:solidFill>
                  <a:schemeClr val="hlink"/>
                </a:solidFill>
                <a:sym typeface="+mn-ea"/>
              </a:rPr>
              <a:t> </a:t>
            </a:r>
            <a:r>
              <a:rPr lang="en-US" sz="2700" b="1" dirty="0">
                <a:solidFill>
                  <a:srgbClr val="FF0000"/>
                </a:solidFill>
                <a:sym typeface="+mn-ea"/>
              </a:rPr>
              <a:t>&lt;FONT COLOR=“#RRGGBB”&gt;this text has color&lt;/FONT</a:t>
            </a:r>
            <a:r>
              <a:rPr lang="en-US" sz="2700" b="1" dirty="0" smtClean="0">
                <a:solidFill>
                  <a:srgbClr val="FF0000"/>
                </a:solidFill>
                <a:sym typeface="+mn-ea"/>
              </a:rPr>
              <a:t>&gt;</a:t>
            </a:r>
            <a:endParaRPr lang="en-US" sz="2700" b="1" dirty="0" smtClean="0">
              <a:solidFill>
                <a:srgbClr val="FF0000"/>
              </a:solidFill>
            </a:endParaRPr>
          </a:p>
          <a:p>
            <a:pPr marL="285750" indent="-285750" algn="l">
              <a:buClr>
                <a:srgbClr val="00B0F0"/>
              </a:buClr>
              <a:buFont typeface="Wingdings" panose="05000000000000000000" pitchFamily="2" charset="2"/>
              <a:buChar char="Ø"/>
            </a:pPr>
            <a:endParaRPr lang="en-US" sz="2700" b="1" dirty="0">
              <a:solidFill>
                <a:srgbClr val="FF0000"/>
              </a:solidFill>
            </a:endParaRPr>
          </a:p>
          <a:p>
            <a:pPr marL="285750" indent="-285750" algn="l">
              <a:buClr>
                <a:srgbClr val="00B0F0"/>
              </a:buClr>
              <a:buFont typeface="Wingdings" panose="05000000000000000000" pitchFamily="2" charset="2"/>
              <a:buChar char="Ø"/>
            </a:pPr>
            <a:r>
              <a:rPr lang="en-US" sz="2700" b="1" dirty="0" smtClean="0">
                <a:solidFill>
                  <a:srgbClr val="FF0000"/>
                </a:solidFill>
                <a:sym typeface="+mn-ea"/>
              </a:rPr>
              <a:t>&lt;</a:t>
            </a:r>
            <a:r>
              <a:rPr lang="en-US" sz="2700" b="1" dirty="0">
                <a:solidFill>
                  <a:srgbClr val="FF0000"/>
                </a:solidFill>
                <a:sym typeface="+mn-ea"/>
              </a:rPr>
              <a:t>PRE&gt; Preformatted &lt;/PRE</a:t>
            </a:r>
            <a:r>
              <a:rPr lang="en-US" sz="2700" b="1" dirty="0" smtClean="0">
                <a:solidFill>
                  <a:srgbClr val="FF0000"/>
                </a:solidFill>
                <a:sym typeface="+mn-ea"/>
              </a:rPr>
              <a:t>&gt;</a:t>
            </a:r>
            <a:endParaRPr lang="en-US" sz="2700" b="1" dirty="0" smtClean="0">
              <a:solidFill>
                <a:srgbClr val="FF0000"/>
              </a:solidFill>
            </a:endParaRPr>
          </a:p>
          <a:p>
            <a:pPr algn="l">
              <a:buClr>
                <a:srgbClr val="00B0F0"/>
              </a:buClr>
            </a:pPr>
            <a:r>
              <a:rPr lang="en-US" sz="2700" b="1" dirty="0" smtClean="0">
                <a:solidFill>
                  <a:srgbClr val="FF0000"/>
                </a:solidFill>
                <a:sym typeface="+mn-ea"/>
              </a:rPr>
              <a:t>	</a:t>
            </a:r>
            <a:r>
              <a:rPr lang="en-US" sz="2700" dirty="0" smtClean="0">
                <a:sym typeface="+mn-ea"/>
              </a:rPr>
              <a:t>Text </a:t>
            </a:r>
            <a:r>
              <a:rPr lang="en-US" sz="2700" dirty="0">
                <a:sym typeface="+mn-ea"/>
              </a:rPr>
              <a:t>enclosed by PRE tags is displayed in a </a:t>
            </a:r>
            <a:r>
              <a:rPr lang="en-US" sz="2700" dirty="0" smtClean="0">
                <a:sym typeface="+mn-ea"/>
              </a:rPr>
              <a:t>mono-spaced </a:t>
            </a:r>
            <a:r>
              <a:rPr lang="en-US" sz="2700" dirty="0">
                <a:sym typeface="+mn-ea"/>
              </a:rPr>
              <a:t>font. </a:t>
            </a:r>
            <a:endParaRPr lang="en-US" sz="2700" dirty="0" smtClean="0"/>
          </a:p>
          <a:p>
            <a:pPr algn="l">
              <a:buClr>
                <a:srgbClr val="00B0F0"/>
              </a:buClr>
            </a:pPr>
            <a:r>
              <a:rPr lang="en-US" sz="2700" dirty="0" smtClean="0">
                <a:sym typeface="+mn-ea"/>
              </a:rPr>
              <a:t>	Spaces </a:t>
            </a:r>
            <a:r>
              <a:rPr lang="en-US" sz="2700" dirty="0">
                <a:sym typeface="+mn-ea"/>
              </a:rPr>
              <a:t>and line breaks are supported without additional elements or special </a:t>
            </a:r>
            <a:endParaRPr lang="en-US" sz="2700" dirty="0" smtClean="0"/>
          </a:p>
          <a:p>
            <a:pPr algn="l">
              <a:buClr>
                <a:srgbClr val="00B0F0"/>
              </a:buClr>
            </a:pPr>
            <a:r>
              <a:rPr lang="en-US" sz="2700" dirty="0">
                <a:sym typeface="+mn-ea"/>
              </a:rPr>
              <a:t>	</a:t>
            </a:r>
            <a:r>
              <a:rPr lang="en-US" sz="2700" dirty="0" smtClean="0">
                <a:sym typeface="+mn-ea"/>
              </a:rPr>
              <a:t>characters</a:t>
            </a:r>
            <a:r>
              <a:rPr lang="en-US" sz="2700" dirty="0">
                <a:sym typeface="+mn-ea"/>
              </a:rPr>
              <a:t>.</a:t>
            </a:r>
            <a:endParaRPr lang="en-US" sz="2700" b="1" dirty="0"/>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86716" y="21527"/>
            <a:ext cx="4596050" cy="709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2400" dirty="0">
                <a:sym typeface="+mn-ea"/>
              </a:rPr>
              <a:t>Bold, Italic and other Character Formatting Elements</a:t>
            </a:r>
            <a:endParaRPr lang="en-US" sz="24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pPr marL="342900" indent="-342900" algn="l">
              <a:lnSpc>
                <a:spcPct val="80000"/>
              </a:lnSpc>
              <a:buClr>
                <a:srgbClr val="00B0F0"/>
              </a:buClr>
              <a:buFont typeface="Wingdings" panose="05000000000000000000" pitchFamily="2" charset="2"/>
              <a:buChar char="Ø"/>
            </a:pPr>
            <a:endParaRPr lang="en-US" b="1" dirty="0">
              <a:solidFill>
                <a:srgbClr val="FF0000"/>
              </a:solidFill>
              <a:sym typeface="+mn-ea"/>
            </a:endParaRPr>
          </a:p>
          <a:p>
            <a:pPr marL="342900" indent="-342900" algn="l">
              <a:lnSpc>
                <a:spcPct val="80000"/>
              </a:lnSpc>
              <a:buClr>
                <a:srgbClr val="00B0F0"/>
              </a:buClr>
              <a:buFont typeface="Wingdings" panose="05000000000000000000" pitchFamily="2" charset="2"/>
              <a:buChar char="Ø"/>
            </a:pPr>
            <a:r>
              <a:rPr lang="en-US" b="1" dirty="0">
                <a:solidFill>
                  <a:srgbClr val="FF0000"/>
                </a:solidFill>
                <a:sym typeface="+mn-ea"/>
              </a:rPr>
              <a:t>&lt;EM&gt; </a:t>
            </a:r>
            <a:r>
              <a:rPr lang="en-US" b="1" i="1" dirty="0">
                <a:solidFill>
                  <a:srgbClr val="FF0000"/>
                </a:solidFill>
                <a:sym typeface="+mn-ea"/>
              </a:rPr>
              <a:t>Emphasis</a:t>
            </a:r>
            <a:r>
              <a:rPr lang="en-US" b="1" dirty="0">
                <a:solidFill>
                  <a:srgbClr val="FF0000"/>
                </a:solidFill>
                <a:sym typeface="+mn-ea"/>
              </a:rPr>
              <a:t> &lt;/</a:t>
            </a:r>
            <a:r>
              <a:rPr lang="en-US" b="1" dirty="0" smtClean="0">
                <a:solidFill>
                  <a:srgbClr val="FF0000"/>
                </a:solidFill>
                <a:sym typeface="+mn-ea"/>
              </a:rPr>
              <a:t>EM&gt;</a:t>
            </a:r>
            <a:endParaRPr lang="en-US" dirty="0" smtClean="0">
              <a:solidFill>
                <a:schemeClr val="hlink"/>
              </a:solidFill>
            </a:endParaRPr>
          </a:p>
          <a:p>
            <a:pPr algn="l">
              <a:lnSpc>
                <a:spcPct val="80000"/>
              </a:lnSpc>
              <a:buClr>
                <a:srgbClr val="00B0F0"/>
              </a:buClr>
            </a:pPr>
            <a:r>
              <a:rPr lang="en-US" dirty="0">
                <a:solidFill>
                  <a:schemeClr val="hlink"/>
                </a:solidFill>
                <a:sym typeface="+mn-ea"/>
              </a:rPr>
              <a:t>	</a:t>
            </a:r>
            <a:r>
              <a:rPr lang="en-US" dirty="0" smtClean="0">
                <a:sym typeface="+mn-ea"/>
              </a:rPr>
              <a:t>Browsers </a:t>
            </a:r>
            <a:r>
              <a:rPr lang="en-US" dirty="0">
                <a:sym typeface="+mn-ea"/>
              </a:rPr>
              <a:t>usually display this as italics</a:t>
            </a:r>
            <a:r>
              <a:rPr lang="en-US" dirty="0" smtClean="0">
                <a:sym typeface="+mn-ea"/>
              </a:rPr>
              <a:t>.</a:t>
            </a:r>
            <a:endParaRPr lang="en-US" dirty="0" smtClean="0"/>
          </a:p>
          <a:p>
            <a:pPr algn="l">
              <a:lnSpc>
                <a:spcPct val="80000"/>
              </a:lnSpc>
              <a:buClr>
                <a:srgbClr val="00B0F0"/>
              </a:buClr>
            </a:pPr>
            <a:endParaRPr lang="en-US" dirty="0"/>
          </a:p>
          <a:p>
            <a:pPr marL="342900" indent="-342900" algn="l">
              <a:lnSpc>
                <a:spcPct val="80000"/>
              </a:lnSpc>
              <a:buClr>
                <a:srgbClr val="00B0F0"/>
              </a:buClr>
              <a:buFont typeface="Wingdings" panose="05000000000000000000" pitchFamily="2" charset="2"/>
              <a:buChar char="Ø"/>
            </a:pPr>
            <a:r>
              <a:rPr lang="en-US" b="1" dirty="0">
                <a:solidFill>
                  <a:srgbClr val="FF0000"/>
                </a:solidFill>
                <a:sym typeface="+mn-ea"/>
              </a:rPr>
              <a:t>&lt;STRONG&gt; STRONG &lt;/</a:t>
            </a:r>
            <a:r>
              <a:rPr lang="en-US" b="1" dirty="0" smtClean="0">
                <a:solidFill>
                  <a:srgbClr val="FF0000"/>
                </a:solidFill>
                <a:sym typeface="+mn-ea"/>
              </a:rPr>
              <a:t>STRONG&gt;</a:t>
            </a:r>
            <a:r>
              <a:rPr lang="en-US" dirty="0" smtClean="0">
                <a:solidFill>
                  <a:schemeClr val="hlink"/>
                </a:solidFill>
                <a:sym typeface="+mn-ea"/>
              </a:rPr>
              <a:t> </a:t>
            </a:r>
            <a:endParaRPr lang="en-US" dirty="0" smtClean="0">
              <a:solidFill>
                <a:schemeClr val="hlink"/>
              </a:solidFill>
            </a:endParaRPr>
          </a:p>
          <a:p>
            <a:pPr algn="l">
              <a:lnSpc>
                <a:spcPct val="80000"/>
              </a:lnSpc>
              <a:buClr>
                <a:srgbClr val="00B0F0"/>
              </a:buClr>
            </a:pPr>
            <a:r>
              <a:rPr lang="en-US" dirty="0">
                <a:solidFill>
                  <a:schemeClr val="hlink"/>
                </a:solidFill>
                <a:sym typeface="+mn-ea"/>
              </a:rPr>
              <a:t>	</a:t>
            </a:r>
            <a:r>
              <a:rPr lang="en-US" dirty="0" smtClean="0">
                <a:sym typeface="+mn-ea"/>
              </a:rPr>
              <a:t>Browsers </a:t>
            </a:r>
            <a:r>
              <a:rPr lang="en-US" dirty="0">
                <a:sym typeface="+mn-ea"/>
              </a:rPr>
              <a:t>display this as bold</a:t>
            </a:r>
            <a:r>
              <a:rPr lang="en-US" dirty="0" smtClean="0">
                <a:sym typeface="+mn-ea"/>
              </a:rPr>
              <a:t>.</a:t>
            </a:r>
            <a:endParaRPr lang="en-US" dirty="0" smtClean="0"/>
          </a:p>
          <a:p>
            <a:pPr algn="l">
              <a:lnSpc>
                <a:spcPct val="80000"/>
              </a:lnSpc>
              <a:buClr>
                <a:srgbClr val="00B0F0"/>
              </a:buClr>
            </a:pPr>
            <a:endParaRPr lang="en-US" dirty="0"/>
          </a:p>
          <a:p>
            <a:pPr marL="342900" indent="-342900" algn="l">
              <a:lnSpc>
                <a:spcPct val="80000"/>
              </a:lnSpc>
              <a:buClr>
                <a:srgbClr val="00B0F0"/>
              </a:buClr>
              <a:buFont typeface="Wingdings" panose="05000000000000000000" pitchFamily="2" charset="2"/>
              <a:buChar char="Ø"/>
            </a:pPr>
            <a:r>
              <a:rPr lang="en-US" b="1" dirty="0">
                <a:solidFill>
                  <a:srgbClr val="FF0000"/>
                </a:solidFill>
                <a:sym typeface="+mn-ea"/>
              </a:rPr>
              <a:t>&lt;TT&gt; TELETYPE &lt;/TT&gt;</a:t>
            </a:r>
            <a:r>
              <a:rPr lang="en-US" dirty="0">
                <a:sym typeface="+mn-ea"/>
              </a:rPr>
              <a:t> </a:t>
            </a:r>
            <a:endParaRPr lang="en-US" dirty="0"/>
          </a:p>
          <a:p>
            <a:pPr algn="l">
              <a:lnSpc>
                <a:spcPct val="80000"/>
              </a:lnSpc>
              <a:buClr>
                <a:srgbClr val="00B0F0"/>
              </a:buClr>
            </a:pPr>
            <a:r>
              <a:rPr lang="en-US" dirty="0" smtClean="0">
                <a:sym typeface="+mn-ea"/>
              </a:rPr>
              <a:t>	Text </a:t>
            </a:r>
            <a:r>
              <a:rPr lang="en-US" dirty="0">
                <a:sym typeface="+mn-ea"/>
              </a:rPr>
              <a:t>is displayed in a mono-spaced font. A typewriter text, e.g. fixed-width font. </a:t>
            </a:r>
            <a:endParaRPr lang="en-US" dirty="0"/>
          </a:p>
          <a:p>
            <a:pPr marL="342900" indent="-342900" algn="l">
              <a:lnSpc>
                <a:spcPct val="80000"/>
              </a:lnSpc>
              <a:buClr>
                <a:srgbClr val="00B0F0"/>
              </a:buClr>
              <a:buFont typeface="Wingdings" panose="05000000000000000000" pitchFamily="2" charset="2"/>
              <a:buChar char="Ø"/>
            </a:pPr>
            <a:r>
              <a:rPr lang="en-US" b="1" dirty="0">
                <a:solidFill>
                  <a:srgbClr val="FF0000"/>
                </a:solidFill>
                <a:sym typeface="+mn-ea"/>
              </a:rPr>
              <a:t>&lt;CITE&gt; Citation &lt;/CITE&gt;</a:t>
            </a:r>
            <a:r>
              <a:rPr lang="en-US" dirty="0">
                <a:sym typeface="+mn-ea"/>
              </a:rPr>
              <a:t> </a:t>
            </a:r>
            <a:endParaRPr lang="en-US" dirty="0"/>
          </a:p>
          <a:p>
            <a:pPr algn="l">
              <a:lnSpc>
                <a:spcPct val="80000"/>
              </a:lnSpc>
              <a:buClr>
                <a:srgbClr val="00B0F0"/>
              </a:buClr>
            </a:pPr>
            <a:r>
              <a:rPr lang="en-US" dirty="0" smtClean="0">
                <a:sym typeface="+mn-ea"/>
              </a:rPr>
              <a:t>	represents a document citation (</a:t>
            </a:r>
            <a:r>
              <a:rPr lang="en-US" b="1" dirty="0" smtClean="0">
                <a:sym typeface="+mn-ea"/>
              </a:rPr>
              <a:t>italics</a:t>
            </a:r>
            <a:r>
              <a:rPr lang="en-US" dirty="0" smtClean="0">
                <a:sym typeface="+mn-ea"/>
              </a:rPr>
              <a:t>). </a:t>
            </a:r>
            <a:endParaRPr lang="en-US" b="1" dirty="0"/>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endParaRPr lang="en-US" b="1" dirty="0"/>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 Box 5"/>
          <p:cNvSpPr txBox="1"/>
          <p:nvPr/>
        </p:nvSpPr>
        <p:spPr>
          <a:xfrm>
            <a:off x="204952" y="817880"/>
            <a:ext cx="5663083" cy="5493812"/>
          </a:xfrm>
          <a:prstGeom prst="rect">
            <a:avLst/>
          </a:prstGeom>
          <a:noFill/>
        </p:spPr>
        <p:txBody>
          <a:bodyPr wrap="square" rtlCol="0">
            <a:spAutoFit/>
          </a:bodyPr>
          <a:lstStyle/>
          <a:p>
            <a:pPr>
              <a:lnSpc>
                <a:spcPct val="150000"/>
              </a:lnSpc>
              <a:buClr>
                <a:schemeClr val="bg1"/>
              </a:buClr>
            </a:pPr>
            <a:r>
              <a:rPr lang="en-US" b="1" dirty="0" smtClean="0">
                <a:sym typeface="+mn-ea"/>
              </a:rPr>
              <a:t>&lt;P&gt; </a:t>
            </a:r>
          </a:p>
          <a:p>
            <a:pPr>
              <a:lnSpc>
                <a:spcPct val="150000"/>
              </a:lnSpc>
              <a:buClr>
                <a:schemeClr val="bg1"/>
              </a:buClr>
            </a:pPr>
            <a:r>
              <a:rPr lang="en-US" b="1" dirty="0" smtClean="0">
                <a:sym typeface="+mn-ea"/>
              </a:rPr>
              <a:t>&lt;FONT SIZE=“+1”&gt; One Size Larger &lt;/FONT&gt; – Normal </a:t>
            </a:r>
          </a:p>
          <a:p>
            <a:pPr>
              <a:lnSpc>
                <a:spcPct val="150000"/>
              </a:lnSpc>
              <a:buClr>
                <a:schemeClr val="bg1"/>
              </a:buClr>
            </a:pPr>
            <a:r>
              <a:rPr lang="en-US" b="1" dirty="0" smtClean="0">
                <a:sym typeface="+mn-ea"/>
              </a:rPr>
              <a:t>&lt;FONT SIZE=“-1”&gt; One Size Smaller &lt;/FONT&gt; </a:t>
            </a:r>
          </a:p>
          <a:p>
            <a:pPr>
              <a:lnSpc>
                <a:spcPct val="150000"/>
              </a:lnSpc>
              <a:buClr>
                <a:schemeClr val="bg1"/>
              </a:buClr>
            </a:pPr>
            <a:r>
              <a:rPr lang="en-US" b="1" dirty="0" smtClean="0">
                <a:sym typeface="+mn-ea"/>
              </a:rPr>
              <a:t>&lt;BR&gt;</a:t>
            </a:r>
          </a:p>
          <a:p>
            <a:pPr>
              <a:lnSpc>
                <a:spcPct val="150000"/>
              </a:lnSpc>
              <a:buClr>
                <a:schemeClr val="bg1"/>
              </a:buClr>
            </a:pPr>
            <a:r>
              <a:rPr lang="en-US" b="1" dirty="0" smtClean="0">
                <a:sym typeface="+mn-ea"/>
              </a:rPr>
              <a:t>&lt;B&gt; Bold&lt;/B&gt; - </a:t>
            </a:r>
          </a:p>
          <a:p>
            <a:pPr>
              <a:lnSpc>
                <a:spcPct val="150000"/>
              </a:lnSpc>
              <a:buClr>
                <a:schemeClr val="bg1"/>
              </a:buClr>
            </a:pPr>
            <a:r>
              <a:rPr lang="en-US" b="1" dirty="0" smtClean="0">
                <a:sym typeface="+mn-ea"/>
              </a:rPr>
              <a:t>&lt;I&gt; italics&lt;/I&gt; </a:t>
            </a:r>
          </a:p>
          <a:p>
            <a:pPr>
              <a:lnSpc>
                <a:spcPct val="150000"/>
              </a:lnSpc>
              <a:buClr>
                <a:schemeClr val="bg1"/>
              </a:buClr>
            </a:pPr>
            <a:r>
              <a:rPr lang="en-US" b="1" dirty="0" smtClean="0">
                <a:sym typeface="+mn-ea"/>
              </a:rPr>
              <a:t>&lt;U&gt; Underlined &lt;/U&gt; -</a:t>
            </a:r>
          </a:p>
          <a:p>
            <a:pPr>
              <a:lnSpc>
                <a:spcPct val="150000"/>
              </a:lnSpc>
              <a:buClr>
                <a:schemeClr val="bg1"/>
              </a:buClr>
            </a:pPr>
            <a:r>
              <a:rPr lang="en-US" b="1" dirty="0" smtClean="0">
                <a:sym typeface="+mn-ea"/>
              </a:rPr>
              <a:t>&lt;FONT COLOR=“#FF0000”&gt; Colored &lt;/FONT&gt; </a:t>
            </a:r>
          </a:p>
          <a:p>
            <a:pPr>
              <a:lnSpc>
                <a:spcPct val="150000"/>
              </a:lnSpc>
              <a:buClr>
                <a:schemeClr val="bg1"/>
              </a:buClr>
            </a:pPr>
            <a:r>
              <a:rPr lang="en-US" b="1" dirty="0" smtClean="0">
                <a:sym typeface="+mn-ea"/>
              </a:rPr>
              <a:t>&lt;BR&gt;</a:t>
            </a:r>
          </a:p>
          <a:p>
            <a:pPr>
              <a:lnSpc>
                <a:spcPct val="150000"/>
              </a:lnSpc>
              <a:buClr>
                <a:schemeClr val="bg1"/>
              </a:buClr>
            </a:pPr>
            <a:r>
              <a:rPr lang="en-US" b="1" dirty="0" smtClean="0">
                <a:sym typeface="+mn-ea"/>
              </a:rPr>
              <a:t>&lt;EM&gt; Emphasized&lt;/EM&gt;</a:t>
            </a:r>
          </a:p>
          <a:p>
            <a:pPr>
              <a:lnSpc>
                <a:spcPct val="150000"/>
              </a:lnSpc>
              <a:buClr>
                <a:schemeClr val="bg1"/>
              </a:buClr>
            </a:pPr>
            <a:r>
              <a:rPr lang="en-US" b="1" dirty="0" smtClean="0">
                <a:sym typeface="+mn-ea"/>
              </a:rPr>
              <a:t>&lt;STRONG&gt; Strong &lt;/STRONG&gt; </a:t>
            </a:r>
          </a:p>
          <a:p>
            <a:pPr>
              <a:lnSpc>
                <a:spcPct val="150000"/>
              </a:lnSpc>
              <a:buClr>
                <a:schemeClr val="bg1"/>
              </a:buClr>
            </a:pPr>
            <a:r>
              <a:rPr lang="en-US" b="1" dirty="0" smtClean="0">
                <a:sym typeface="+mn-ea"/>
              </a:rPr>
              <a:t>&lt;TT&gt; Tele Type &lt;/TT&gt; </a:t>
            </a:r>
          </a:p>
          <a:p>
            <a:pPr>
              <a:lnSpc>
                <a:spcPct val="150000"/>
              </a:lnSpc>
              <a:buClr>
                <a:schemeClr val="bg1"/>
              </a:buClr>
            </a:pPr>
            <a:r>
              <a:rPr lang="en-US" b="1" dirty="0" smtClean="0">
                <a:sym typeface="+mn-ea"/>
              </a:rPr>
              <a:t>&lt;BR&gt;</a:t>
            </a:r>
            <a:endParaRPr lang="en-US" b="1" dirty="0">
              <a:sym typeface="+mn-ea"/>
            </a:endParaRPr>
          </a:p>
        </p:txBody>
      </p:sp>
      <p:sp>
        <p:nvSpPr>
          <p:cNvPr id="2" name="Rectangle 1"/>
          <p:cNvSpPr/>
          <p:nvPr/>
        </p:nvSpPr>
        <p:spPr>
          <a:xfrm>
            <a:off x="5618141" y="2834268"/>
            <a:ext cx="3299526" cy="2585323"/>
          </a:xfrm>
          <a:prstGeom prst="rect">
            <a:avLst/>
          </a:prstGeom>
        </p:spPr>
        <p:txBody>
          <a:bodyPr wrap="square">
            <a:spAutoFit/>
          </a:bodyPr>
          <a:lstStyle/>
          <a:p>
            <a:pPr>
              <a:lnSpc>
                <a:spcPct val="90000"/>
              </a:lnSpc>
              <a:buClrTx/>
              <a:buSzTx/>
              <a:buFontTx/>
              <a:buNone/>
            </a:pPr>
            <a:r>
              <a:rPr lang="en-US" dirty="0">
                <a:solidFill>
                  <a:srgbClr val="990000"/>
                </a:solidFill>
              </a:rPr>
              <a:t>One Size Larger - Normal </a:t>
            </a:r>
            <a:endParaRPr lang="en-US" dirty="0" smtClean="0">
              <a:solidFill>
                <a:srgbClr val="990000"/>
              </a:solidFill>
            </a:endParaRPr>
          </a:p>
          <a:p>
            <a:pPr>
              <a:lnSpc>
                <a:spcPct val="90000"/>
              </a:lnSpc>
              <a:buClrTx/>
              <a:buSzTx/>
              <a:buFontTx/>
              <a:buNone/>
            </a:pPr>
            <a:r>
              <a:rPr lang="en-US" sz="1600" dirty="0" smtClean="0">
                <a:solidFill>
                  <a:srgbClr val="990000"/>
                </a:solidFill>
              </a:rPr>
              <a:t>One </a:t>
            </a:r>
            <a:r>
              <a:rPr lang="en-US" sz="1600" dirty="0">
                <a:solidFill>
                  <a:srgbClr val="990000"/>
                </a:solidFill>
              </a:rPr>
              <a:t>Size Smaller </a:t>
            </a:r>
            <a:r>
              <a:rPr lang="en-US" dirty="0">
                <a:solidFill>
                  <a:srgbClr val="990000"/>
                </a:solidFill>
              </a:rPr>
              <a:t/>
            </a:r>
            <a:br>
              <a:rPr lang="en-US" dirty="0">
                <a:solidFill>
                  <a:srgbClr val="990000"/>
                </a:solidFill>
              </a:rPr>
            </a:br>
            <a:r>
              <a:rPr lang="en-US" b="1" dirty="0">
                <a:solidFill>
                  <a:srgbClr val="990000"/>
                </a:solidFill>
              </a:rPr>
              <a:t>Bold</a:t>
            </a:r>
            <a:r>
              <a:rPr lang="en-US" dirty="0">
                <a:solidFill>
                  <a:srgbClr val="990000"/>
                </a:solidFill>
              </a:rPr>
              <a:t> </a:t>
            </a:r>
            <a:endParaRPr lang="en-US" dirty="0" smtClean="0">
              <a:solidFill>
                <a:srgbClr val="990000"/>
              </a:solidFill>
            </a:endParaRPr>
          </a:p>
          <a:p>
            <a:pPr marL="285750" indent="-285750">
              <a:lnSpc>
                <a:spcPct val="90000"/>
              </a:lnSpc>
              <a:buClrTx/>
              <a:buSzTx/>
              <a:buFontTx/>
              <a:buChar char="-"/>
            </a:pPr>
            <a:r>
              <a:rPr lang="en-US" i="1" dirty="0" smtClean="0">
                <a:solidFill>
                  <a:srgbClr val="990000"/>
                </a:solidFill>
              </a:rPr>
              <a:t>italics</a:t>
            </a:r>
            <a:r>
              <a:rPr lang="en-US" dirty="0" smtClean="0">
                <a:solidFill>
                  <a:srgbClr val="990000"/>
                </a:solidFill>
              </a:rPr>
              <a:t> </a:t>
            </a:r>
          </a:p>
          <a:p>
            <a:pPr marL="285750" indent="-285750">
              <a:lnSpc>
                <a:spcPct val="90000"/>
              </a:lnSpc>
              <a:buClrTx/>
              <a:buSzTx/>
              <a:buFontTx/>
              <a:buChar char="-"/>
            </a:pPr>
            <a:r>
              <a:rPr lang="en-US" u="sng" dirty="0" smtClean="0">
                <a:solidFill>
                  <a:srgbClr val="990000"/>
                </a:solidFill>
              </a:rPr>
              <a:t>Underlined </a:t>
            </a:r>
          </a:p>
          <a:p>
            <a:pPr marL="285750" indent="-285750">
              <a:lnSpc>
                <a:spcPct val="90000"/>
              </a:lnSpc>
              <a:buClrTx/>
              <a:buSzTx/>
              <a:buFontTx/>
              <a:buChar char="-"/>
            </a:pPr>
            <a:r>
              <a:rPr lang="en-US" dirty="0" smtClean="0">
                <a:solidFill>
                  <a:srgbClr val="FF0000"/>
                </a:solidFill>
              </a:rPr>
              <a:t>Colored </a:t>
            </a:r>
            <a:r>
              <a:rPr lang="en-US" dirty="0">
                <a:solidFill>
                  <a:srgbClr val="990000"/>
                </a:solidFill>
              </a:rPr>
              <a:t/>
            </a:r>
            <a:br>
              <a:rPr lang="en-US" dirty="0">
                <a:solidFill>
                  <a:srgbClr val="990000"/>
                </a:solidFill>
              </a:rPr>
            </a:br>
            <a:r>
              <a:rPr lang="en-US" i="1" dirty="0">
                <a:solidFill>
                  <a:srgbClr val="990000"/>
                </a:solidFill>
              </a:rPr>
              <a:t>Emphasized</a:t>
            </a:r>
            <a:r>
              <a:rPr lang="en-US" dirty="0">
                <a:solidFill>
                  <a:srgbClr val="990000"/>
                </a:solidFill>
              </a:rPr>
              <a:t> </a:t>
            </a:r>
            <a:endParaRPr lang="en-US" dirty="0" smtClean="0">
              <a:solidFill>
                <a:srgbClr val="990000"/>
              </a:solidFill>
            </a:endParaRPr>
          </a:p>
          <a:p>
            <a:pPr marL="285750" indent="-285750">
              <a:lnSpc>
                <a:spcPct val="90000"/>
              </a:lnSpc>
              <a:buClrTx/>
              <a:buSzTx/>
              <a:buFontTx/>
              <a:buChar char="-"/>
            </a:pPr>
            <a:r>
              <a:rPr lang="en-US" b="1" dirty="0" smtClean="0">
                <a:solidFill>
                  <a:srgbClr val="990000"/>
                </a:solidFill>
              </a:rPr>
              <a:t>Strong </a:t>
            </a:r>
            <a:endParaRPr lang="en-US" dirty="0" smtClean="0">
              <a:solidFill>
                <a:srgbClr val="990000"/>
              </a:solidFill>
            </a:endParaRPr>
          </a:p>
          <a:p>
            <a:pPr marL="285750" indent="-285750">
              <a:lnSpc>
                <a:spcPct val="90000"/>
              </a:lnSpc>
              <a:buClrTx/>
              <a:buSzTx/>
              <a:buFontTx/>
              <a:buChar char="-"/>
            </a:pPr>
            <a:r>
              <a:rPr lang="en-US" dirty="0" smtClean="0">
                <a:solidFill>
                  <a:srgbClr val="990000"/>
                </a:solidFill>
              </a:rPr>
              <a:t>Tele </a:t>
            </a:r>
            <a:r>
              <a:rPr lang="en-US" dirty="0">
                <a:solidFill>
                  <a:srgbClr val="990000"/>
                </a:solidFill>
              </a:rPr>
              <a:t>Type </a:t>
            </a:r>
            <a:br>
              <a:rPr lang="en-US" dirty="0">
                <a:solidFill>
                  <a:srgbClr val="990000"/>
                </a:solidFill>
              </a:rPr>
            </a:br>
            <a:endParaRPr lang="en-US" dirty="0">
              <a:solidFill>
                <a:srgbClr val="990000"/>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endParaRPr lang="en-US" b="1" dirty="0"/>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1638300" y="0"/>
            <a:ext cx="5629275" cy="709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ym typeface="+mn-ea"/>
              </a:rPr>
              <a:t>Special Characters &amp; Symbols</a:t>
            </a:r>
            <a:endParaRPr lang="en-US" dirty="0"/>
          </a:p>
        </p:txBody>
      </p:sp>
      <p:graphicFrame>
        <p:nvGraphicFramePr>
          <p:cNvPr id="4" name="Table 3"/>
          <p:cNvGraphicFramePr/>
          <p:nvPr>
            <p:extLst>
              <p:ext uri="{D42A27DB-BD31-4B8C-83A1-F6EECF244321}">
                <p14:modId xmlns:p14="http://schemas.microsoft.com/office/powerpoint/2010/main" val="653523004"/>
              </p:ext>
            </p:extLst>
          </p:nvPr>
        </p:nvGraphicFramePr>
        <p:xfrm>
          <a:off x="107504" y="1305833"/>
          <a:ext cx="8784976" cy="3136462"/>
        </p:xfrm>
        <a:graphic>
          <a:graphicData uri="http://schemas.openxmlformats.org/drawingml/2006/table">
            <a:tbl>
              <a:tblPr/>
              <a:tblGrid>
                <a:gridCol w="2787942"/>
                <a:gridCol w="1748790"/>
                <a:gridCol w="2517386"/>
                <a:gridCol w="1730858"/>
              </a:tblGrid>
              <a:tr h="509776">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lgn="ctr">
                        <a:buNone/>
                      </a:pPr>
                      <a:r>
                        <a:rPr sz="1800" b="1" dirty="0">
                          <a:solidFill>
                            <a:schemeClr val="tx2"/>
                          </a:solidFill>
                        </a:rPr>
                        <a:t>Special Character</a:t>
                      </a:r>
                      <a:endParaRPr lang="en-US" sz="1800" b="1" dirty="0">
                        <a:solidFill>
                          <a:schemeClr val="tx2"/>
                        </a:solidFill>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lgn="ctr">
                        <a:buNone/>
                      </a:pPr>
                      <a:r>
                        <a:rPr sz="1800" b="1">
                          <a:solidFill>
                            <a:schemeClr val="tx2"/>
                          </a:solidFill>
                        </a:rPr>
                        <a:t>Entity Name</a:t>
                      </a:r>
                      <a:endParaRPr lang="en-US" sz="1800" b="1">
                        <a:solidFill>
                          <a:schemeClr val="tx2"/>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lgn="ctr">
                        <a:buNone/>
                      </a:pPr>
                      <a:r>
                        <a:rPr sz="1800" b="1">
                          <a:solidFill>
                            <a:schemeClr val="tx2"/>
                          </a:solidFill>
                        </a:rPr>
                        <a:t>Special Character</a:t>
                      </a:r>
                      <a:endParaRPr lang="en-US" sz="1800" b="1">
                        <a:solidFill>
                          <a:schemeClr val="tx2"/>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lgn="ctr">
                        <a:buNone/>
                      </a:pPr>
                      <a:r>
                        <a:rPr sz="1800" b="1">
                          <a:solidFill>
                            <a:schemeClr val="tx2"/>
                          </a:solidFill>
                        </a:rPr>
                        <a:t>Entity Name</a:t>
                      </a:r>
                      <a:endParaRPr lang="en-US" sz="1800" b="1">
                        <a:solidFill>
                          <a:schemeClr val="tx2"/>
                        </a:solidFill>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2632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FF0000"/>
                          </a:solidFill>
                        </a:rPr>
                        <a:t>Ampersand</a:t>
                      </a:r>
                      <a:endParaRPr lang="en-US" sz="1800" b="1" dirty="0">
                        <a:solidFill>
                          <a:srgbClr val="FF0000"/>
                        </a:solidFill>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&amp;amp; </a:t>
                      </a:r>
                      <a:r>
                        <a:rPr sz="1800" b="1" dirty="0"/>
                        <a:t>&amp;</a:t>
                      </a:r>
                      <a:r>
                        <a:rPr sz="1800" dirty="0"/>
                        <a:t> </a:t>
                      </a:r>
                      <a:endParaRPr lang="en-US" sz="18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a:solidFill>
                            <a:srgbClr val="FF0000"/>
                          </a:solidFill>
                        </a:rPr>
                        <a:t>Greater-than sign</a:t>
                      </a:r>
                      <a:endParaRPr lang="en-US" sz="1800" b="1">
                        <a:solidFill>
                          <a:srgbClr val="FF0000"/>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a:t>
                      </a:r>
                      <a:r>
                        <a:rPr sz="1800" b="1" dirty="0" err="1">
                          <a:solidFill>
                            <a:srgbClr val="0000CC"/>
                          </a:solidFill>
                        </a:rPr>
                        <a:t>gt</a:t>
                      </a:r>
                      <a:r>
                        <a:rPr sz="1800" b="1" dirty="0">
                          <a:solidFill>
                            <a:srgbClr val="0000CC"/>
                          </a:solidFill>
                        </a:rPr>
                        <a:t>; </a:t>
                      </a:r>
                      <a:r>
                        <a:rPr sz="1800" b="1" dirty="0"/>
                        <a:t>&gt;</a:t>
                      </a:r>
                      <a:endParaRPr lang="en-US" sz="1800" b="1"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504056">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lang="en-US" sz="1800" b="1" dirty="0" smtClean="0">
                          <a:solidFill>
                            <a:srgbClr val="FF0000"/>
                          </a:solidFill>
                        </a:rPr>
                        <a:t>Euro </a:t>
                      </a:r>
                      <a:endParaRPr lang="en-US" sz="1800" b="1" dirty="0">
                        <a:solidFill>
                          <a:srgbClr val="FF0000"/>
                        </a:solidFill>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smtClean="0">
                          <a:solidFill>
                            <a:srgbClr val="0000CC"/>
                          </a:solidFill>
                        </a:rPr>
                        <a:t>&amp;</a:t>
                      </a:r>
                      <a:r>
                        <a:rPr lang="en-US" sz="1800" b="1" dirty="0" smtClean="0">
                          <a:solidFill>
                            <a:srgbClr val="0000CC"/>
                          </a:solidFill>
                        </a:rPr>
                        <a:t>euro</a:t>
                      </a:r>
                      <a:r>
                        <a:rPr sz="1800" b="1" dirty="0" smtClean="0">
                          <a:solidFill>
                            <a:srgbClr val="0000CC"/>
                          </a:solidFill>
                        </a:rPr>
                        <a:t>; </a:t>
                      </a:r>
                      <a:r>
                        <a:rPr lang="en-US" sz="1800" b="0" i="0" u="none" kern="1200" baseline="0" dirty="0" smtClean="0">
                          <a:solidFill>
                            <a:schemeClr val="tx1"/>
                          </a:solidFill>
                          <a:effectLst/>
                          <a:latin typeface="Arial" panose="020B0604020202020204" pitchFamily="34" charset="0"/>
                          <a:ea typeface="Arial" panose="020B0604020202020204" pitchFamily="34" charset="0"/>
                          <a:cs typeface="+mn-cs"/>
                        </a:rPr>
                        <a:t>€</a:t>
                      </a:r>
                      <a:endParaRPr lang="en-US" sz="1800" b="1"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a:solidFill>
                            <a:srgbClr val="FF0000"/>
                          </a:solidFill>
                        </a:rPr>
                        <a:t>Less-than sign</a:t>
                      </a:r>
                      <a:endParaRPr lang="en-US" sz="180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a:t>
                      </a:r>
                      <a:r>
                        <a:rPr sz="1800" b="1" dirty="0" err="1">
                          <a:solidFill>
                            <a:srgbClr val="0000CC"/>
                          </a:solidFill>
                        </a:rPr>
                        <a:t>lt</a:t>
                      </a:r>
                      <a:r>
                        <a:rPr sz="1800" b="1" dirty="0">
                          <a:solidFill>
                            <a:srgbClr val="0000CC"/>
                          </a:solidFill>
                        </a:rPr>
                        <a:t>; </a:t>
                      </a:r>
                      <a:r>
                        <a:rPr sz="1800" b="1" dirty="0"/>
                        <a:t>&lt;</a:t>
                      </a:r>
                      <a:endParaRPr lang="en-US" sz="1800" b="1"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3204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a:solidFill>
                            <a:srgbClr val="FF0000"/>
                          </a:solidFill>
                        </a:rPr>
                        <a:t>Cent sign</a:t>
                      </a:r>
                      <a:endParaRPr lang="en-US" sz="1800" b="1">
                        <a:solidFill>
                          <a:srgbClr val="FF0000"/>
                        </a:solidFill>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&amp;cent; </a:t>
                      </a:r>
                      <a:r>
                        <a:rPr sz="1800" b="1" dirty="0"/>
                        <a:t>¢</a:t>
                      </a:r>
                      <a:r>
                        <a:rPr sz="1800" dirty="0"/>
                        <a:t> </a:t>
                      </a:r>
                      <a:endParaRPr lang="en-US" sz="18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a:solidFill>
                            <a:srgbClr val="FF0000"/>
                          </a:solidFill>
                        </a:rPr>
                        <a:t>Non-breaking space</a:t>
                      </a:r>
                      <a:endParaRPr lang="en-US" sz="1800" b="1">
                        <a:solidFill>
                          <a:srgbClr val="FF0000"/>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a:t>
                      </a:r>
                      <a:r>
                        <a:rPr sz="1800" b="1" dirty="0" err="1">
                          <a:solidFill>
                            <a:srgbClr val="0000CC"/>
                          </a:solidFill>
                        </a:rPr>
                        <a:t>nbsp</a:t>
                      </a:r>
                      <a:r>
                        <a:rPr sz="1800" b="1" dirty="0">
                          <a:solidFill>
                            <a:srgbClr val="0000CC"/>
                          </a:solidFill>
                        </a:rPr>
                        <a:t>;</a:t>
                      </a:r>
                      <a:endParaRPr lang="en-US" sz="1800" b="1" dirty="0">
                        <a:solidFill>
                          <a:srgbClr val="0000CC"/>
                        </a:solidFill>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3204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FF0000"/>
                          </a:solidFill>
                        </a:rPr>
                        <a:t>Copyright</a:t>
                      </a:r>
                      <a:endParaRPr lang="en-US" sz="1800" b="1" dirty="0">
                        <a:solidFill>
                          <a:srgbClr val="FF0000"/>
                        </a:solidFill>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&amp;copy; </a:t>
                      </a:r>
                      <a:r>
                        <a:rPr sz="1800" b="1" dirty="0"/>
                        <a:t>©</a:t>
                      </a:r>
                      <a:r>
                        <a:rPr sz="1800" dirty="0"/>
                        <a:t> </a:t>
                      </a:r>
                      <a:endParaRPr lang="en-US" sz="18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a:solidFill>
                            <a:srgbClr val="FF0000"/>
                          </a:solidFill>
                        </a:rPr>
                        <a:t>Quotation mark</a:t>
                      </a:r>
                      <a:endParaRPr lang="en-US" sz="1800" b="1">
                        <a:solidFill>
                          <a:srgbClr val="FF0000"/>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err="1">
                          <a:solidFill>
                            <a:srgbClr val="0000CC"/>
                          </a:solidFill>
                        </a:rPr>
                        <a:t>&amp;quot</a:t>
                      </a:r>
                      <a:r>
                        <a:rPr sz="1800" b="1">
                          <a:solidFill>
                            <a:srgbClr val="0000CC"/>
                          </a:solidFill>
                        </a:rPr>
                        <a:t>; </a:t>
                      </a:r>
                      <a:r>
                        <a:rPr sz="1800" b="1"/>
                        <a:t>"</a:t>
                      </a:r>
                      <a:endParaRPr lang="en-US" sz="1800" b="1"/>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3204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FF0000"/>
                          </a:solidFill>
                        </a:rPr>
                        <a:t>Fraction one </a:t>
                      </a:r>
                      <a:r>
                        <a:rPr sz="1800" b="1" dirty="0" err="1">
                          <a:solidFill>
                            <a:srgbClr val="FF0000"/>
                          </a:solidFill>
                        </a:rPr>
                        <a:t>qtr</a:t>
                      </a:r>
                      <a:endParaRPr lang="en-US" sz="1800" b="1" dirty="0">
                        <a:solidFill>
                          <a:srgbClr val="FF0000"/>
                        </a:solidFill>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&amp;frac14; </a:t>
                      </a:r>
                      <a:r>
                        <a:rPr sz="1800" b="1" dirty="0"/>
                        <a:t>¼</a:t>
                      </a:r>
                      <a:r>
                        <a:rPr sz="1800" dirty="0"/>
                        <a:t> </a:t>
                      </a:r>
                      <a:endParaRPr lang="en-US" sz="18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a:solidFill>
                            <a:srgbClr val="FF0000"/>
                          </a:solidFill>
                        </a:rPr>
                        <a:t>Registration mark</a:t>
                      </a:r>
                      <a:endParaRPr lang="en-US" sz="1800" b="1">
                        <a:solidFill>
                          <a:srgbClr val="FF0000"/>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a:t>
                      </a:r>
                      <a:r>
                        <a:rPr sz="1800" b="1" dirty="0" err="1">
                          <a:solidFill>
                            <a:srgbClr val="0000CC"/>
                          </a:solidFill>
                        </a:rPr>
                        <a:t>reg</a:t>
                      </a:r>
                      <a:r>
                        <a:rPr sz="1800" b="1" dirty="0">
                          <a:solidFill>
                            <a:srgbClr val="0000CC"/>
                          </a:solidFill>
                        </a:rPr>
                        <a:t>; </a:t>
                      </a:r>
                      <a:r>
                        <a:rPr sz="1800" b="1" dirty="0"/>
                        <a:t>®</a:t>
                      </a:r>
                      <a:endParaRPr lang="en-US" sz="1800" b="1"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0015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a:solidFill>
                            <a:srgbClr val="FF0000"/>
                          </a:solidFill>
                        </a:rPr>
                        <a:t>Fraction one half</a:t>
                      </a:r>
                      <a:endParaRPr lang="en-US" sz="1800" b="1">
                        <a:solidFill>
                          <a:srgbClr val="FF0000"/>
                        </a:solidFill>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&amp;frac12; </a:t>
                      </a:r>
                      <a:r>
                        <a:rPr sz="1800" b="1" dirty="0"/>
                        <a:t>½</a:t>
                      </a:r>
                      <a:r>
                        <a:rPr sz="1800" dirty="0"/>
                        <a:t> </a:t>
                      </a:r>
                      <a:endParaRPr lang="en-US" sz="1800" dirty="0"/>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a:solidFill>
                            <a:srgbClr val="FF0000"/>
                          </a:solidFill>
                        </a:rPr>
                        <a:t>Trademark sign</a:t>
                      </a:r>
                      <a:endParaRPr lang="en-US" sz="1800" b="1">
                        <a:solidFill>
                          <a:srgbClr val="FF0000"/>
                        </a:solidFill>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1800" b="1" dirty="0">
                          <a:solidFill>
                            <a:srgbClr val="0000CC"/>
                          </a:solidFill>
                        </a:rPr>
                        <a:t>&amp;trade; </a:t>
                      </a:r>
                      <a:r>
                        <a:rPr sz="1800" b="1" dirty="0"/>
                        <a:t>™</a:t>
                      </a:r>
                      <a:r>
                        <a:rPr sz="1800" dirty="0"/>
                        <a:t> </a:t>
                      </a:r>
                      <a:endParaRPr lang="en-US" sz="1800" dirty="0"/>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endParaRPr lang="en-US" b="1" dirty="0"/>
          </a:p>
        </p:txBody>
      </p:sp>
      <p:sp>
        <p:nvSpPr>
          <p:cNvPr id="36865" name="Rectangle 1"/>
          <p:cNvSpPr>
            <a:spLocks noChangeArrowheads="1"/>
          </p:cNvSpPr>
          <p:nvPr/>
        </p:nvSpPr>
        <p:spPr bwMode="auto">
          <a:xfrm>
            <a:off x="-8509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1812422" y="33528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sym typeface="+mn-ea"/>
              </a:rPr>
              <a:t>Additional Character Formatting </a:t>
            </a:r>
            <a:endParaRPr lang="en-IN" sz="3200" dirty="0"/>
          </a:p>
          <a:p>
            <a:pPr algn="ctr"/>
            <a:endParaRPr lang="en-US" sz="3200" dirty="0"/>
          </a:p>
        </p:txBody>
      </p:sp>
      <p:sp>
        <p:nvSpPr>
          <p:cNvPr id="2" name="Rectangle 1"/>
          <p:cNvSpPr/>
          <p:nvPr/>
        </p:nvSpPr>
        <p:spPr>
          <a:xfrm>
            <a:off x="899592" y="1224042"/>
            <a:ext cx="6480720" cy="3416320"/>
          </a:xfrm>
          <a:prstGeom prst="rect">
            <a:avLst/>
          </a:prstGeom>
        </p:spPr>
        <p:txBody>
          <a:bodyPr wrap="square">
            <a:spAutoFit/>
          </a:bodyPr>
          <a:lstStyle/>
          <a:p>
            <a:pPr marL="285750" indent="-285750">
              <a:lnSpc>
                <a:spcPct val="90000"/>
              </a:lnSpc>
              <a:buClr>
                <a:srgbClr val="FF0000"/>
              </a:buClr>
              <a:buFont typeface="Wingdings" panose="05000000000000000000" pitchFamily="2" charset="2"/>
              <a:buChar char="Ø"/>
            </a:pPr>
            <a:r>
              <a:rPr lang="en-US" sz="2400" b="1" dirty="0"/>
              <a:t>&lt;STRIKE&gt; </a:t>
            </a:r>
            <a:r>
              <a:rPr lang="en-US" sz="2400" dirty="0"/>
              <a:t>strike-through text</a:t>
            </a:r>
            <a:r>
              <a:rPr lang="en-US" sz="2400" b="1" dirty="0"/>
              <a:t>&lt;/STRIKE</a:t>
            </a:r>
            <a:r>
              <a:rPr lang="en-US" sz="2400" b="1" dirty="0" smtClean="0"/>
              <a:t>&gt;</a:t>
            </a:r>
          </a:p>
          <a:p>
            <a:pPr>
              <a:lnSpc>
                <a:spcPct val="90000"/>
              </a:lnSpc>
              <a:buClr>
                <a:srgbClr val="FF0000"/>
              </a:buClr>
            </a:pPr>
            <a:endParaRPr lang="en-US" sz="2400" b="1" dirty="0"/>
          </a:p>
          <a:p>
            <a:pPr marL="285750" indent="-285750">
              <a:lnSpc>
                <a:spcPct val="90000"/>
              </a:lnSpc>
              <a:buClr>
                <a:srgbClr val="FF0000"/>
              </a:buClr>
              <a:buFont typeface="Wingdings" panose="05000000000000000000" pitchFamily="2" charset="2"/>
              <a:buChar char="Ø"/>
            </a:pPr>
            <a:r>
              <a:rPr lang="en-US" sz="2400" b="1" dirty="0"/>
              <a:t>&lt;BIG&gt; </a:t>
            </a:r>
            <a:r>
              <a:rPr lang="en-US" sz="2400" dirty="0"/>
              <a:t>places text in a big font</a:t>
            </a:r>
            <a:r>
              <a:rPr lang="en-US" sz="2400" b="1" dirty="0"/>
              <a:t>&lt;/BIG</a:t>
            </a:r>
            <a:r>
              <a:rPr lang="en-US" sz="2400" b="1" dirty="0" smtClean="0"/>
              <a:t>&gt;</a:t>
            </a:r>
          </a:p>
          <a:p>
            <a:pPr>
              <a:lnSpc>
                <a:spcPct val="90000"/>
              </a:lnSpc>
              <a:buClr>
                <a:srgbClr val="FF0000"/>
              </a:buClr>
            </a:pPr>
            <a:endParaRPr lang="en-US" sz="2400" b="1" dirty="0"/>
          </a:p>
          <a:p>
            <a:pPr marL="285750" indent="-285750">
              <a:lnSpc>
                <a:spcPct val="90000"/>
              </a:lnSpc>
              <a:buClr>
                <a:srgbClr val="FF0000"/>
              </a:buClr>
              <a:buFont typeface="Wingdings" panose="05000000000000000000" pitchFamily="2" charset="2"/>
              <a:buChar char="Ø"/>
            </a:pPr>
            <a:r>
              <a:rPr lang="en-US" sz="2400" b="1" dirty="0"/>
              <a:t>&lt;SMALL&gt; </a:t>
            </a:r>
            <a:r>
              <a:rPr lang="en-US" sz="2400" dirty="0"/>
              <a:t>places text in a small font</a:t>
            </a:r>
            <a:r>
              <a:rPr lang="en-US" sz="2400" b="1" dirty="0"/>
              <a:t>&lt;/SMALL</a:t>
            </a:r>
            <a:r>
              <a:rPr lang="en-US" sz="2400" b="1" dirty="0" smtClean="0"/>
              <a:t>&gt;</a:t>
            </a:r>
          </a:p>
          <a:p>
            <a:pPr>
              <a:lnSpc>
                <a:spcPct val="90000"/>
              </a:lnSpc>
              <a:buClr>
                <a:srgbClr val="FF0000"/>
              </a:buClr>
            </a:pPr>
            <a:endParaRPr lang="en-US" sz="2400" b="1" dirty="0"/>
          </a:p>
          <a:p>
            <a:pPr marL="285750" indent="-285750">
              <a:lnSpc>
                <a:spcPct val="90000"/>
              </a:lnSpc>
              <a:buClr>
                <a:srgbClr val="FF0000"/>
              </a:buClr>
              <a:buFont typeface="Wingdings" panose="05000000000000000000" pitchFamily="2" charset="2"/>
              <a:buChar char="Ø"/>
            </a:pPr>
            <a:r>
              <a:rPr lang="en-US" sz="2400" b="1" dirty="0"/>
              <a:t>&lt;SUB&gt; </a:t>
            </a:r>
            <a:r>
              <a:rPr lang="en-US" sz="2400" dirty="0"/>
              <a:t>places text in subscript position </a:t>
            </a:r>
            <a:r>
              <a:rPr lang="en-US" sz="2400" b="1" dirty="0"/>
              <a:t>&lt;/SUB</a:t>
            </a:r>
            <a:r>
              <a:rPr lang="en-US" sz="2400" b="1" dirty="0" smtClean="0"/>
              <a:t>&gt;</a:t>
            </a:r>
          </a:p>
          <a:p>
            <a:pPr>
              <a:lnSpc>
                <a:spcPct val="90000"/>
              </a:lnSpc>
              <a:buClr>
                <a:srgbClr val="FF0000"/>
              </a:buClr>
            </a:pPr>
            <a:endParaRPr lang="en-US" sz="2400" b="1" dirty="0"/>
          </a:p>
          <a:p>
            <a:pPr marL="285750" indent="-285750">
              <a:lnSpc>
                <a:spcPct val="90000"/>
              </a:lnSpc>
              <a:buClr>
                <a:srgbClr val="FF0000"/>
              </a:buClr>
              <a:buFont typeface="Wingdings" panose="05000000000000000000" pitchFamily="2" charset="2"/>
              <a:buChar char="Ø"/>
            </a:pPr>
            <a:r>
              <a:rPr lang="en-US" sz="2400" b="1" dirty="0"/>
              <a:t>&lt;SUP&gt; </a:t>
            </a:r>
            <a:r>
              <a:rPr lang="en-US" sz="2400" dirty="0"/>
              <a:t>places text in superscript style position </a:t>
            </a:r>
            <a:r>
              <a:rPr lang="en-US" sz="2400" b="1" dirty="0"/>
              <a:t>&lt;/SUP&gt;</a:t>
            </a:r>
            <a:endParaRPr lang="en-US" altLang="x-none"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pPr marL="285750" indent="-285750" algn="l">
              <a:buClr>
                <a:srgbClr val="FF0000"/>
              </a:buClr>
              <a:buFont typeface="Wingdings" panose="05000000000000000000" pitchFamily="2" charset="2"/>
              <a:buChar char="Ø"/>
            </a:pPr>
            <a:endParaRPr lang="en-US" dirty="0">
              <a:sym typeface="+mn-ea"/>
            </a:endParaRPr>
          </a:p>
          <a:p>
            <a:pPr marL="285750" indent="-285750" algn="l">
              <a:buClr>
                <a:srgbClr val="FF0000"/>
              </a:buClr>
              <a:buFont typeface="Wingdings" panose="05000000000000000000" pitchFamily="2" charset="2"/>
              <a:buChar char="Ø"/>
            </a:pPr>
            <a:r>
              <a:rPr lang="en-US" sz="1800" dirty="0" smtClean="0"/>
              <a:t>HTML </a:t>
            </a:r>
            <a:r>
              <a:rPr lang="en-US" sz="1800" dirty="0"/>
              <a:t>Lists are used to specify lists of information. All lists may contain one or more list elements</a:t>
            </a:r>
            <a:r>
              <a:rPr lang="en-US" sz="1800" dirty="0" smtClean="0"/>
              <a:t>. There are three types of list..</a:t>
            </a:r>
          </a:p>
          <a:p>
            <a:pPr marL="285750" indent="-285750" algn="l">
              <a:buClr>
                <a:srgbClr val="FF0000"/>
              </a:buClr>
              <a:buFont typeface="Wingdings" panose="05000000000000000000" pitchFamily="2" charset="2"/>
              <a:buChar char="Ø"/>
            </a:pPr>
            <a:r>
              <a:rPr lang="en-US" sz="1800" dirty="0" smtClean="0"/>
              <a:t>Ordered (or) Numbered List</a:t>
            </a:r>
          </a:p>
          <a:p>
            <a:pPr marL="285750" indent="-285750" algn="l">
              <a:buClr>
                <a:srgbClr val="FF0000"/>
              </a:buClr>
              <a:buFont typeface="Wingdings" panose="05000000000000000000" pitchFamily="2" charset="2"/>
              <a:buChar char="Ø"/>
            </a:pPr>
            <a:r>
              <a:rPr lang="en-US" sz="1800" dirty="0" smtClean="0"/>
              <a:t>Unordered (or) Bullet List</a:t>
            </a:r>
          </a:p>
          <a:p>
            <a:pPr marL="285750" indent="-285750" algn="l">
              <a:buClr>
                <a:srgbClr val="FF0000"/>
              </a:buClr>
              <a:buFont typeface="Wingdings" panose="05000000000000000000" pitchFamily="2" charset="2"/>
              <a:buChar char="Ø"/>
            </a:pPr>
            <a:r>
              <a:rPr lang="en-US" sz="1800" dirty="0" smtClean="0"/>
              <a:t>Definition List (or) Description List</a:t>
            </a:r>
          </a:p>
          <a:p>
            <a:pPr marL="285750" indent="-285750" algn="l">
              <a:buClr>
                <a:srgbClr val="FF0000"/>
              </a:buClr>
              <a:buFont typeface="Wingdings" panose="05000000000000000000" pitchFamily="2" charset="2"/>
              <a:buChar char="Ø"/>
            </a:pPr>
            <a:endParaRPr lang="en-US" sz="1900" dirty="0" smtClean="0">
              <a:solidFill>
                <a:schemeClr val="accent1">
                  <a:lumMod val="75000"/>
                </a:schemeClr>
              </a:solidFill>
              <a:sym typeface="+mn-ea"/>
            </a:endParaRPr>
          </a:p>
          <a:p>
            <a:pPr marL="285750" indent="-285750" algn="l">
              <a:buClr>
                <a:srgbClr val="FF0000"/>
              </a:buClr>
              <a:buFont typeface="Wingdings" panose="05000000000000000000" pitchFamily="2" charset="2"/>
              <a:buChar char="Ø"/>
            </a:pPr>
            <a:r>
              <a:rPr lang="en-US" sz="1900" dirty="0" smtClean="0">
                <a:solidFill>
                  <a:schemeClr val="accent1">
                    <a:lumMod val="75000"/>
                  </a:schemeClr>
                </a:solidFill>
                <a:sym typeface="+mn-ea"/>
              </a:rPr>
              <a:t>UL</a:t>
            </a:r>
            <a:r>
              <a:rPr lang="en-US" sz="1900" dirty="0" smtClean="0">
                <a:sym typeface="+mn-ea"/>
              </a:rPr>
              <a:t> </a:t>
            </a:r>
            <a:r>
              <a:rPr lang="en-US" sz="1900" dirty="0">
                <a:sym typeface="+mn-ea"/>
              </a:rPr>
              <a:t>: Unordered List. Items in this list start with a list mark such as a bullet. </a:t>
            </a:r>
            <a:endParaRPr lang="en-US" sz="1900" dirty="0"/>
          </a:p>
          <a:p>
            <a:pPr algn="l">
              <a:buClr>
                <a:srgbClr val="FF0000"/>
              </a:buClr>
            </a:pPr>
            <a:endParaRPr lang="en-US" sz="1900" dirty="0"/>
          </a:p>
          <a:p>
            <a:pPr marL="285750" indent="-285750" algn="l">
              <a:buClr>
                <a:srgbClr val="FF0000"/>
              </a:buClr>
              <a:buFont typeface="Wingdings" panose="05000000000000000000" pitchFamily="2" charset="2"/>
              <a:buChar char="Ø"/>
            </a:pPr>
            <a:r>
              <a:rPr lang="en-US" sz="1900" b="1" dirty="0">
                <a:solidFill>
                  <a:srgbClr val="FF0000"/>
                </a:solidFill>
                <a:sym typeface="+mn-ea"/>
              </a:rPr>
              <a:t>&lt;UL&gt;</a:t>
            </a:r>
            <a:endParaRPr lang="en-US" sz="1900" b="1" dirty="0">
              <a:solidFill>
                <a:srgbClr val="FF0000"/>
              </a:solidFill>
            </a:endParaRPr>
          </a:p>
          <a:p>
            <a:pPr marL="285750" indent="-285750" algn="l">
              <a:buClr>
                <a:srgbClr val="FF0000"/>
              </a:buClr>
              <a:buFont typeface="Wingdings" panose="05000000000000000000" pitchFamily="2" charset="2"/>
              <a:buChar char="Ø"/>
            </a:pPr>
            <a:r>
              <a:rPr lang="en-US" sz="1900" b="1" dirty="0">
                <a:solidFill>
                  <a:srgbClr val="0000CC"/>
                </a:solidFill>
                <a:sym typeface="+mn-ea"/>
              </a:rPr>
              <a:t>&lt;LI&gt;</a:t>
            </a:r>
            <a:r>
              <a:rPr lang="en-US" sz="1900" dirty="0">
                <a:sym typeface="+mn-ea"/>
              </a:rPr>
              <a:t> List item </a:t>
            </a:r>
            <a:r>
              <a:rPr lang="en-US" sz="1900" b="1" dirty="0">
                <a:solidFill>
                  <a:srgbClr val="0000CC"/>
                </a:solidFill>
                <a:sym typeface="+mn-ea"/>
              </a:rPr>
              <a:t>…&lt;/LI&gt;</a:t>
            </a:r>
            <a:r>
              <a:rPr lang="en-US" sz="1900" dirty="0">
                <a:sym typeface="+mn-ea"/>
              </a:rPr>
              <a:t>			</a:t>
            </a:r>
            <a:endParaRPr lang="en-US" sz="1900" dirty="0"/>
          </a:p>
          <a:p>
            <a:pPr marL="285750" indent="-285750" algn="l">
              <a:buClr>
                <a:srgbClr val="FF0000"/>
              </a:buClr>
              <a:buFont typeface="Wingdings" panose="05000000000000000000" pitchFamily="2" charset="2"/>
              <a:buChar char="Ø"/>
            </a:pPr>
            <a:r>
              <a:rPr lang="en-US" sz="1900" b="1" dirty="0">
                <a:solidFill>
                  <a:srgbClr val="0000CC"/>
                </a:solidFill>
                <a:sym typeface="+mn-ea"/>
              </a:rPr>
              <a:t>&lt;LI&gt;</a:t>
            </a:r>
            <a:r>
              <a:rPr lang="en-US" sz="1900" dirty="0">
                <a:sym typeface="+mn-ea"/>
              </a:rPr>
              <a:t> List item </a:t>
            </a:r>
            <a:r>
              <a:rPr lang="en-US" altLang="x-none" sz="1900" b="1" dirty="0">
                <a:solidFill>
                  <a:srgbClr val="0000CC"/>
                </a:solidFill>
                <a:sym typeface="+mn-ea"/>
              </a:rPr>
              <a:t>…&lt;/LI&gt;</a:t>
            </a:r>
            <a:endParaRPr lang="en-US" altLang="x-none" sz="1900" b="1" dirty="0">
              <a:solidFill>
                <a:srgbClr val="0000CC"/>
              </a:solidFill>
            </a:endParaRPr>
          </a:p>
          <a:p>
            <a:pPr marL="285750" indent="-285750" algn="l">
              <a:buClr>
                <a:srgbClr val="FF0000"/>
              </a:buClr>
              <a:buFont typeface="Wingdings" panose="05000000000000000000" pitchFamily="2" charset="2"/>
              <a:buChar char="Ø"/>
            </a:pPr>
            <a:r>
              <a:rPr lang="en-US" sz="1900" b="1" dirty="0">
                <a:solidFill>
                  <a:srgbClr val="FF0000"/>
                </a:solidFill>
                <a:sym typeface="+mn-ea"/>
              </a:rPr>
              <a:t>&lt;/UL</a:t>
            </a:r>
            <a:r>
              <a:rPr lang="en-US" sz="1900" b="1" dirty="0" smtClean="0">
                <a:solidFill>
                  <a:srgbClr val="FF0000"/>
                </a:solidFill>
                <a:sym typeface="+mn-ea"/>
              </a:rPr>
              <a:t>&gt;</a:t>
            </a:r>
            <a:endParaRPr lang="en-US" sz="1900" b="1" dirty="0">
              <a:solidFill>
                <a:srgbClr val="FF0000"/>
              </a:solidFill>
            </a:endParaRPr>
          </a:p>
          <a:p>
            <a:pPr algn="l">
              <a:buClr>
                <a:srgbClr val="FF0000"/>
              </a:buClr>
            </a:pPr>
            <a:r>
              <a:rPr lang="en-US" sz="1900" dirty="0">
                <a:sym typeface="+mn-ea"/>
              </a:rPr>
              <a:t>	List item …</a:t>
            </a:r>
            <a:endParaRPr lang="en-US" sz="1900" dirty="0"/>
          </a:p>
          <a:p>
            <a:pPr algn="l">
              <a:buClr>
                <a:srgbClr val="FF0000"/>
              </a:buClr>
            </a:pPr>
            <a:r>
              <a:rPr lang="en-US" sz="1900" dirty="0">
                <a:sym typeface="+mn-ea"/>
              </a:rPr>
              <a:t>	List item …</a:t>
            </a:r>
            <a:endParaRPr lang="en-US" sz="1900" b="1" dirty="0"/>
          </a:p>
          <a:p>
            <a:pPr algn="l">
              <a:buClr>
                <a:srgbClr val="FF0000"/>
              </a:buClr>
            </a:pPr>
            <a:endParaRPr lang="en-US" sz="1900" dirty="0"/>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sym typeface="+mn-ea"/>
              </a:rPr>
              <a:t>List Elements</a:t>
            </a:r>
            <a:endParaRPr lang="en-US" dirty="0"/>
          </a:p>
        </p:txBody>
      </p:sp>
      <p:sp>
        <p:nvSpPr>
          <p:cNvPr id="2" name="Oval 1"/>
          <p:cNvSpPr/>
          <p:nvPr/>
        </p:nvSpPr>
        <p:spPr>
          <a:xfrm>
            <a:off x="965916" y="5640946"/>
            <a:ext cx="115909" cy="1416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965915" y="6043409"/>
            <a:ext cx="115909" cy="141668"/>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pPr marL="285750" indent="-285750" algn="l">
              <a:lnSpc>
                <a:spcPct val="90000"/>
              </a:lnSpc>
              <a:buClr>
                <a:srgbClr val="FF0000"/>
              </a:buClr>
              <a:buFont typeface="Wingdings" panose="05000000000000000000" pitchFamily="2" charset="2"/>
              <a:buChar char="Ø"/>
            </a:pPr>
            <a:endParaRPr lang="en-US" sz="2400" dirty="0">
              <a:solidFill>
                <a:srgbClr val="0070C0"/>
              </a:solidFill>
              <a:sym typeface="+mn-ea"/>
            </a:endParaRPr>
          </a:p>
          <a:p>
            <a:pPr marL="285750" indent="-285750" algn="l">
              <a:lnSpc>
                <a:spcPct val="90000"/>
              </a:lnSpc>
              <a:buClr>
                <a:srgbClr val="FF0000"/>
              </a:buClr>
              <a:buFont typeface="Wingdings" panose="05000000000000000000" pitchFamily="2" charset="2"/>
              <a:buChar char="Ø"/>
            </a:pPr>
            <a:r>
              <a:rPr lang="en-US" sz="2400" dirty="0">
                <a:solidFill>
                  <a:srgbClr val="0070C0"/>
                </a:solidFill>
                <a:sym typeface="+mn-ea"/>
              </a:rPr>
              <a:t>OL: </a:t>
            </a:r>
            <a:r>
              <a:rPr lang="en-US" sz="2400" dirty="0">
                <a:sym typeface="+mn-ea"/>
              </a:rPr>
              <a:t>Ordered List. Items in this list are numbered automatically by the browser.</a:t>
            </a:r>
            <a:endParaRPr lang="en-US" sz="2400" dirty="0"/>
          </a:p>
          <a:p>
            <a:pPr marL="285750" indent="-285750" algn="l">
              <a:lnSpc>
                <a:spcPct val="90000"/>
              </a:lnSpc>
              <a:buClr>
                <a:srgbClr val="FF0000"/>
              </a:buClr>
              <a:buFont typeface="Wingdings" panose="05000000000000000000" pitchFamily="2" charset="2"/>
              <a:buChar char="Ø"/>
            </a:pPr>
            <a:r>
              <a:rPr lang="en-US" sz="2400" dirty="0">
                <a:solidFill>
                  <a:srgbClr val="990000"/>
                </a:solidFill>
                <a:sym typeface="+mn-ea"/>
              </a:rPr>
              <a:t>&lt;OL&gt;</a:t>
            </a:r>
            <a:endParaRPr lang="en-US" sz="2400" dirty="0">
              <a:solidFill>
                <a:srgbClr val="990000"/>
              </a:solidFill>
            </a:endParaRPr>
          </a:p>
          <a:p>
            <a:pPr marL="609600" indent="-609600" algn="l">
              <a:lnSpc>
                <a:spcPct val="90000"/>
              </a:lnSpc>
              <a:buClr>
                <a:schemeClr val="bg1"/>
              </a:buClr>
              <a:buFont typeface="Wingdings" panose="05000000000000000000" pitchFamily="2" charset="2"/>
              <a:buNone/>
            </a:pPr>
            <a:r>
              <a:rPr lang="en-US" sz="2400" dirty="0" smtClean="0">
                <a:solidFill>
                  <a:srgbClr val="990000"/>
                </a:solidFill>
                <a:sym typeface="+mn-ea"/>
              </a:rPr>
              <a:t>	&lt;</a:t>
            </a:r>
            <a:r>
              <a:rPr lang="en-US" sz="2400" dirty="0">
                <a:solidFill>
                  <a:srgbClr val="990000"/>
                </a:solidFill>
                <a:sym typeface="+mn-ea"/>
              </a:rPr>
              <a:t>LI&gt; List item …&lt;/LI&gt;			</a:t>
            </a:r>
            <a:endParaRPr lang="en-US" sz="2400" dirty="0">
              <a:solidFill>
                <a:srgbClr val="990000"/>
              </a:solidFill>
            </a:endParaRPr>
          </a:p>
          <a:p>
            <a:pPr marL="609600" indent="-609600" algn="l">
              <a:lnSpc>
                <a:spcPct val="90000"/>
              </a:lnSpc>
              <a:buClr>
                <a:schemeClr val="bg1"/>
              </a:buClr>
              <a:buFont typeface="Wingdings" panose="05000000000000000000" pitchFamily="2" charset="2"/>
              <a:buNone/>
            </a:pPr>
            <a:r>
              <a:rPr lang="en-US" altLang="x-none" sz="2400" dirty="0" smtClean="0">
                <a:solidFill>
                  <a:srgbClr val="990000"/>
                </a:solidFill>
                <a:sym typeface="+mn-ea"/>
              </a:rPr>
              <a:t>	&lt;</a:t>
            </a:r>
            <a:r>
              <a:rPr lang="en-US" altLang="x-none" sz="2400" dirty="0">
                <a:solidFill>
                  <a:srgbClr val="990000"/>
                </a:solidFill>
                <a:sym typeface="+mn-ea"/>
              </a:rPr>
              <a:t>LI&gt; List item …&lt;/LI&gt;</a:t>
            </a:r>
            <a:endParaRPr lang="en-US" altLang="x-none" sz="2400" dirty="0">
              <a:solidFill>
                <a:srgbClr val="990000"/>
              </a:solidFill>
            </a:endParaRPr>
          </a:p>
          <a:p>
            <a:pPr marL="609600" indent="-609600" algn="l">
              <a:lnSpc>
                <a:spcPct val="90000"/>
              </a:lnSpc>
              <a:buClr>
                <a:schemeClr val="bg1"/>
              </a:buClr>
              <a:buFont typeface="Wingdings" panose="05000000000000000000" pitchFamily="2" charset="2"/>
              <a:buNone/>
            </a:pPr>
            <a:r>
              <a:rPr lang="en-US" altLang="x-none" sz="2400" dirty="0" smtClean="0">
                <a:solidFill>
                  <a:srgbClr val="990000"/>
                </a:solidFill>
                <a:sym typeface="+mn-ea"/>
              </a:rPr>
              <a:t>	&lt;</a:t>
            </a:r>
            <a:r>
              <a:rPr lang="en-US" altLang="x-none" sz="2400" dirty="0">
                <a:solidFill>
                  <a:srgbClr val="990000"/>
                </a:solidFill>
                <a:sym typeface="+mn-ea"/>
              </a:rPr>
              <a:t>LI&gt; List item …&lt;/LI&gt;</a:t>
            </a:r>
            <a:endParaRPr lang="en-US" altLang="x-none" sz="2400" dirty="0">
              <a:solidFill>
                <a:srgbClr val="990000"/>
              </a:solidFill>
            </a:endParaRPr>
          </a:p>
          <a:p>
            <a:pPr marL="609600" indent="-609600" algn="l">
              <a:lnSpc>
                <a:spcPct val="90000"/>
              </a:lnSpc>
              <a:buClr>
                <a:schemeClr val="bg1"/>
              </a:buClr>
              <a:buFont typeface="Wingdings" panose="05000000000000000000" pitchFamily="2" charset="2"/>
              <a:buNone/>
            </a:pPr>
            <a:r>
              <a:rPr lang="en-US" sz="2400" dirty="0" smtClean="0">
                <a:solidFill>
                  <a:srgbClr val="990000"/>
                </a:solidFill>
                <a:sym typeface="+mn-ea"/>
              </a:rPr>
              <a:t>	&lt;/</a:t>
            </a:r>
            <a:r>
              <a:rPr lang="en-US" sz="2400" dirty="0">
                <a:solidFill>
                  <a:srgbClr val="990000"/>
                </a:solidFill>
                <a:sym typeface="+mn-ea"/>
              </a:rPr>
              <a:t>OL&gt;</a:t>
            </a:r>
            <a:endParaRPr lang="en-US" sz="2400" dirty="0">
              <a:solidFill>
                <a:srgbClr val="990000"/>
              </a:solidFill>
            </a:endParaRPr>
          </a:p>
          <a:p>
            <a:pPr marL="1066800" lvl="1" indent="-609600" algn="l">
              <a:lnSpc>
                <a:spcPct val="90000"/>
              </a:lnSpc>
              <a:buClr>
                <a:srgbClr val="FF0000"/>
              </a:buClr>
              <a:buFont typeface="Wingdings" panose="05000000000000000000" pitchFamily="2" charset="2"/>
              <a:buAutoNum type="arabicPeriod"/>
            </a:pPr>
            <a:r>
              <a:rPr lang="en-US" sz="2400" b="1" dirty="0" smtClean="0">
                <a:solidFill>
                  <a:srgbClr val="FF0000"/>
                </a:solidFill>
                <a:sym typeface="+mn-ea"/>
              </a:rPr>
              <a:t>List </a:t>
            </a:r>
            <a:r>
              <a:rPr lang="en-US" sz="2400" b="1" dirty="0">
                <a:solidFill>
                  <a:srgbClr val="FF0000"/>
                </a:solidFill>
                <a:sym typeface="+mn-ea"/>
              </a:rPr>
              <a:t>item …</a:t>
            </a:r>
            <a:endParaRPr lang="en-US" sz="2400" b="1" dirty="0">
              <a:solidFill>
                <a:srgbClr val="FF0000"/>
              </a:solidFill>
            </a:endParaRPr>
          </a:p>
          <a:p>
            <a:pPr marL="1066800" lvl="1" indent="-609600" algn="l">
              <a:lnSpc>
                <a:spcPct val="90000"/>
              </a:lnSpc>
              <a:buClr>
                <a:srgbClr val="FF0000"/>
              </a:buClr>
              <a:buFont typeface="Wingdings" panose="05000000000000000000" pitchFamily="2" charset="2"/>
              <a:buAutoNum type="arabicPeriod"/>
            </a:pPr>
            <a:r>
              <a:rPr lang="en-US" sz="2400" b="1" dirty="0">
                <a:solidFill>
                  <a:srgbClr val="FF0000"/>
                </a:solidFill>
                <a:sym typeface="+mn-ea"/>
              </a:rPr>
              <a:t>List item …</a:t>
            </a:r>
            <a:endParaRPr lang="en-US" sz="2400" b="1" dirty="0">
              <a:solidFill>
                <a:srgbClr val="FF0000"/>
              </a:solidFill>
            </a:endParaRPr>
          </a:p>
          <a:p>
            <a:pPr marL="1066800" lvl="1" indent="-609600" algn="l">
              <a:lnSpc>
                <a:spcPct val="90000"/>
              </a:lnSpc>
              <a:buClr>
                <a:srgbClr val="FF0000"/>
              </a:buClr>
              <a:buFont typeface="Wingdings" panose="05000000000000000000" pitchFamily="2" charset="2"/>
              <a:buAutoNum type="arabicPeriod"/>
            </a:pPr>
            <a:r>
              <a:rPr lang="en-US" sz="2400" b="1" dirty="0">
                <a:solidFill>
                  <a:srgbClr val="FF0000"/>
                </a:solidFill>
                <a:sym typeface="+mn-ea"/>
              </a:rPr>
              <a:t>List </a:t>
            </a:r>
            <a:r>
              <a:rPr lang="en-US" sz="2400" b="1" dirty="0" smtClean="0">
                <a:solidFill>
                  <a:srgbClr val="FF0000"/>
                </a:solidFill>
                <a:sym typeface="+mn-ea"/>
              </a:rPr>
              <a:t>item …</a:t>
            </a:r>
            <a:endParaRPr lang="en-US" sz="2400" b="1" dirty="0">
              <a:solidFill>
                <a:srgbClr val="FF0000"/>
              </a:solidFill>
            </a:endParaRPr>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Web Designing ?</a:t>
            </a:r>
            <a:endParaRPr lang="en-US" dirty="0"/>
          </a:p>
        </p:txBody>
      </p:sp>
      <p:sp>
        <p:nvSpPr>
          <p:cNvPr id="39" name="TextShape 1"/>
          <p:cNvSpPr txBox="1"/>
          <p:nvPr/>
        </p:nvSpPr>
        <p:spPr>
          <a:xfrm>
            <a:off x="609480" y="221100"/>
            <a:ext cx="7772040" cy="533160"/>
          </a:xfrm>
          <a:prstGeom prst="rect">
            <a:avLst/>
          </a:prstGeom>
          <a:noFill/>
          <a:ln>
            <a:noFill/>
          </a:ln>
        </p:spPr>
        <p:txBody>
          <a:bodyPr anchor="b"/>
          <a:lstStyle/>
          <a:p>
            <a:pPr algn="ctr">
              <a:lnSpc>
                <a:spcPct val="100000"/>
              </a:lnSpc>
            </a:pPr>
            <a:r>
              <a:rPr lang="en-US" sz="3200" b="0" strike="noStrike" spc="-1" dirty="0" smtClean="0">
                <a:solidFill>
                  <a:schemeClr val="bg1"/>
                </a:solidFill>
                <a:uFill>
                  <a:solidFill>
                    <a:srgbClr val="FFFFFF"/>
                  </a:solidFill>
                </a:uFill>
                <a:latin typeface="Times New Roman" panose="02020603050405020304" charset="0"/>
                <a:cs typeface="Times New Roman" panose="02020603050405020304" charset="0"/>
              </a:rPr>
              <a:t>    What is web development</a:t>
            </a:r>
            <a:endParaRPr lang="en-US" sz="3200" b="0" strike="noStrike" spc="-1" dirty="0">
              <a:solidFill>
                <a:schemeClr val="bg1"/>
              </a:solidFill>
              <a:uFill>
                <a:solidFill>
                  <a:srgbClr val="FFFFFF"/>
                </a:solidFill>
              </a:uFill>
              <a:latin typeface="Times New Roman" panose="02020603050405020304" charset="0"/>
              <a:cs typeface="Times New Roman" panose="02020603050405020304" charset="0"/>
            </a:endParaRPr>
          </a:p>
        </p:txBody>
      </p:sp>
      <p:sp>
        <p:nvSpPr>
          <p:cNvPr id="40" name="TextShape 2"/>
          <p:cNvSpPr txBox="1"/>
          <p:nvPr/>
        </p:nvSpPr>
        <p:spPr>
          <a:xfrm>
            <a:off x="1371600" y="1371600"/>
            <a:ext cx="6400440" cy="4266720"/>
          </a:xfrm>
          <a:prstGeom prst="rect">
            <a:avLst/>
          </a:prstGeom>
          <a:noFill/>
          <a:ln>
            <a:noFill/>
          </a:ln>
        </p:spPr>
        <p:txBody>
          <a:bodyPr/>
          <a:lstStyle/>
          <a:p>
            <a:pPr algn="ctr">
              <a:lnSpc>
                <a:spcPct val="100000"/>
              </a:lnSpc>
            </a:pPr>
            <a:endParaRPr lang="en-IN" sz="3200" b="0" strike="noStrike" spc="-1" dirty="0">
              <a:solidFill>
                <a:srgbClr val="000000"/>
              </a:solidFill>
              <a:uFill>
                <a:solidFill>
                  <a:srgbClr val="FFFFFF"/>
                </a:solidFill>
              </a:uFill>
              <a:latin typeface="Arial" panose="020B0604020202020204"/>
            </a:endParaRPr>
          </a:p>
        </p:txBody>
      </p:sp>
      <p:sp>
        <p:nvSpPr>
          <p:cNvPr id="30722" name="AutoShape 2" descr="Image result for by Guido van Rossum with images"/>
          <p:cNvSpPr>
            <a:spLocks noChangeAspect="1" noChangeArrowheads="1"/>
          </p:cNvSpPr>
          <p:nvPr/>
        </p:nvSpPr>
        <p:spPr bwMode="auto">
          <a:xfrm>
            <a:off x="155575" y="-647700"/>
            <a:ext cx="1352550" cy="1352550"/>
          </a:xfrm>
          <a:prstGeom prst="rect">
            <a:avLst/>
          </a:prstGeom>
          <a:noFill/>
        </p:spPr>
        <p:txBody>
          <a:bodyPr vert="horz" wrap="square" lIns="91440" tIns="45720" rIns="91440" bIns="45720" numCol="1" anchor="t" anchorCtr="0" compatLnSpc="1"/>
          <a:lstStyle/>
          <a:p>
            <a:endParaRPr lang="en-US"/>
          </a:p>
        </p:txBody>
      </p:sp>
      <p:sp>
        <p:nvSpPr>
          <p:cNvPr id="30724" name="AutoShape 4" descr="Image result for by Guido van Rossum with images"/>
          <p:cNvSpPr>
            <a:spLocks noChangeAspect="1" noChangeArrowheads="1"/>
          </p:cNvSpPr>
          <p:nvPr/>
        </p:nvSpPr>
        <p:spPr bwMode="auto">
          <a:xfrm>
            <a:off x="155575" y="-647700"/>
            <a:ext cx="1352550" cy="1352550"/>
          </a:xfrm>
          <a:prstGeom prst="rect">
            <a:avLst/>
          </a:prstGeom>
          <a:noFill/>
        </p:spPr>
        <p:txBody>
          <a:bodyPr vert="horz" wrap="square" lIns="91440" tIns="45720" rIns="91440" bIns="45720" numCol="1" anchor="t" anchorCtr="0" compatLnSpc="1"/>
          <a:lstStyle/>
          <a:p>
            <a:endParaRPr lang="en-US"/>
          </a:p>
        </p:txBody>
      </p:sp>
      <p:sp>
        <p:nvSpPr>
          <p:cNvPr id="30726" name="AutoShape 6" descr="Image result for by Guido van Rossum with images"/>
          <p:cNvSpPr>
            <a:spLocks noChangeAspect="1" noChangeArrowheads="1"/>
          </p:cNvSpPr>
          <p:nvPr/>
        </p:nvSpPr>
        <p:spPr bwMode="auto">
          <a:xfrm>
            <a:off x="155575" y="-647700"/>
            <a:ext cx="1352550" cy="1352550"/>
          </a:xfrm>
          <a:prstGeom prst="rect">
            <a:avLst/>
          </a:prstGeom>
          <a:noFill/>
        </p:spPr>
        <p:txBody>
          <a:bodyPr vert="horz" wrap="square" lIns="91440" tIns="45720" rIns="91440" bIns="45720" numCol="1" anchor="t" anchorCtr="0" compatLnSpc="1"/>
          <a:lstStyle/>
          <a:p>
            <a:endParaRPr lang="en-US"/>
          </a:p>
        </p:txBody>
      </p:sp>
      <p:sp>
        <p:nvSpPr>
          <p:cNvPr id="4" name="Content Placeholder 3"/>
          <p:cNvSpPr>
            <a:spLocks noGrp="1"/>
          </p:cNvSpPr>
          <p:nvPr>
            <p:ph idx="1"/>
          </p:nvPr>
        </p:nvSpPr>
        <p:spPr/>
        <p:txBody>
          <a:bodyPr>
            <a:normAutofit lnSpcReduction="10000"/>
          </a:bodyPr>
          <a:lstStyle/>
          <a:p>
            <a:pPr>
              <a:buFont typeface="Wingdings" panose="05000000000000000000" pitchFamily="2" charset="2"/>
              <a:buChar char="Ø"/>
            </a:pPr>
            <a:r>
              <a:rPr lang="en-US" dirty="0">
                <a:latin typeface="Arial" panose="020B0604020202020204" pitchFamily="34" charset="0"/>
                <a:cs typeface="Arial" panose="020B0604020202020204" pitchFamily="34" charset="0"/>
              </a:rPr>
              <a:t>Web designing is the process of planning, conceptualizing, and implementing the plan for designing a website in a way that is functional and offers a good user experience. </a:t>
            </a:r>
            <a:endParaRPr lang="en-US" dirty="0" smtClean="0">
              <a:latin typeface="Arial" panose="020B0604020202020204" pitchFamily="34" charset="0"/>
              <a:cs typeface="Arial" panose="020B0604020202020204" pitchFamily="34" charset="0"/>
            </a:endParaRPr>
          </a:p>
          <a:p>
            <a:pPr>
              <a:buFont typeface="Wingdings" panose="05000000000000000000" pitchFamily="2" charset="2"/>
              <a:buChar char="Ø"/>
            </a:pPr>
            <a:endParaRPr lang="en-US" dirty="0">
              <a:latin typeface="Arial" panose="020B0604020202020204" pitchFamily="34" charset="0"/>
              <a:cs typeface="Arial" panose="020B0604020202020204" pitchFamily="34" charset="0"/>
            </a:endParaRPr>
          </a:p>
          <a:p>
            <a:pPr marL="0" indent="0">
              <a:buNone/>
            </a:pPr>
            <a:r>
              <a:rPr lang="en-US" b="1" dirty="0" smtClean="0">
                <a:latin typeface="Arial" panose="020B0604020202020204" pitchFamily="34" charset="0"/>
                <a:cs typeface="Arial" panose="020B0604020202020204" pitchFamily="34" charset="0"/>
              </a:rPr>
              <a:t>What are the important Languages u should know :</a:t>
            </a:r>
          </a:p>
          <a:p>
            <a:pPr marL="0" indent="0">
              <a:buNone/>
            </a:pPr>
            <a:endParaRPr lang="en-US" b="1"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HTML</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CSS</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JAVASCRIPT</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BOOTSTRAP</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JQUERY</a:t>
            </a:r>
          </a:p>
          <a:p>
            <a:pPr>
              <a:buFont typeface="Wingdings" panose="05000000000000000000" pitchFamily="2" charset="2"/>
              <a:buChar char="Ø"/>
            </a:pPr>
            <a:r>
              <a:rPr lang="en-US" dirty="0" smtClean="0">
                <a:latin typeface="Arial" panose="020B0604020202020204" pitchFamily="34" charset="0"/>
                <a:cs typeface="Arial" panose="020B0604020202020204" pitchFamily="34" charset="0"/>
              </a:rPr>
              <a:t>SEO</a:t>
            </a:r>
            <a:br>
              <a:rPr lang="en-US" dirty="0" smtClean="0">
                <a:latin typeface="Arial" panose="020B0604020202020204" pitchFamily="34" charset="0"/>
                <a:cs typeface="Arial" panose="020B0604020202020204" pitchFamily="34" charset="0"/>
              </a:rPr>
            </a:b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1473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709448"/>
            <a:ext cx="8939048" cy="6227379"/>
          </a:xfrm>
        </p:spPr>
        <p:txBody>
          <a:bodyPr>
            <a:normAutofit/>
          </a:bodyPr>
          <a:lstStyle/>
          <a:p>
            <a:pPr marL="285750" indent="-285750" algn="l">
              <a:lnSpc>
                <a:spcPct val="90000"/>
              </a:lnSpc>
              <a:buClr>
                <a:srgbClr val="FF0000"/>
              </a:buClr>
              <a:buFont typeface="Wingdings" panose="05000000000000000000" pitchFamily="2" charset="2"/>
              <a:buChar char="Ø"/>
            </a:pPr>
            <a:endParaRPr lang="en-US" sz="2400" dirty="0">
              <a:solidFill>
                <a:srgbClr val="0070C0"/>
              </a:solidFill>
              <a:sym typeface="+mn-ea"/>
            </a:endParaRPr>
          </a:p>
          <a:p>
            <a:pPr marL="285750" indent="-285750" algn="l">
              <a:lnSpc>
                <a:spcPct val="90000"/>
              </a:lnSpc>
              <a:buClr>
                <a:srgbClr val="FF0000"/>
              </a:buClr>
              <a:buFont typeface="Wingdings" panose="05000000000000000000" pitchFamily="2" charset="2"/>
              <a:buChar char="Ø"/>
            </a:pPr>
            <a:r>
              <a:rPr lang="en-US" sz="2000" dirty="0">
                <a:solidFill>
                  <a:srgbClr val="0070C0"/>
                </a:solidFill>
                <a:sym typeface="+mn-ea"/>
              </a:rPr>
              <a:t>D</a:t>
            </a:r>
            <a:r>
              <a:rPr lang="en-US" sz="2000" dirty="0" smtClean="0">
                <a:solidFill>
                  <a:srgbClr val="0070C0"/>
                </a:solidFill>
                <a:sym typeface="+mn-ea"/>
              </a:rPr>
              <a:t>L</a:t>
            </a:r>
            <a:r>
              <a:rPr lang="en-US" sz="2000" dirty="0">
                <a:solidFill>
                  <a:srgbClr val="0070C0"/>
                </a:solidFill>
                <a:sym typeface="+mn-ea"/>
              </a:rPr>
              <a:t>: </a:t>
            </a:r>
            <a:r>
              <a:rPr lang="en-US" sz="2000" dirty="0" smtClean="0">
                <a:sym typeface="+mn-ea"/>
              </a:rPr>
              <a:t>Definition List. </a:t>
            </a:r>
            <a:r>
              <a:rPr lang="en-US" sz="2000" dirty="0">
                <a:sym typeface="+mn-ea"/>
              </a:rPr>
              <a:t>Items in this list are </a:t>
            </a:r>
            <a:r>
              <a:rPr lang="en-US" sz="2000" dirty="0" smtClean="0">
                <a:sym typeface="+mn-ea"/>
              </a:rPr>
              <a:t>Described type of list by </a:t>
            </a:r>
            <a:r>
              <a:rPr lang="en-US" sz="2000" dirty="0">
                <a:sym typeface="+mn-ea"/>
              </a:rPr>
              <a:t>the browser.</a:t>
            </a:r>
            <a:endParaRPr lang="en-US" sz="2000" dirty="0"/>
          </a:p>
          <a:p>
            <a:pPr marL="285750" indent="-285750" algn="l">
              <a:lnSpc>
                <a:spcPct val="90000"/>
              </a:lnSpc>
              <a:buClr>
                <a:srgbClr val="FF0000"/>
              </a:buClr>
              <a:buFont typeface="Wingdings" panose="05000000000000000000" pitchFamily="2" charset="2"/>
              <a:buChar char="Ø"/>
            </a:pPr>
            <a:r>
              <a:rPr lang="en-US" sz="2000" dirty="0" smtClean="0">
                <a:solidFill>
                  <a:srgbClr val="990000"/>
                </a:solidFill>
                <a:sym typeface="+mn-ea"/>
              </a:rPr>
              <a:t>&lt;DL</a:t>
            </a:r>
            <a:r>
              <a:rPr lang="en-US" sz="2000" dirty="0">
                <a:solidFill>
                  <a:srgbClr val="990000"/>
                </a:solidFill>
                <a:sym typeface="+mn-ea"/>
              </a:rPr>
              <a:t>&gt;</a:t>
            </a:r>
            <a:endParaRPr lang="en-US" sz="2000" dirty="0">
              <a:solidFill>
                <a:srgbClr val="990000"/>
              </a:solidFill>
            </a:endParaRPr>
          </a:p>
          <a:p>
            <a:pPr marL="609600" indent="-609600" algn="l">
              <a:lnSpc>
                <a:spcPct val="90000"/>
              </a:lnSpc>
              <a:buClr>
                <a:schemeClr val="bg1"/>
              </a:buClr>
              <a:buFont typeface="Wingdings" panose="05000000000000000000" pitchFamily="2" charset="2"/>
              <a:buNone/>
            </a:pPr>
            <a:r>
              <a:rPr lang="en-US" sz="2000" dirty="0" smtClean="0">
                <a:solidFill>
                  <a:srgbClr val="990000"/>
                </a:solidFill>
                <a:sym typeface="+mn-ea"/>
              </a:rPr>
              <a:t>	&lt;DT&gt; VIJAY &lt;/DT&gt;</a:t>
            </a:r>
            <a:r>
              <a:rPr lang="en-US" sz="2000" dirty="0">
                <a:solidFill>
                  <a:srgbClr val="990000"/>
                </a:solidFill>
                <a:sym typeface="+mn-ea"/>
              </a:rPr>
              <a:t>			</a:t>
            </a:r>
            <a:endParaRPr lang="en-US" sz="2000" dirty="0">
              <a:solidFill>
                <a:srgbClr val="990000"/>
              </a:solidFill>
            </a:endParaRPr>
          </a:p>
          <a:p>
            <a:pPr marL="609600" indent="-609600" algn="l">
              <a:lnSpc>
                <a:spcPct val="90000"/>
              </a:lnSpc>
              <a:buClr>
                <a:schemeClr val="bg1"/>
              </a:buClr>
              <a:buFont typeface="Wingdings" panose="05000000000000000000" pitchFamily="2" charset="2"/>
              <a:buNone/>
            </a:pPr>
            <a:r>
              <a:rPr lang="en-US" altLang="x-none" sz="2000" dirty="0" smtClean="0">
                <a:solidFill>
                  <a:srgbClr val="990000"/>
                </a:solidFill>
                <a:sym typeface="+mn-ea"/>
              </a:rPr>
              <a:t>	&lt;DD&gt; HE IS MY FAV HERO &lt;/DD&gt;</a:t>
            </a:r>
            <a:endParaRPr lang="en-US" altLang="x-none" sz="2000" dirty="0">
              <a:solidFill>
                <a:srgbClr val="990000"/>
              </a:solidFill>
            </a:endParaRPr>
          </a:p>
          <a:p>
            <a:pPr marL="609600" indent="-609600" algn="l">
              <a:lnSpc>
                <a:spcPct val="90000"/>
              </a:lnSpc>
              <a:buClr>
                <a:schemeClr val="bg1"/>
              </a:buClr>
              <a:buFont typeface="Wingdings" panose="05000000000000000000" pitchFamily="2" charset="2"/>
              <a:buNone/>
            </a:pPr>
            <a:r>
              <a:rPr lang="en-US" altLang="x-none" sz="2000" dirty="0" smtClean="0">
                <a:solidFill>
                  <a:srgbClr val="990000"/>
                </a:solidFill>
                <a:sym typeface="+mn-ea"/>
              </a:rPr>
              <a:t>	&lt;DT&gt; RED ROSE&lt;/DT&gt;</a:t>
            </a:r>
          </a:p>
          <a:p>
            <a:pPr marL="609600" indent="-609600" algn="l">
              <a:buClr>
                <a:schemeClr val="bg1"/>
              </a:buClr>
            </a:pPr>
            <a:r>
              <a:rPr lang="en-US" altLang="x-none" sz="2000" dirty="0">
                <a:solidFill>
                  <a:srgbClr val="990000"/>
                </a:solidFill>
                <a:sym typeface="+mn-ea"/>
              </a:rPr>
              <a:t>	</a:t>
            </a:r>
            <a:r>
              <a:rPr lang="en-US" altLang="x-none" sz="2000" dirty="0" smtClean="0">
                <a:solidFill>
                  <a:srgbClr val="990000"/>
                </a:solidFill>
                <a:sym typeface="+mn-ea"/>
              </a:rPr>
              <a:t>&lt;DD&gt; THIS IS MY FAV FLOWER&lt;/DD&gt;</a:t>
            </a:r>
            <a:endParaRPr lang="en-US" altLang="x-none" sz="2000" dirty="0">
              <a:solidFill>
                <a:srgbClr val="990000"/>
              </a:solidFill>
            </a:endParaRPr>
          </a:p>
          <a:p>
            <a:pPr marL="609600" indent="-609600" algn="l">
              <a:lnSpc>
                <a:spcPct val="90000"/>
              </a:lnSpc>
              <a:buClr>
                <a:schemeClr val="bg1"/>
              </a:buClr>
              <a:buFont typeface="Wingdings" panose="05000000000000000000" pitchFamily="2" charset="2"/>
              <a:buNone/>
            </a:pPr>
            <a:r>
              <a:rPr lang="en-US" sz="2000" dirty="0" smtClean="0">
                <a:solidFill>
                  <a:srgbClr val="990000"/>
                </a:solidFill>
                <a:sym typeface="+mn-ea"/>
              </a:rPr>
              <a:t>    &lt;/DL&gt;</a:t>
            </a:r>
            <a:endParaRPr lang="en-US" sz="2000" dirty="0">
              <a:solidFill>
                <a:srgbClr val="990000"/>
              </a:solidFill>
            </a:endParaRPr>
          </a:p>
          <a:p>
            <a:pPr lvl="2" algn="l">
              <a:buClr>
                <a:srgbClr val="FF0000"/>
              </a:buClr>
            </a:pPr>
            <a:endParaRPr lang="en-US" sz="2000" b="1" dirty="0" smtClean="0">
              <a:solidFill>
                <a:srgbClr val="FF0000"/>
              </a:solidFill>
              <a:sym typeface="+mn-ea"/>
            </a:endParaRPr>
          </a:p>
          <a:p>
            <a:pPr lvl="2" algn="l">
              <a:buClr>
                <a:srgbClr val="FF0000"/>
              </a:buClr>
            </a:pPr>
            <a:r>
              <a:rPr lang="en-US" sz="2000" b="1" dirty="0" smtClean="0">
                <a:solidFill>
                  <a:srgbClr val="FF0000"/>
                </a:solidFill>
                <a:sym typeface="+mn-ea"/>
              </a:rPr>
              <a:t>VIJAY</a:t>
            </a:r>
          </a:p>
          <a:p>
            <a:pPr lvl="2" algn="l">
              <a:buClr>
                <a:srgbClr val="FF0000"/>
              </a:buClr>
            </a:pPr>
            <a:r>
              <a:rPr lang="en-US" sz="2000" b="1" dirty="0">
                <a:solidFill>
                  <a:srgbClr val="FF0000"/>
                </a:solidFill>
                <a:sym typeface="+mn-ea"/>
              </a:rPr>
              <a:t> </a:t>
            </a:r>
            <a:r>
              <a:rPr lang="en-US" sz="2000" b="1" dirty="0" smtClean="0">
                <a:solidFill>
                  <a:srgbClr val="FF0000"/>
                </a:solidFill>
                <a:sym typeface="+mn-ea"/>
              </a:rPr>
              <a:t>           HE IS MY FAV HERO</a:t>
            </a:r>
            <a:endParaRPr lang="en-US" sz="2000" b="1" dirty="0">
              <a:solidFill>
                <a:srgbClr val="FF0000"/>
              </a:solidFill>
            </a:endParaRPr>
          </a:p>
          <a:p>
            <a:pPr lvl="2" algn="l">
              <a:buClr>
                <a:srgbClr val="FF0000"/>
              </a:buClr>
            </a:pPr>
            <a:r>
              <a:rPr lang="en-US" sz="2000" b="1" dirty="0" smtClean="0">
                <a:solidFill>
                  <a:srgbClr val="FF0000"/>
                </a:solidFill>
                <a:sym typeface="+mn-ea"/>
              </a:rPr>
              <a:t>RED ROSE</a:t>
            </a:r>
          </a:p>
          <a:p>
            <a:pPr lvl="2" algn="l">
              <a:buClr>
                <a:srgbClr val="FF0000"/>
              </a:buClr>
            </a:pPr>
            <a:r>
              <a:rPr lang="en-US" sz="2000" b="1" dirty="0">
                <a:solidFill>
                  <a:srgbClr val="FF0000"/>
                </a:solidFill>
                <a:sym typeface="+mn-ea"/>
              </a:rPr>
              <a:t> </a:t>
            </a:r>
            <a:r>
              <a:rPr lang="en-US" sz="2000" b="1" dirty="0" smtClean="0">
                <a:solidFill>
                  <a:srgbClr val="FF0000"/>
                </a:solidFill>
                <a:sym typeface="+mn-ea"/>
              </a:rPr>
              <a:t>           THIS IS MY FAV FLOWER</a:t>
            </a:r>
            <a:endParaRPr lang="en-US" sz="2000" b="1" dirty="0">
              <a:solidFill>
                <a:srgbClr val="FF0000"/>
              </a:solidFill>
            </a:endParaRPr>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49785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862114"/>
            <a:ext cx="8939048" cy="6227379"/>
          </a:xfrm>
        </p:spPr>
        <p:txBody>
          <a:bodyPr>
            <a:normAutofit/>
          </a:bodyPr>
          <a:lstStyle/>
          <a:p>
            <a:pPr marL="285750" indent="-285750" algn="l">
              <a:lnSpc>
                <a:spcPct val="80000"/>
              </a:lnSpc>
              <a:buClr>
                <a:srgbClr val="FF0000"/>
              </a:buClr>
              <a:buFont typeface="Wingdings" panose="05000000000000000000" pitchFamily="2" charset="2"/>
              <a:buChar char="Ø"/>
            </a:pPr>
            <a:endParaRPr lang="en-US" b="1" dirty="0">
              <a:solidFill>
                <a:srgbClr val="FF0000"/>
              </a:solidFill>
              <a:sym typeface="+mn-ea"/>
            </a:endParaRPr>
          </a:p>
          <a:p>
            <a:pPr marL="285750" indent="-285750" algn="l">
              <a:lnSpc>
                <a:spcPct val="80000"/>
              </a:lnSpc>
              <a:buClr>
                <a:srgbClr val="FF0000"/>
              </a:buClr>
              <a:buFont typeface="Wingdings" panose="05000000000000000000" pitchFamily="2" charset="2"/>
              <a:buChar char="Ø"/>
            </a:pPr>
            <a:r>
              <a:rPr lang="en-US" sz="2000" b="1" dirty="0">
                <a:solidFill>
                  <a:srgbClr val="FF0000"/>
                </a:solidFill>
                <a:latin typeface="Arial" panose="020B0604020202020204" pitchFamily="34" charset="0"/>
                <a:cs typeface="Arial" panose="020B0604020202020204" pitchFamily="34" charset="0"/>
                <a:sym typeface="+mn-ea"/>
              </a:rPr>
              <a:t>&lt;IMG&gt;</a:t>
            </a:r>
            <a:r>
              <a:rPr lang="en-US" sz="2000" dirty="0">
                <a:latin typeface="Arial" panose="020B0604020202020204" pitchFamily="34" charset="0"/>
                <a:cs typeface="Arial" panose="020B0604020202020204" pitchFamily="34" charset="0"/>
                <a:sym typeface="+mn-ea"/>
              </a:rPr>
              <a:t>This element defines a graphic image on the page</a:t>
            </a:r>
            <a:r>
              <a:rPr lang="en-US" sz="2000" dirty="0" smtClean="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rPr>
              <a:t> The &lt;</a:t>
            </a:r>
            <a:r>
              <a:rPr lang="en-US" sz="2000" b="1" dirty="0" err="1">
                <a:latin typeface="Arial" panose="020B0604020202020204" pitchFamily="34" charset="0"/>
                <a:cs typeface="Arial" panose="020B0604020202020204" pitchFamily="34" charset="0"/>
              </a:rPr>
              <a:t>img</a:t>
            </a:r>
            <a:r>
              <a:rPr lang="en-US" sz="2000" dirty="0">
                <a:latin typeface="Arial" panose="020B0604020202020204" pitchFamily="34" charset="0"/>
                <a:cs typeface="Arial" panose="020B0604020202020204" pitchFamily="34" charset="0"/>
              </a:rPr>
              <a:t>&gt; </a:t>
            </a:r>
            <a:r>
              <a:rPr lang="en-US" sz="2000" b="1" dirty="0">
                <a:latin typeface="Arial" panose="020B0604020202020204" pitchFamily="34" charset="0"/>
                <a:cs typeface="Arial" panose="020B0604020202020204" pitchFamily="34" charset="0"/>
              </a:rPr>
              <a:t>tag</a:t>
            </a:r>
            <a:r>
              <a:rPr lang="en-US" sz="2000" dirty="0">
                <a:latin typeface="Arial" panose="020B0604020202020204" pitchFamily="34" charset="0"/>
                <a:cs typeface="Arial" panose="020B0604020202020204" pitchFamily="34" charset="0"/>
              </a:rPr>
              <a:t> is used to embed an </a:t>
            </a:r>
            <a:r>
              <a:rPr lang="en-US" sz="2000" b="1" dirty="0">
                <a:latin typeface="Arial" panose="020B0604020202020204" pitchFamily="34" charset="0"/>
                <a:cs typeface="Arial" panose="020B0604020202020204" pitchFamily="34" charset="0"/>
              </a:rPr>
              <a:t>image</a:t>
            </a:r>
            <a:r>
              <a:rPr lang="en-US" sz="2000" dirty="0">
                <a:latin typeface="Arial" panose="020B0604020202020204" pitchFamily="34" charset="0"/>
                <a:cs typeface="Arial" panose="020B0604020202020204" pitchFamily="34" charset="0"/>
              </a:rPr>
              <a:t> in an </a:t>
            </a:r>
            <a:r>
              <a:rPr lang="en-US" sz="2000" b="1" dirty="0">
                <a:latin typeface="Arial" panose="020B0604020202020204" pitchFamily="34" charset="0"/>
                <a:cs typeface="Arial" panose="020B0604020202020204" pitchFamily="34" charset="0"/>
              </a:rPr>
              <a:t>HTML</a:t>
            </a:r>
            <a:r>
              <a:rPr lang="en-US" sz="2000" dirty="0">
                <a:latin typeface="Arial" panose="020B0604020202020204" pitchFamily="34" charset="0"/>
                <a:cs typeface="Arial" panose="020B0604020202020204" pitchFamily="34" charset="0"/>
              </a:rPr>
              <a:t> page.</a:t>
            </a:r>
            <a:r>
              <a:rPr lang="en-US" sz="2000" dirty="0" smtClean="0">
                <a:latin typeface="Arial" panose="020B0604020202020204" pitchFamily="34" charset="0"/>
                <a:cs typeface="Arial" panose="020B0604020202020204" pitchFamily="34" charset="0"/>
                <a:sym typeface="+mn-ea"/>
              </a:rPr>
              <a:t> </a:t>
            </a:r>
            <a:endParaRPr lang="en-US" sz="2000" dirty="0" smtClean="0">
              <a:latin typeface="Arial" panose="020B0604020202020204" pitchFamily="34" charset="0"/>
              <a:cs typeface="Arial" panose="020B0604020202020204" pitchFamily="34" charset="0"/>
            </a:endParaRPr>
          </a:p>
          <a:p>
            <a:pPr marL="285750" indent="-285750" algn="l">
              <a:lnSpc>
                <a:spcPct val="80000"/>
              </a:lnSpc>
              <a:buClr>
                <a:srgbClr val="FF0000"/>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lgn="l">
              <a:lnSpc>
                <a:spcPct val="80000"/>
              </a:lnSpc>
              <a:buClr>
                <a:srgbClr val="FF0000"/>
              </a:buClr>
              <a:buFont typeface="Wingdings" panose="05000000000000000000" pitchFamily="2" charset="2"/>
              <a:buChar char="Ø"/>
            </a:pPr>
            <a:r>
              <a:rPr lang="en-US" sz="2000" b="1" dirty="0">
                <a:solidFill>
                  <a:srgbClr val="FF0000"/>
                </a:solidFill>
                <a:latin typeface="Arial" panose="020B0604020202020204" pitchFamily="34" charset="0"/>
                <a:cs typeface="Arial" panose="020B0604020202020204" pitchFamily="34" charset="0"/>
                <a:sym typeface="+mn-ea"/>
              </a:rPr>
              <a:t>Image File</a:t>
            </a:r>
            <a:r>
              <a:rPr lang="en-US" sz="2000" b="1" dirty="0">
                <a:latin typeface="Arial" panose="020B0604020202020204" pitchFamily="34" charset="0"/>
                <a:cs typeface="Arial" panose="020B0604020202020204" pitchFamily="34" charset="0"/>
                <a:sym typeface="+mn-ea"/>
              </a:rPr>
              <a:t> (</a:t>
            </a:r>
            <a:r>
              <a:rPr lang="en-US" sz="2000" b="1" dirty="0" err="1">
                <a:latin typeface="Arial" panose="020B0604020202020204" pitchFamily="34" charset="0"/>
                <a:cs typeface="Arial" panose="020B0604020202020204" pitchFamily="34" charset="0"/>
                <a:sym typeface="+mn-ea"/>
              </a:rPr>
              <a:t>SRC:</a:t>
            </a:r>
            <a:r>
              <a:rPr lang="en-US" sz="2000" b="1" dirty="0" err="1">
                <a:solidFill>
                  <a:srgbClr val="FF0000"/>
                </a:solidFill>
                <a:latin typeface="Arial" panose="020B0604020202020204" pitchFamily="34" charset="0"/>
                <a:cs typeface="Arial" panose="020B0604020202020204" pitchFamily="34" charset="0"/>
                <a:sym typeface="+mn-ea"/>
              </a:rPr>
              <a:t>source</a:t>
            </a:r>
            <a:r>
              <a:rPr lang="en-US" sz="2000" b="1" dirty="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sym typeface="+mn-ea"/>
              </a:rPr>
              <a:t> This value will be a URL (location of </a:t>
            </a:r>
            <a:r>
              <a:rPr lang="en-US" sz="2000" dirty="0" smtClean="0">
                <a:latin typeface="Arial" panose="020B0604020202020204" pitchFamily="34" charset="0"/>
                <a:cs typeface="Arial" panose="020B0604020202020204" pitchFamily="34" charset="0"/>
                <a:sym typeface="+mn-ea"/>
              </a:rPr>
              <a:t>the</a:t>
            </a:r>
            <a:endParaRPr lang="en-US" sz="2000" dirty="0" smtClean="0">
              <a:latin typeface="Arial" panose="020B0604020202020204" pitchFamily="34" charset="0"/>
              <a:cs typeface="Arial" panose="020B0604020202020204" pitchFamily="34" charset="0"/>
            </a:endParaRPr>
          </a:p>
          <a:p>
            <a:pPr algn="l">
              <a:lnSpc>
                <a:spcPct val="80000"/>
              </a:lnSpc>
              <a:buClr>
                <a:srgbClr val="FF0000"/>
              </a:buClr>
            </a:pPr>
            <a:r>
              <a:rPr lang="en-US" sz="2000" dirty="0">
                <a:latin typeface="Arial" panose="020B0604020202020204" pitchFamily="34" charset="0"/>
                <a:cs typeface="Arial" panose="020B0604020202020204" pitchFamily="34" charset="0"/>
                <a:sym typeface="+mn-ea"/>
              </a:rPr>
              <a:t> </a:t>
            </a:r>
            <a:r>
              <a:rPr lang="en-US" sz="2000" dirty="0" smtClean="0">
                <a:latin typeface="Arial" panose="020B0604020202020204" pitchFamily="34" charset="0"/>
                <a:cs typeface="Arial" panose="020B0604020202020204" pitchFamily="34" charset="0"/>
                <a:sym typeface="+mn-ea"/>
              </a:rPr>
              <a:t>    </a:t>
            </a:r>
            <a:r>
              <a:rPr lang="en-US" sz="2000" dirty="0">
                <a:latin typeface="Arial" panose="020B0604020202020204" pitchFamily="34" charset="0"/>
                <a:cs typeface="Arial" panose="020B0604020202020204" pitchFamily="34" charset="0"/>
                <a:sym typeface="+mn-ea"/>
              </a:rPr>
              <a:t>image) </a:t>
            </a:r>
            <a:endParaRPr lang="en-US" sz="2000" dirty="0" smtClean="0">
              <a:latin typeface="Arial" panose="020B0604020202020204" pitchFamily="34" charset="0"/>
              <a:cs typeface="Arial" panose="020B0604020202020204" pitchFamily="34" charset="0"/>
            </a:endParaRPr>
          </a:p>
          <a:p>
            <a:pPr algn="l">
              <a:lnSpc>
                <a:spcPct val="80000"/>
              </a:lnSpc>
              <a:buClr>
                <a:srgbClr val="FF0000"/>
              </a:buClr>
            </a:pPr>
            <a:r>
              <a:rPr lang="en-US" sz="2000" dirty="0" smtClean="0">
                <a:latin typeface="Arial" panose="020B0604020202020204" pitchFamily="34" charset="0"/>
                <a:cs typeface="Arial" panose="020B0604020202020204" pitchFamily="34" charset="0"/>
                <a:sym typeface="+mn-ea"/>
              </a:rPr>
              <a:t>     </a:t>
            </a:r>
            <a:endParaRPr lang="en-US" sz="2000" dirty="0">
              <a:latin typeface="Arial" panose="020B0604020202020204" pitchFamily="34" charset="0"/>
              <a:cs typeface="Arial" panose="020B0604020202020204" pitchFamily="34" charset="0"/>
            </a:endParaRPr>
          </a:p>
          <a:p>
            <a:pPr marL="285750" indent="-285750" algn="l">
              <a:lnSpc>
                <a:spcPct val="80000"/>
              </a:lnSpc>
              <a:buClr>
                <a:srgbClr val="FF0000"/>
              </a:buClr>
              <a:buFont typeface="Wingdings" panose="05000000000000000000" pitchFamily="2" charset="2"/>
              <a:buChar char="Ø"/>
            </a:pPr>
            <a:r>
              <a:rPr lang="en-US" sz="2000" b="1" dirty="0">
                <a:solidFill>
                  <a:srgbClr val="FF0000"/>
                </a:solidFill>
                <a:latin typeface="Arial" panose="020B0604020202020204" pitchFamily="34" charset="0"/>
                <a:cs typeface="Arial" panose="020B0604020202020204" pitchFamily="34" charset="0"/>
                <a:sym typeface="+mn-ea"/>
              </a:rPr>
              <a:t>Alternate Text (ALT)</a:t>
            </a:r>
            <a:r>
              <a:rPr lang="en-US" sz="2000" b="1" dirty="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sym typeface="+mn-ea"/>
              </a:rPr>
              <a:t> This is a text </a:t>
            </a:r>
            <a:r>
              <a:rPr lang="en-US" sz="2000" dirty="0" smtClean="0">
                <a:latin typeface="Arial" panose="020B0604020202020204" pitchFamily="34" charset="0"/>
                <a:cs typeface="Arial" panose="020B0604020202020204" pitchFamily="34" charset="0"/>
                <a:sym typeface="+mn-ea"/>
              </a:rPr>
              <a:t>that Show </a:t>
            </a:r>
            <a:r>
              <a:rPr lang="en-US" sz="2000" dirty="0">
                <a:latin typeface="Arial" panose="020B0604020202020204" pitchFamily="34" charset="0"/>
                <a:cs typeface="Arial" panose="020B0604020202020204" pitchFamily="34" charset="0"/>
                <a:sym typeface="+mn-ea"/>
              </a:rPr>
              <a:t>an </a:t>
            </a:r>
            <a:r>
              <a:rPr lang="en-US" sz="2000" dirty="0" smtClean="0">
                <a:latin typeface="Arial" panose="020B0604020202020204" pitchFamily="34" charset="0"/>
                <a:cs typeface="Arial" panose="020B0604020202020204" pitchFamily="34" charset="0"/>
                <a:sym typeface="+mn-ea"/>
              </a:rPr>
              <a:t>Alternative Text of an image in web when the image path is not correct.</a:t>
            </a:r>
          </a:p>
          <a:p>
            <a:pPr marL="285750" indent="-285750" algn="l">
              <a:lnSpc>
                <a:spcPct val="80000"/>
              </a:lnSpc>
              <a:buClr>
                <a:srgbClr val="FF0000"/>
              </a:buClr>
              <a:buFont typeface="Wingdings" panose="05000000000000000000" pitchFamily="2" charset="2"/>
              <a:buChar char="Ø"/>
            </a:pPr>
            <a:endParaRPr lang="en-US" sz="2000" dirty="0" smtClean="0">
              <a:latin typeface="Arial" panose="020B0604020202020204" pitchFamily="34" charset="0"/>
              <a:cs typeface="Arial" panose="020B0604020202020204" pitchFamily="34" charset="0"/>
              <a:sym typeface="+mn-ea"/>
            </a:endParaRPr>
          </a:p>
          <a:p>
            <a:pPr marL="285750" indent="-285750" algn="l">
              <a:buClr>
                <a:schemeClr val="tx1"/>
              </a:buClr>
              <a:buFont typeface="Wingdings" panose="05000000000000000000" pitchFamily="2" charset="2"/>
              <a:buChar char="Ø"/>
            </a:pPr>
            <a:r>
              <a:rPr lang="en-US" sz="2000" b="1" dirty="0">
                <a:solidFill>
                  <a:srgbClr val="FF0000"/>
                </a:solidFill>
                <a:latin typeface="Arial" panose="020B0604020202020204" pitchFamily="34" charset="0"/>
                <a:cs typeface="Arial" panose="020B0604020202020204" pitchFamily="34" charset="0"/>
                <a:sym typeface="+mn-ea"/>
              </a:rPr>
              <a:t>Width (WIDTH):</a:t>
            </a:r>
            <a:r>
              <a:rPr lang="en-US" sz="2000" dirty="0">
                <a:latin typeface="Arial" panose="020B0604020202020204" pitchFamily="34" charset="0"/>
                <a:cs typeface="Arial" panose="020B0604020202020204" pitchFamily="34" charset="0"/>
                <a:sym typeface="+mn-ea"/>
              </a:rPr>
              <a:t> is the width of the image in pixels</a:t>
            </a:r>
            <a:r>
              <a:rPr lang="en-US" sz="2000" dirty="0" smtClean="0">
                <a:latin typeface="Arial" panose="020B0604020202020204" pitchFamily="34" charset="0"/>
                <a:cs typeface="Arial" panose="020B0604020202020204" pitchFamily="34" charset="0"/>
                <a:sym typeface="+mn-ea"/>
              </a:rPr>
              <a:t>.</a:t>
            </a:r>
          </a:p>
          <a:p>
            <a:pPr marL="285750" indent="-285750" algn="l">
              <a:buClr>
                <a:schemeClr val="tx1"/>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lgn="l">
              <a:buClr>
                <a:schemeClr val="tx1"/>
              </a:buClr>
              <a:buFont typeface="Wingdings" panose="05000000000000000000" pitchFamily="2" charset="2"/>
              <a:buChar char="Ø"/>
            </a:pPr>
            <a:r>
              <a:rPr lang="en-US" sz="2000" b="1" dirty="0">
                <a:solidFill>
                  <a:srgbClr val="FF0000"/>
                </a:solidFill>
                <a:latin typeface="Arial" panose="020B0604020202020204" pitchFamily="34" charset="0"/>
                <a:cs typeface="Arial" panose="020B0604020202020204" pitchFamily="34" charset="0"/>
                <a:sym typeface="+mn-ea"/>
              </a:rPr>
              <a:t>Height (HEIGHT):</a:t>
            </a:r>
            <a:r>
              <a:rPr lang="en-US" sz="2000" dirty="0">
                <a:latin typeface="Arial" panose="020B0604020202020204" pitchFamily="34" charset="0"/>
                <a:cs typeface="Arial" panose="020B0604020202020204" pitchFamily="34" charset="0"/>
                <a:sym typeface="+mn-ea"/>
              </a:rPr>
              <a:t> is the height of the image in </a:t>
            </a:r>
            <a:r>
              <a:rPr lang="en-US" sz="2000" dirty="0" smtClean="0">
                <a:latin typeface="Arial" panose="020B0604020202020204" pitchFamily="34" charset="0"/>
                <a:cs typeface="Arial" panose="020B0604020202020204" pitchFamily="34" charset="0"/>
                <a:sym typeface="+mn-ea"/>
              </a:rPr>
              <a:t>pixels</a:t>
            </a:r>
            <a:endParaRPr lang="en-US" sz="2000" dirty="0">
              <a:latin typeface="Arial" panose="020B0604020202020204" pitchFamily="34" charset="0"/>
              <a:cs typeface="Arial" panose="020B0604020202020204" pitchFamily="34" charset="0"/>
              <a:sym typeface="+mn-ea"/>
            </a:endParaRPr>
          </a:p>
          <a:p>
            <a:pPr marL="285750" indent="-285750" algn="l">
              <a:lnSpc>
                <a:spcPct val="80000"/>
              </a:lnSpc>
              <a:buClr>
                <a:srgbClr val="FF0000"/>
              </a:buClr>
              <a:buFont typeface="Wingdings" panose="05000000000000000000" pitchFamily="2" charset="2"/>
              <a:buChar char="Ø"/>
            </a:pPr>
            <a:endParaRPr lang="en-US" altLang="x-none" dirty="0"/>
          </a:p>
          <a:p>
            <a:pPr algn="l"/>
            <a:endParaRPr lang="en-US" b="1" dirty="0"/>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smtClean="0"/>
          </a:p>
          <a:p>
            <a:pPr algn="ctr"/>
            <a:r>
              <a:rPr lang="en-IN" sz="3200" dirty="0" smtClean="0">
                <a:sym typeface="+mn-ea"/>
              </a:rPr>
              <a:t>Images</a:t>
            </a:r>
            <a:endParaRPr lang="en-IN" sz="3200" dirty="0"/>
          </a:p>
          <a:p>
            <a:pPr algn="ct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476" y="838964"/>
            <a:ext cx="8939048" cy="6227379"/>
          </a:xfrm>
        </p:spPr>
        <p:txBody>
          <a:bodyPr>
            <a:normAutofit/>
          </a:bodyPr>
          <a:lstStyle/>
          <a:p>
            <a:pPr marL="285750" indent="-285750" algn="l">
              <a:lnSpc>
                <a:spcPct val="90000"/>
              </a:lnSpc>
              <a:buClr>
                <a:schemeClr val="tx1"/>
              </a:buClr>
              <a:buFont typeface="Wingdings" panose="05000000000000000000" pitchFamily="2" charset="2"/>
              <a:buChar char="Ø"/>
            </a:pPr>
            <a:endParaRPr lang="en-US" b="1" dirty="0">
              <a:solidFill>
                <a:srgbClr val="FF0000"/>
              </a:solidFill>
              <a:sym typeface="+mn-ea"/>
            </a:endParaRPr>
          </a:p>
          <a:p>
            <a:pPr marL="285750" indent="-285750" algn="l">
              <a:lnSpc>
                <a:spcPct val="90000"/>
              </a:lnSpc>
              <a:buClr>
                <a:schemeClr val="tx1"/>
              </a:buClr>
              <a:buFont typeface="Wingdings" panose="05000000000000000000" pitchFamily="2" charset="2"/>
              <a:buChar char="Ø"/>
            </a:pPr>
            <a:r>
              <a:rPr lang="en-US" sz="2000" b="1" dirty="0" smtClean="0">
                <a:solidFill>
                  <a:srgbClr val="FF0000"/>
                </a:solidFill>
                <a:latin typeface="Arial" panose="020B0604020202020204" pitchFamily="34" charset="0"/>
                <a:cs typeface="Arial" panose="020B0604020202020204" pitchFamily="34" charset="0"/>
                <a:sym typeface="+mn-ea"/>
              </a:rPr>
              <a:t>Border </a:t>
            </a:r>
            <a:r>
              <a:rPr lang="en-US" sz="2000" b="1" dirty="0">
                <a:solidFill>
                  <a:srgbClr val="FF0000"/>
                </a:solidFill>
                <a:latin typeface="Arial" panose="020B0604020202020204" pitchFamily="34" charset="0"/>
                <a:cs typeface="Arial" panose="020B0604020202020204" pitchFamily="34" charset="0"/>
                <a:sym typeface="+mn-ea"/>
              </a:rPr>
              <a:t>(BORDER</a:t>
            </a:r>
            <a:r>
              <a:rPr lang="en-US" sz="2000" b="1" dirty="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sym typeface="+mn-ea"/>
              </a:rPr>
              <a:t> is for a border around the image, specified in pixels</a:t>
            </a:r>
            <a:r>
              <a:rPr lang="en-US" sz="2000" dirty="0" smtClean="0">
                <a:latin typeface="Arial" panose="020B0604020202020204" pitchFamily="34" charset="0"/>
                <a:cs typeface="Arial" panose="020B0604020202020204" pitchFamily="34" charset="0"/>
                <a:sym typeface="+mn-ea"/>
              </a:rPr>
              <a:t>.</a:t>
            </a:r>
            <a:endParaRPr lang="en-US" sz="2000" dirty="0" smtClean="0">
              <a:latin typeface="Arial" panose="020B0604020202020204" pitchFamily="34" charset="0"/>
              <a:cs typeface="Arial" panose="020B0604020202020204" pitchFamily="34" charset="0"/>
            </a:endParaRPr>
          </a:p>
          <a:p>
            <a:pPr marL="285750" indent="-285750" algn="l">
              <a:lnSpc>
                <a:spcPct val="90000"/>
              </a:lnSpc>
              <a:buClr>
                <a:schemeClr val="tx1"/>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lgn="l">
              <a:lnSpc>
                <a:spcPct val="90000"/>
              </a:lnSpc>
              <a:buClr>
                <a:schemeClr val="tx1"/>
              </a:buClr>
              <a:buFont typeface="Wingdings" panose="05000000000000000000" pitchFamily="2" charset="2"/>
              <a:buChar char="Ø"/>
            </a:pPr>
            <a:r>
              <a:rPr lang="en-US" sz="2000" b="1" dirty="0">
                <a:solidFill>
                  <a:srgbClr val="FF0000"/>
                </a:solidFill>
                <a:latin typeface="Arial" panose="020B0604020202020204" pitchFamily="34" charset="0"/>
                <a:cs typeface="Arial" panose="020B0604020202020204" pitchFamily="34" charset="0"/>
                <a:sym typeface="+mn-ea"/>
              </a:rPr>
              <a:t>HSPACE</a:t>
            </a:r>
            <a:r>
              <a:rPr lang="en-US" sz="2000" b="1" dirty="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sym typeface="+mn-ea"/>
              </a:rPr>
              <a:t> is for Horizontal Space on both sides of the image specified in pixels. A setting of 5 will put 5 pixels of invisible space on both sides of the image</a:t>
            </a:r>
            <a:r>
              <a:rPr lang="en-US" sz="2000" dirty="0" smtClean="0">
                <a:latin typeface="Arial" panose="020B0604020202020204" pitchFamily="34" charset="0"/>
                <a:cs typeface="Arial" panose="020B0604020202020204" pitchFamily="34" charset="0"/>
                <a:sym typeface="+mn-ea"/>
              </a:rPr>
              <a:t>.</a:t>
            </a:r>
            <a:endParaRPr lang="en-US" sz="2000" dirty="0" smtClean="0">
              <a:latin typeface="Arial" panose="020B0604020202020204" pitchFamily="34" charset="0"/>
              <a:cs typeface="Arial" panose="020B0604020202020204" pitchFamily="34" charset="0"/>
            </a:endParaRPr>
          </a:p>
          <a:p>
            <a:pPr marL="285750" indent="-285750" algn="l">
              <a:lnSpc>
                <a:spcPct val="90000"/>
              </a:lnSpc>
              <a:buClr>
                <a:schemeClr val="tx1"/>
              </a:buClr>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marL="285750" indent="-285750" algn="l">
              <a:lnSpc>
                <a:spcPct val="90000"/>
              </a:lnSpc>
              <a:buClr>
                <a:schemeClr val="tx1"/>
              </a:buClr>
              <a:buFont typeface="Wingdings" panose="05000000000000000000" pitchFamily="2" charset="2"/>
              <a:buChar char="Ø"/>
            </a:pPr>
            <a:r>
              <a:rPr lang="en-US" sz="2000" b="1" dirty="0" smtClean="0">
                <a:solidFill>
                  <a:srgbClr val="FF0000"/>
                </a:solidFill>
                <a:latin typeface="Arial" panose="020B0604020202020204" pitchFamily="34" charset="0"/>
                <a:cs typeface="Arial" panose="020B0604020202020204" pitchFamily="34" charset="0"/>
                <a:sym typeface="+mn-ea"/>
              </a:rPr>
              <a:t>VSPACE</a:t>
            </a:r>
            <a:r>
              <a:rPr lang="en-US" sz="2000" b="1" dirty="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sym typeface="+mn-ea"/>
              </a:rPr>
              <a:t> is for Vertical Space on top and bottom of the image specified in pixels. </a:t>
            </a:r>
            <a:endParaRPr lang="en-US" sz="2000" dirty="0" smtClean="0">
              <a:latin typeface="Arial" panose="020B0604020202020204" pitchFamily="34" charset="0"/>
              <a:cs typeface="Arial" panose="020B0604020202020204" pitchFamily="34" charset="0"/>
              <a:sym typeface="+mn-ea"/>
            </a:endParaRPr>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943136"/>
            <a:ext cx="8939048" cy="6227379"/>
          </a:xfrm>
        </p:spPr>
        <p:txBody>
          <a:bodyPr>
            <a:normAutofit/>
          </a:bodyPr>
          <a:lstStyle/>
          <a:p>
            <a:pPr algn="l">
              <a:lnSpc>
                <a:spcPct val="80000"/>
              </a:lnSpc>
              <a:buClr>
                <a:srgbClr val="FF0000"/>
              </a:buClr>
            </a:pPr>
            <a:endParaRPr lang="en-US" b="1" dirty="0" smtClean="0">
              <a:solidFill>
                <a:srgbClr val="FF0000"/>
              </a:solidFill>
              <a:sym typeface="+mn-ea"/>
            </a:endParaRPr>
          </a:p>
          <a:p>
            <a:pPr algn="l">
              <a:lnSpc>
                <a:spcPct val="80000"/>
              </a:lnSpc>
              <a:buClr>
                <a:srgbClr val="FF0000"/>
              </a:buClr>
            </a:pPr>
            <a:r>
              <a:rPr lang="en-US" b="1" dirty="0" smtClean="0">
                <a:solidFill>
                  <a:srgbClr val="FF0000"/>
                </a:solidFill>
                <a:sym typeface="+mn-ea"/>
              </a:rPr>
              <a:t>EXAMPLE :-</a:t>
            </a:r>
          </a:p>
          <a:p>
            <a:pPr algn="l">
              <a:buClr>
                <a:schemeClr val="tx1"/>
              </a:buClr>
            </a:pPr>
            <a:endParaRPr lang="en-US" dirty="0" smtClean="0"/>
          </a:p>
          <a:p>
            <a:pPr algn="l">
              <a:buClr>
                <a:schemeClr val="tx1"/>
              </a:buClr>
            </a:pPr>
            <a:r>
              <a:rPr lang="en-US" dirty="0" smtClean="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="C:\</a:t>
            </a:r>
            <a:r>
              <a:rPr lang="en-US" dirty="0" smtClean="0">
                <a:latin typeface="Arial" panose="020B0604020202020204" pitchFamily="34" charset="0"/>
                <a:cs typeface="Arial" panose="020B0604020202020204" pitchFamily="34" charset="0"/>
              </a:rPr>
              <a:t>images\redrose.jpeg"   &gt; </a:t>
            </a:r>
          </a:p>
          <a:p>
            <a:pPr algn="l">
              <a:buClr>
                <a:schemeClr val="tx1"/>
              </a:buClr>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="C:\images\redrose.jpeg"   width="400" </a:t>
            </a:r>
            <a:r>
              <a:rPr lang="en-US" dirty="0" smtClean="0">
                <a:latin typeface="Arial" panose="020B0604020202020204" pitchFamily="34" charset="0"/>
                <a:cs typeface="Arial" panose="020B0604020202020204" pitchFamily="34" charset="0"/>
              </a:rPr>
              <a:t>&gt;</a:t>
            </a:r>
            <a:endParaRPr lang="en-US" dirty="0">
              <a:latin typeface="Arial" panose="020B0604020202020204" pitchFamily="34" charset="0"/>
              <a:cs typeface="Arial" panose="020B0604020202020204" pitchFamily="34" charset="0"/>
            </a:endParaRPr>
          </a:p>
          <a:p>
            <a:pPr algn="l">
              <a:buClr>
                <a:schemeClr val="tx1"/>
              </a:buClr>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="C:\images\redrose.jpeg” height="400" </a:t>
            </a:r>
            <a:r>
              <a:rPr lang="en-US" dirty="0" smtClean="0">
                <a:latin typeface="Arial" panose="020B0604020202020204" pitchFamily="34" charset="0"/>
                <a:cs typeface="Arial" panose="020B0604020202020204" pitchFamily="34" charset="0"/>
              </a:rPr>
              <a:t>&gt;</a:t>
            </a:r>
          </a:p>
          <a:p>
            <a:pPr algn="l">
              <a:buClr>
                <a:schemeClr val="tx1"/>
              </a:buClr>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="C:\images\redrose.jpeg"   </a:t>
            </a:r>
            <a:r>
              <a:rPr lang="en-US" dirty="0" smtClean="0">
                <a:latin typeface="Arial" panose="020B0604020202020204" pitchFamily="34" charset="0"/>
                <a:cs typeface="Arial" panose="020B0604020202020204" pitchFamily="34" charset="0"/>
              </a:rPr>
              <a:t>alt</a:t>
            </a:r>
            <a:r>
              <a:rPr lang="en-US" dirty="0">
                <a:latin typeface="Arial" panose="020B0604020202020204" pitchFamily="34" charset="0"/>
                <a:cs typeface="Arial" panose="020B0604020202020204" pitchFamily="34" charset="0"/>
              </a:rPr>
              <a:t>="Girls Like </a:t>
            </a:r>
            <a:r>
              <a:rPr lang="en-US" dirty="0" err="1">
                <a:latin typeface="Arial" panose="020B0604020202020204" pitchFamily="34" charset="0"/>
                <a:cs typeface="Arial" panose="020B0604020202020204" pitchFamily="34" charset="0"/>
              </a:rPr>
              <a:t>Redrose</a:t>
            </a:r>
            <a:r>
              <a:rPr lang="en-US" dirty="0" smtClean="0">
                <a:latin typeface="Arial" panose="020B0604020202020204" pitchFamily="34" charset="0"/>
                <a:cs typeface="Arial" panose="020B0604020202020204" pitchFamily="34" charset="0"/>
              </a:rPr>
              <a:t>" &gt;</a:t>
            </a:r>
          </a:p>
          <a:p>
            <a:pPr algn="l">
              <a:buClr>
                <a:schemeClr val="tx1"/>
              </a:buClr>
            </a:pPr>
            <a:r>
              <a:rPr lang="en-US" dirty="0" smtClean="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="C:\images\redrose.jpeg” border="</a:t>
            </a:r>
            <a:r>
              <a:rPr lang="en-US" dirty="0" smtClean="0">
                <a:latin typeface="Arial" panose="020B0604020202020204" pitchFamily="34" charset="0"/>
                <a:cs typeface="Arial" panose="020B0604020202020204" pitchFamily="34" charset="0"/>
              </a:rPr>
              <a:t>2" &gt;</a:t>
            </a:r>
          </a:p>
          <a:p>
            <a:pPr algn="l">
              <a:buClr>
                <a:schemeClr val="tx1"/>
              </a:buClr>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="C:\images\redrose.jpeg” </a:t>
            </a:r>
            <a:r>
              <a:rPr lang="en-US" dirty="0" err="1">
                <a:latin typeface="Arial" panose="020B0604020202020204" pitchFamily="34" charset="0"/>
                <a:cs typeface="Arial" panose="020B0604020202020204" pitchFamily="34" charset="0"/>
              </a:rPr>
              <a:t>vspace</a:t>
            </a:r>
            <a:r>
              <a:rPr lang="en-US" dirty="0">
                <a:latin typeface="Arial" panose="020B0604020202020204" pitchFamily="34" charset="0"/>
                <a:cs typeface="Arial" panose="020B0604020202020204" pitchFamily="34" charset="0"/>
              </a:rPr>
              <a:t>="200"</a:t>
            </a:r>
            <a:r>
              <a:rPr lang="en-US" dirty="0" smtClean="0">
                <a:latin typeface="Arial" panose="020B0604020202020204" pitchFamily="34" charset="0"/>
                <a:cs typeface="Arial" panose="020B0604020202020204" pitchFamily="34" charset="0"/>
              </a:rPr>
              <a:t> &gt;</a:t>
            </a:r>
          </a:p>
          <a:p>
            <a:pPr algn="l">
              <a:buClr>
                <a:schemeClr val="tx1"/>
              </a:buClr>
            </a:pPr>
            <a:r>
              <a:rPr lang="en-US" dirty="0">
                <a:latin typeface="Arial" panose="020B0604020202020204" pitchFamily="34" charset="0"/>
                <a:cs typeface="Arial" panose="020B0604020202020204" pitchFamily="34" charset="0"/>
              </a:rPr>
              <a:t>&lt;</a:t>
            </a:r>
            <a:r>
              <a:rPr lang="en-US" dirty="0" err="1">
                <a:latin typeface="Arial" panose="020B0604020202020204" pitchFamily="34" charset="0"/>
                <a:cs typeface="Arial" panose="020B0604020202020204" pitchFamily="34" charset="0"/>
              </a:rPr>
              <a:t>img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src</a:t>
            </a:r>
            <a:r>
              <a:rPr lang="en-US" dirty="0">
                <a:latin typeface="Arial" panose="020B0604020202020204" pitchFamily="34" charset="0"/>
                <a:cs typeface="Arial" panose="020B0604020202020204" pitchFamily="34" charset="0"/>
              </a:rPr>
              <a:t>="C:\images\redrose.jpeg" </a:t>
            </a:r>
            <a:r>
              <a:rPr lang="en-US" dirty="0" err="1" smtClean="0">
                <a:latin typeface="Arial" panose="020B0604020202020204" pitchFamily="34" charset="0"/>
                <a:cs typeface="Arial" panose="020B0604020202020204" pitchFamily="34" charset="0"/>
              </a:rPr>
              <a:t>hspace</a:t>
            </a:r>
            <a:r>
              <a:rPr lang="en-US" dirty="0">
                <a:latin typeface="Arial" panose="020B0604020202020204" pitchFamily="34" charset="0"/>
                <a:cs typeface="Arial" panose="020B0604020202020204" pitchFamily="34" charset="0"/>
              </a:rPr>
              <a:t>="200"&gt;</a:t>
            </a:r>
          </a:p>
          <a:p>
            <a:pPr algn="l">
              <a:buClr>
                <a:schemeClr val="tx1"/>
              </a:buClr>
            </a:pPr>
            <a:endParaRPr lang="en-US" dirty="0"/>
          </a:p>
          <a:p>
            <a:pPr algn="l">
              <a:lnSpc>
                <a:spcPct val="80000"/>
              </a:lnSpc>
              <a:buClr>
                <a:srgbClr val="FF0000"/>
              </a:buClr>
            </a:pPr>
            <a:endParaRPr lang="en-US" b="1" dirty="0">
              <a:solidFill>
                <a:srgbClr val="FF0000"/>
              </a:solidFill>
              <a:sym typeface="+mn-ea"/>
            </a:endParaRPr>
          </a:p>
        </p:txBody>
      </p:sp>
      <p:sp>
        <p:nvSpPr>
          <p:cNvPr id="36865" name="Rectangle 1"/>
          <p:cNvSpPr>
            <a:spLocks noChangeArrowheads="1"/>
          </p:cNvSpPr>
          <p:nvPr/>
        </p:nvSpPr>
        <p:spPr bwMode="auto">
          <a:xfrm>
            <a:off x="0" y="0"/>
            <a:ext cx="9144000" cy="457200"/>
          </a:xfrm>
          <a:prstGeom prst="rect">
            <a:avLst/>
          </a:prstGeom>
          <a:noFill/>
          <a:ln w="9525">
            <a:noFill/>
            <a:miter lim="800000"/>
          </a:ln>
          <a:effectLst/>
        </p:spPr>
        <p:txBody>
          <a:bodyPr vert="horz" wrap="none" lIns="0" tIns="45720" rIns="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sz="1400" b="1" i="0" u="none" strike="noStrike" cap="none" normalizeH="0" baseline="0" smtClean="0">
                <a:ln>
                  <a:noFill/>
                </a:ln>
                <a:solidFill>
                  <a:srgbClr val="FF0000"/>
                </a:solidFill>
                <a:effectLst/>
                <a:latin typeface="Calibri" panose="020F0502020204030204" pitchFamily="34" charset="0"/>
                <a:ea typeface="Times New Roman" panose="02020603050405020304" charset="0"/>
                <a:cs typeface="Calibri" panose="020F0502020204030204" pitchFamily="34" charset="0"/>
              </a:rPr>
              <a:t>Statements</a:t>
            </a:r>
            <a:endParaRPr kumimoji="0" lang="en-US" sz="2400" b="1" i="0" u="none" strike="noStrike" cap="none" normalizeH="0" baseline="0" smtClean="0">
              <a:ln>
                <a:noFill/>
              </a:ln>
              <a:solidFill>
                <a:schemeClr val="tx1"/>
              </a:solidFill>
              <a:effectLst/>
              <a:latin typeface="Arial" panose="020B0604020202020204" pitchFamily="34" charset="0"/>
              <a:ea typeface="Times New Roman" panose="0202060305040502030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1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p:txBody>
      </p:sp>
      <p:sp>
        <p:nvSpPr>
          <p:cNvPr id="5" name="Rectangle 4"/>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smtClean="0"/>
          </a:p>
          <a:p>
            <a:pPr algn="ctr"/>
            <a:r>
              <a:rPr lang="en-IN" sz="3200" dirty="0" smtClean="0">
                <a:sym typeface="+mn-ea"/>
              </a:rPr>
              <a:t>Images</a:t>
            </a:r>
            <a:endParaRPr lang="en-IN" sz="3200" dirty="0"/>
          </a:p>
          <a:p>
            <a:pPr algn="ctr"/>
            <a:endParaRPr lang="en-US" dirty="0"/>
          </a:p>
        </p:txBody>
      </p:sp>
    </p:spTree>
    <p:extLst>
      <p:ext uri="{BB962C8B-B14F-4D97-AF65-F5344CB8AC3E}">
        <p14:creationId xmlns:p14="http://schemas.microsoft.com/office/powerpoint/2010/main" val="425817326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99490" y="851338"/>
            <a:ext cx="5344510" cy="5202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ndalus" panose="02020603050405020304" pitchFamily="18" charset="-78"/>
              <a:cs typeface="Andalus" panose="02020603050405020304" pitchFamily="18" charset="-78"/>
            </a:endParaRPr>
          </a:p>
        </p:txBody>
      </p:sp>
      <p:sp>
        <p:nvSpPr>
          <p:cNvPr id="4" name="Rectangle 3"/>
          <p:cNvSpPr/>
          <p:nvPr/>
        </p:nvSpPr>
        <p:spPr>
          <a:xfrm>
            <a:off x="2175642" y="2794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ym typeface="+mn-ea"/>
              </a:rPr>
              <a:t>Anchor Tag</a:t>
            </a:r>
            <a:endParaRPr lang="en-US" sz="2800" dirty="0"/>
          </a:p>
        </p:txBody>
      </p:sp>
      <p:sp>
        <p:nvSpPr>
          <p:cNvPr id="2" name="Text Box 1"/>
          <p:cNvSpPr txBox="1"/>
          <p:nvPr/>
        </p:nvSpPr>
        <p:spPr>
          <a:xfrm>
            <a:off x="252231" y="1051991"/>
            <a:ext cx="8715737" cy="5232202"/>
          </a:xfrm>
          <a:prstGeom prst="rect">
            <a:avLst/>
          </a:prstGeom>
          <a:noFill/>
        </p:spPr>
        <p:txBody>
          <a:bodyPr wrap="square" rtlCol="0" anchor="t">
            <a:spAutoFit/>
          </a:bodyPr>
          <a:lstStyle/>
          <a:p>
            <a:pPr marL="609600" indent="-609600">
              <a:buClr>
                <a:srgbClr val="FF0000"/>
              </a:buClr>
              <a:buFont typeface="Wingdings" panose="05000000000000000000" pitchFamily="2" charset="2"/>
              <a:buChar char="Ø"/>
            </a:pPr>
            <a:r>
              <a:rPr lang="en-US" dirty="0">
                <a:solidFill>
                  <a:srgbClr val="000000"/>
                </a:solidFill>
                <a:latin typeface="Verdana" panose="020B0604030504040204" pitchFamily="34" charset="0"/>
              </a:rPr>
              <a:t>The </a:t>
            </a:r>
            <a:r>
              <a:rPr lang="en-US" dirty="0">
                <a:solidFill>
                  <a:srgbClr val="DC143C"/>
                </a:solidFill>
                <a:latin typeface="Consolas" panose="020B0609020204030204" pitchFamily="49" charset="0"/>
              </a:rPr>
              <a:t>&lt;a&gt;</a:t>
            </a:r>
            <a:r>
              <a:rPr lang="en-US" dirty="0">
                <a:solidFill>
                  <a:srgbClr val="000000"/>
                </a:solidFill>
                <a:latin typeface="Verdana" panose="020B0604030504040204" pitchFamily="34" charset="0"/>
              </a:rPr>
              <a:t> tag defines a hyperlink, which is used to link from one page to </a:t>
            </a:r>
            <a:r>
              <a:rPr lang="en-US" dirty="0" smtClean="0">
                <a:solidFill>
                  <a:srgbClr val="000000"/>
                </a:solidFill>
                <a:latin typeface="Verdana" panose="020B0604030504040204" pitchFamily="34" charset="0"/>
              </a:rPr>
              <a:t>another.</a:t>
            </a:r>
          </a:p>
          <a:p>
            <a:pPr marL="609600" indent="-609600">
              <a:buClr>
                <a:srgbClr val="FF0000"/>
              </a:buClr>
              <a:buFont typeface="Wingdings" panose="05000000000000000000" pitchFamily="2" charset="2"/>
              <a:buChar char="Ø"/>
            </a:pPr>
            <a:r>
              <a:rPr lang="en-US" dirty="0">
                <a:solidFill>
                  <a:srgbClr val="000000"/>
                </a:solidFill>
                <a:latin typeface="Verdana" panose="020B0604030504040204" pitchFamily="34" charset="0"/>
              </a:rPr>
              <a:t>The most important attribute of the </a:t>
            </a:r>
            <a:r>
              <a:rPr lang="en-US" dirty="0">
                <a:solidFill>
                  <a:srgbClr val="DC143C"/>
                </a:solidFill>
                <a:latin typeface="Consolas" panose="020B0609020204030204" pitchFamily="49" charset="0"/>
              </a:rPr>
              <a:t>&lt;a&gt;</a:t>
            </a:r>
            <a:r>
              <a:rPr lang="en-US" dirty="0">
                <a:solidFill>
                  <a:srgbClr val="000000"/>
                </a:solidFill>
                <a:latin typeface="Verdana" panose="020B0604030504040204" pitchFamily="34" charset="0"/>
              </a:rPr>
              <a:t> element is the </a:t>
            </a:r>
            <a:r>
              <a:rPr lang="en-US" dirty="0" err="1">
                <a:solidFill>
                  <a:srgbClr val="DC143C"/>
                </a:solidFill>
                <a:latin typeface="Consolas" panose="020B0609020204030204" pitchFamily="49" charset="0"/>
              </a:rPr>
              <a:t>href</a:t>
            </a:r>
            <a:r>
              <a:rPr lang="en-US" dirty="0">
                <a:solidFill>
                  <a:srgbClr val="000000"/>
                </a:solidFill>
                <a:latin typeface="Verdana" panose="020B0604030504040204" pitchFamily="34" charset="0"/>
              </a:rPr>
              <a:t> attribute, which indicates the link's destination</a:t>
            </a:r>
            <a:r>
              <a:rPr lang="en-US" dirty="0" smtClean="0">
                <a:solidFill>
                  <a:srgbClr val="000000"/>
                </a:solidFill>
                <a:latin typeface="Verdana" panose="020B0604030504040204" pitchFamily="34" charset="0"/>
              </a:rPr>
              <a:t>.</a:t>
            </a:r>
          </a:p>
          <a:p>
            <a:pPr marL="609600" indent="-609600">
              <a:buClr>
                <a:srgbClr val="FF0000"/>
              </a:buClr>
              <a:buFont typeface="Wingdings" panose="05000000000000000000" pitchFamily="2" charset="2"/>
              <a:buChar char="Ø"/>
            </a:pPr>
            <a:r>
              <a:rPr lang="en-US" sz="2000" dirty="0">
                <a:latin typeface="Arial" panose="020B0604020202020204" pitchFamily="34" charset="0"/>
                <a:cs typeface="Arial" panose="020B0604020202020204" pitchFamily="34" charset="0"/>
                <a:sym typeface="+mn-ea"/>
              </a:rPr>
              <a:t>Everything between these two will work as a link.</a:t>
            </a:r>
            <a:endParaRPr lang="en-US" sz="2000" dirty="0" smtClean="0">
              <a:solidFill>
                <a:srgbClr val="000000"/>
              </a:solidFill>
              <a:latin typeface="Arial" panose="020B0604020202020204" pitchFamily="34" charset="0"/>
              <a:cs typeface="Arial" panose="020B0604020202020204" pitchFamily="34" charset="0"/>
            </a:endParaRPr>
          </a:p>
          <a:p>
            <a:pPr>
              <a:buClr>
                <a:srgbClr val="FF0000"/>
              </a:buClr>
            </a:pPr>
            <a:endParaRPr lang="en-US" dirty="0">
              <a:latin typeface="Arial" panose="020B0604020202020204" pitchFamily="34" charset="0"/>
              <a:cs typeface="Arial" panose="020B0604020202020204" pitchFamily="34" charset="0"/>
              <a:sym typeface="+mn-ea"/>
            </a:endParaRPr>
          </a:p>
          <a:p>
            <a:pPr>
              <a:buClr>
                <a:srgbClr val="FF0000"/>
              </a:buClr>
            </a:pPr>
            <a:r>
              <a:rPr lang="en-US" sz="2000" b="1" dirty="0"/>
              <a:t>How to use an image as a link</a:t>
            </a:r>
            <a:r>
              <a:rPr lang="en-US" sz="2000" b="1" dirty="0" smtClean="0"/>
              <a:t>:</a:t>
            </a:r>
          </a:p>
          <a:p>
            <a:pPr>
              <a:buClr>
                <a:srgbClr val="FF0000"/>
              </a:buClr>
            </a:pPr>
            <a:endParaRPr lang="en-US" sz="2000" dirty="0" smtClean="0"/>
          </a:p>
          <a:p>
            <a:pPr>
              <a:buClr>
                <a:srgbClr val="FF0000"/>
              </a:buClr>
            </a:pPr>
            <a:r>
              <a:rPr lang="en-US" sz="2000" dirty="0" smtClean="0"/>
              <a:t>&lt;</a:t>
            </a:r>
            <a:r>
              <a:rPr lang="en-US" sz="2000" dirty="0"/>
              <a:t>a </a:t>
            </a:r>
            <a:r>
              <a:rPr lang="en-US" sz="2000" dirty="0" err="1"/>
              <a:t>href</a:t>
            </a:r>
            <a:r>
              <a:rPr lang="en-US" sz="2000" dirty="0"/>
              <a:t>="https://www.w3schools.com"&gt;</a:t>
            </a:r>
            <a:br>
              <a:rPr lang="en-US" sz="2000" dirty="0"/>
            </a:br>
            <a:r>
              <a:rPr lang="en-US" sz="2000" dirty="0"/>
              <a:t>&lt;</a:t>
            </a:r>
            <a:r>
              <a:rPr lang="en-US" sz="2000" dirty="0" err="1"/>
              <a:t>img</a:t>
            </a:r>
            <a:r>
              <a:rPr lang="en-US" sz="2000" dirty="0"/>
              <a:t> border="0" alt="W3Schools" </a:t>
            </a:r>
            <a:r>
              <a:rPr lang="en-US" sz="2000" dirty="0" err="1"/>
              <a:t>src</a:t>
            </a:r>
            <a:r>
              <a:rPr lang="en-US" sz="2000" dirty="0"/>
              <a:t>="logo_w3s.gif" width="100" height="100"&gt;</a:t>
            </a:r>
            <a:br>
              <a:rPr lang="en-US" sz="2000" dirty="0"/>
            </a:br>
            <a:r>
              <a:rPr lang="en-US" sz="2000" dirty="0"/>
              <a:t>&lt;/a&gt;</a:t>
            </a:r>
            <a:endParaRPr lang="en-US" dirty="0" smtClean="0">
              <a:latin typeface="Arial" panose="020B0604020202020204" pitchFamily="34" charset="0"/>
              <a:cs typeface="Arial" panose="020B0604020202020204" pitchFamily="34" charset="0"/>
              <a:sym typeface="+mn-ea"/>
            </a:endParaRPr>
          </a:p>
          <a:p>
            <a:pPr>
              <a:buClr>
                <a:srgbClr val="FF0000"/>
              </a:buClr>
            </a:pPr>
            <a:endParaRPr lang="en-US" dirty="0">
              <a:latin typeface="Arial" panose="020B0604020202020204" pitchFamily="34" charset="0"/>
              <a:cs typeface="Arial" panose="020B0604020202020204" pitchFamily="34" charset="0"/>
              <a:sym typeface="+mn-ea"/>
            </a:endParaRPr>
          </a:p>
          <a:p>
            <a:pPr>
              <a:buClr>
                <a:srgbClr val="FF0000"/>
              </a:buClr>
            </a:pPr>
            <a:r>
              <a:rPr lang="en-US" sz="2000" b="1" dirty="0"/>
              <a:t>How to open a link in a new browser window</a:t>
            </a:r>
            <a:r>
              <a:rPr lang="en-US" sz="2000" b="1" dirty="0" smtClean="0"/>
              <a:t>:</a:t>
            </a:r>
          </a:p>
          <a:p>
            <a:pPr>
              <a:buClr>
                <a:srgbClr val="FF0000"/>
              </a:buClr>
            </a:pPr>
            <a:endParaRPr lang="en-US" sz="2000" dirty="0" smtClean="0"/>
          </a:p>
          <a:p>
            <a:pPr>
              <a:buClr>
                <a:srgbClr val="FF0000"/>
              </a:buClr>
            </a:pPr>
            <a:r>
              <a:rPr lang="en-US" sz="2000" dirty="0" smtClean="0"/>
              <a:t>&lt;</a:t>
            </a:r>
            <a:r>
              <a:rPr lang="en-US" sz="2000" dirty="0"/>
              <a:t>a </a:t>
            </a:r>
            <a:r>
              <a:rPr lang="en-US" sz="2000" dirty="0" err="1"/>
              <a:t>href</a:t>
            </a:r>
            <a:r>
              <a:rPr lang="en-US" sz="2000" dirty="0"/>
              <a:t>="https://www.w3schools.com" target="_blank"&gt;Visit W3Schools.com!&lt;/a&gt;</a:t>
            </a:r>
            <a:endParaRPr lang="en-US" sz="2000" b="1" dirty="0" smtClean="0">
              <a:latin typeface="Arial" panose="020B0604020202020204" pitchFamily="34" charset="0"/>
              <a:cs typeface="Arial" panose="020B0604020202020204" pitchFamily="34" charset="0"/>
              <a:sym typeface="+mn-ea"/>
            </a:endParaRPr>
          </a:p>
          <a:p>
            <a:pPr>
              <a:buClr>
                <a:srgbClr val="FF0000"/>
              </a:buClr>
            </a:pPr>
            <a:endParaRPr lang="en-US" dirty="0">
              <a:latin typeface="Arial" panose="020B0604020202020204" pitchFamily="34" charset="0"/>
              <a:cs typeface="Arial" panose="020B0604020202020204" pitchFamily="34" charset="0"/>
              <a:sym typeface="+mn-ea"/>
            </a:endParaRPr>
          </a:p>
        </p:txBody>
      </p:sp>
      <p:sp>
        <p:nvSpPr>
          <p:cNvPr id="8" name="Rectangle 4"/>
          <p:cNvSpPr>
            <a:spLocks noChangeArrowheads="1"/>
          </p:cNvSpPr>
          <p:nvPr/>
        </p:nvSpPr>
        <p:spPr bwMode="auto">
          <a:xfrm>
            <a:off x="682906" y="17210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57047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99490" y="851338"/>
            <a:ext cx="5344510" cy="5202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ndalus" panose="02020603050405020304" pitchFamily="18" charset="-78"/>
              <a:cs typeface="Andalus" panose="02020603050405020304" pitchFamily="18" charset="-78"/>
            </a:endParaRPr>
          </a:p>
        </p:txBody>
      </p:sp>
      <p:sp>
        <p:nvSpPr>
          <p:cNvPr id="4" name="Rectangle 3"/>
          <p:cNvSpPr/>
          <p:nvPr/>
        </p:nvSpPr>
        <p:spPr>
          <a:xfrm>
            <a:off x="2175642" y="2794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ym typeface="+mn-ea"/>
              </a:rPr>
              <a:t>Anchor Tag</a:t>
            </a:r>
            <a:endParaRPr lang="en-US" sz="2800" dirty="0"/>
          </a:p>
        </p:txBody>
      </p:sp>
      <p:sp>
        <p:nvSpPr>
          <p:cNvPr id="2" name="Text Box 1"/>
          <p:cNvSpPr txBox="1"/>
          <p:nvPr/>
        </p:nvSpPr>
        <p:spPr>
          <a:xfrm>
            <a:off x="213521" y="1063566"/>
            <a:ext cx="8687412" cy="4339650"/>
          </a:xfrm>
          <a:prstGeom prst="rect">
            <a:avLst/>
          </a:prstGeom>
          <a:noFill/>
        </p:spPr>
        <p:txBody>
          <a:bodyPr wrap="square" rtlCol="0" anchor="t">
            <a:spAutoFit/>
          </a:bodyPr>
          <a:lstStyle/>
          <a:p>
            <a:pPr>
              <a:buClr>
                <a:srgbClr val="FF0000"/>
              </a:buClr>
            </a:pPr>
            <a:r>
              <a:rPr lang="en-US" sz="2000" b="1" dirty="0"/>
              <a:t>How to link to an email address:</a:t>
            </a:r>
            <a:endParaRPr lang="en-US" sz="2000" b="1" dirty="0" smtClean="0"/>
          </a:p>
          <a:p>
            <a:pPr>
              <a:buClr>
                <a:srgbClr val="FF0000"/>
              </a:buClr>
            </a:pPr>
            <a:endParaRPr lang="en-US" sz="2000" dirty="0" smtClean="0"/>
          </a:p>
          <a:p>
            <a:pPr>
              <a:buClr>
                <a:srgbClr val="FF0000"/>
              </a:buClr>
            </a:pPr>
            <a:r>
              <a:rPr lang="en-US" sz="2000" dirty="0"/>
              <a:t>&lt;a </a:t>
            </a:r>
            <a:r>
              <a:rPr lang="en-US" sz="2000" dirty="0" err="1"/>
              <a:t>href</a:t>
            </a:r>
            <a:r>
              <a:rPr lang="en-US" sz="2000" dirty="0"/>
              <a:t>="mailto: ravi@geethamfabriks.com "&gt;ravi@geethamfabriks.com</a:t>
            </a:r>
            <a:r>
              <a:rPr lang="en-US" sz="2000" dirty="0" smtClean="0"/>
              <a:t>&lt;/</a:t>
            </a:r>
            <a:r>
              <a:rPr lang="en-US" sz="2000" dirty="0"/>
              <a:t>a</a:t>
            </a:r>
            <a:r>
              <a:rPr lang="en-US" sz="2000" dirty="0" smtClean="0"/>
              <a:t>&gt;</a:t>
            </a:r>
          </a:p>
          <a:p>
            <a:pPr>
              <a:buClr>
                <a:srgbClr val="FF0000"/>
              </a:buClr>
            </a:pPr>
            <a:endParaRPr lang="en-US" dirty="0">
              <a:latin typeface="Arial" panose="020B0604020202020204" pitchFamily="34" charset="0"/>
              <a:cs typeface="Arial" panose="020B0604020202020204" pitchFamily="34" charset="0"/>
              <a:sym typeface="+mn-ea"/>
            </a:endParaRPr>
          </a:p>
          <a:p>
            <a:pPr>
              <a:buClr>
                <a:srgbClr val="FF0000"/>
              </a:buClr>
            </a:pPr>
            <a:r>
              <a:rPr lang="en-US" sz="2000" b="1" dirty="0"/>
              <a:t>How to link to a phone number:</a:t>
            </a:r>
            <a:endParaRPr lang="en-US" sz="2000" b="1" dirty="0" smtClean="0"/>
          </a:p>
          <a:p>
            <a:pPr>
              <a:buClr>
                <a:srgbClr val="FF0000"/>
              </a:buClr>
            </a:pPr>
            <a:endParaRPr lang="en-US" sz="2000" dirty="0" smtClean="0"/>
          </a:p>
          <a:p>
            <a:pPr>
              <a:buClr>
                <a:srgbClr val="FF0000"/>
              </a:buClr>
            </a:pPr>
            <a:r>
              <a:rPr lang="en-US" sz="2000" dirty="0"/>
              <a:t>&lt;a </a:t>
            </a:r>
            <a:r>
              <a:rPr lang="en-US" sz="2000" dirty="0" err="1"/>
              <a:t>href</a:t>
            </a:r>
            <a:r>
              <a:rPr lang="en-US" sz="2000" dirty="0"/>
              <a:t>="</a:t>
            </a:r>
            <a:r>
              <a:rPr lang="en-US" sz="2000" dirty="0" err="1"/>
              <a:t>tel</a:t>
            </a:r>
            <a:r>
              <a:rPr lang="en-US" sz="2000" dirty="0" smtClean="0"/>
              <a:t>:+0123456789"&gt;+0123456789 &lt;/</a:t>
            </a:r>
            <a:r>
              <a:rPr lang="en-US" sz="2000" dirty="0"/>
              <a:t>a</a:t>
            </a:r>
            <a:r>
              <a:rPr lang="en-US" sz="2000" dirty="0" smtClean="0"/>
              <a:t>&gt;</a:t>
            </a:r>
          </a:p>
          <a:p>
            <a:pPr>
              <a:buClr>
                <a:srgbClr val="FF0000"/>
              </a:buClr>
            </a:pPr>
            <a:endParaRPr lang="en-US" sz="2000" b="1" dirty="0" smtClean="0">
              <a:latin typeface="Arial" panose="020B0604020202020204" pitchFamily="34" charset="0"/>
              <a:cs typeface="Arial" panose="020B0604020202020204" pitchFamily="34" charset="0"/>
              <a:sym typeface="+mn-ea"/>
            </a:endParaRPr>
          </a:p>
          <a:p>
            <a:pPr>
              <a:buClr>
                <a:srgbClr val="FF0000"/>
              </a:buClr>
            </a:pPr>
            <a:r>
              <a:rPr lang="en-US" sz="2000" b="1" dirty="0"/>
              <a:t>How to link to another section on the same page</a:t>
            </a:r>
            <a:r>
              <a:rPr lang="en-US" sz="2000" b="1" dirty="0" smtClean="0"/>
              <a:t>:</a:t>
            </a:r>
          </a:p>
          <a:p>
            <a:pPr>
              <a:buClr>
                <a:srgbClr val="FF0000"/>
              </a:buClr>
            </a:pPr>
            <a:endParaRPr lang="en-US" sz="2000" b="1" dirty="0">
              <a:latin typeface="Arial" panose="020B0604020202020204" pitchFamily="34" charset="0"/>
              <a:cs typeface="Arial" panose="020B0604020202020204" pitchFamily="34" charset="0"/>
              <a:sym typeface="+mn-ea"/>
            </a:endParaRPr>
          </a:p>
          <a:p>
            <a:pPr>
              <a:buClr>
                <a:srgbClr val="FF0000"/>
              </a:buClr>
            </a:pPr>
            <a:r>
              <a:rPr lang="en-US" sz="2000" dirty="0"/>
              <a:t>&lt;a </a:t>
            </a:r>
            <a:r>
              <a:rPr lang="en-US" sz="2000" dirty="0" err="1"/>
              <a:t>href</a:t>
            </a:r>
            <a:r>
              <a:rPr lang="en-US" sz="2000" dirty="0"/>
              <a:t>="#section2"&gt;Go to Section 2&lt;/a</a:t>
            </a:r>
            <a:r>
              <a:rPr lang="en-US" sz="2000" dirty="0" smtClean="0"/>
              <a:t>&gt;</a:t>
            </a:r>
          </a:p>
          <a:p>
            <a:pPr>
              <a:buClr>
                <a:srgbClr val="FF0000"/>
              </a:buClr>
            </a:pPr>
            <a:endParaRPr lang="en-US" sz="2000" b="1" dirty="0">
              <a:latin typeface="Arial" panose="020B0604020202020204" pitchFamily="34" charset="0"/>
              <a:cs typeface="Arial" panose="020B0604020202020204" pitchFamily="34" charset="0"/>
              <a:sym typeface="+mn-ea"/>
            </a:endParaRPr>
          </a:p>
          <a:p>
            <a:pPr>
              <a:buClr>
                <a:srgbClr val="FF0000"/>
              </a:buClr>
            </a:pPr>
            <a:endParaRPr lang="en-US" sz="2000" b="1" dirty="0" smtClean="0">
              <a:latin typeface="Arial" panose="020B0604020202020204" pitchFamily="34" charset="0"/>
              <a:cs typeface="Arial" panose="020B0604020202020204" pitchFamily="34" charset="0"/>
              <a:sym typeface="+mn-ea"/>
            </a:endParaRPr>
          </a:p>
          <a:p>
            <a:pPr>
              <a:buClr>
                <a:srgbClr val="FF0000"/>
              </a:buClr>
            </a:pPr>
            <a:endParaRPr lang="en-US" dirty="0">
              <a:latin typeface="Arial" panose="020B0604020202020204" pitchFamily="34" charset="0"/>
              <a:cs typeface="Arial" panose="020B0604020202020204" pitchFamily="34" charset="0"/>
              <a:sym typeface="+mn-ea"/>
            </a:endParaRPr>
          </a:p>
        </p:txBody>
      </p:sp>
      <p:sp>
        <p:nvSpPr>
          <p:cNvPr id="8" name="Rectangle 4"/>
          <p:cNvSpPr>
            <a:spLocks noChangeArrowheads="1"/>
          </p:cNvSpPr>
          <p:nvPr/>
        </p:nvSpPr>
        <p:spPr bwMode="auto">
          <a:xfrm>
            <a:off x="682906" y="17210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58668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99490" y="851338"/>
            <a:ext cx="5344510" cy="5202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ndalus" panose="02020603050405020304" pitchFamily="18" charset="-78"/>
              <a:cs typeface="Andalus" panose="02020603050405020304" pitchFamily="18" charset="-78"/>
            </a:endParaRPr>
          </a:p>
        </p:txBody>
      </p:sp>
      <p:sp>
        <p:nvSpPr>
          <p:cNvPr id="4" name="Rectangle 3"/>
          <p:cNvSpPr/>
          <p:nvPr/>
        </p:nvSpPr>
        <p:spPr>
          <a:xfrm>
            <a:off x="2175642" y="2794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Marquee Tag</a:t>
            </a:r>
            <a:endParaRPr lang="en-US" sz="2800" dirty="0"/>
          </a:p>
        </p:txBody>
      </p:sp>
      <p:sp>
        <p:nvSpPr>
          <p:cNvPr id="2" name="Text Box 1"/>
          <p:cNvSpPr txBox="1"/>
          <p:nvPr/>
        </p:nvSpPr>
        <p:spPr>
          <a:xfrm>
            <a:off x="213521" y="1063566"/>
            <a:ext cx="8687412" cy="4985980"/>
          </a:xfrm>
          <a:prstGeom prst="rect">
            <a:avLst/>
          </a:prstGeom>
          <a:noFill/>
        </p:spPr>
        <p:txBody>
          <a:bodyPr wrap="square" rtlCol="0" anchor="t">
            <a:spAutoFit/>
          </a:bodyPr>
          <a:lstStyle/>
          <a:p>
            <a:pPr marL="342900" indent="-342900">
              <a:buClr>
                <a:srgbClr val="FF0000"/>
              </a:buClr>
              <a:buFont typeface="Wingdings" panose="05000000000000000000" pitchFamily="2" charset="2"/>
              <a:buChar char="Ø"/>
            </a:pPr>
            <a:r>
              <a:rPr lang="en-US" sz="2000" dirty="0">
                <a:latin typeface="Arial" panose="020B0604020202020204" pitchFamily="34" charset="0"/>
                <a:cs typeface="Arial" panose="020B0604020202020204" pitchFamily="34" charset="0"/>
              </a:rPr>
              <a:t>The &lt;marquee&gt; tag in HTML is used to create scrolling text or image in a webpages</a:t>
            </a:r>
            <a:r>
              <a:rPr lang="en-US" sz="2000" dirty="0" smtClean="0">
                <a:latin typeface="Arial" panose="020B0604020202020204" pitchFamily="34" charset="0"/>
                <a:cs typeface="Arial" panose="020B0604020202020204" pitchFamily="34" charset="0"/>
              </a:rPr>
              <a:t>.</a:t>
            </a:r>
          </a:p>
          <a:p>
            <a:pPr>
              <a:buClr>
                <a:srgbClr val="FF0000"/>
              </a:buClr>
            </a:pPr>
            <a:endParaRPr lang="en-US" sz="2000" b="1" dirty="0">
              <a:latin typeface="Arial" panose="020B0604020202020204" pitchFamily="34" charset="0"/>
              <a:cs typeface="Arial" panose="020B0604020202020204" pitchFamily="34" charset="0"/>
              <a:sym typeface="+mn-ea"/>
            </a:endParaRPr>
          </a:p>
          <a:p>
            <a:pPr>
              <a:buClr>
                <a:srgbClr val="FF0000"/>
              </a:buClr>
            </a:pPr>
            <a:r>
              <a:rPr lang="en-US" sz="2000" b="1" dirty="0" smtClean="0">
                <a:solidFill>
                  <a:srgbClr val="FF0000"/>
                </a:solidFill>
                <a:latin typeface="Arial" panose="020B0604020202020204" pitchFamily="34" charset="0"/>
                <a:cs typeface="Arial" panose="020B0604020202020204" pitchFamily="34" charset="0"/>
                <a:sym typeface="+mn-ea"/>
              </a:rPr>
              <a:t>Syntax :-</a:t>
            </a:r>
          </a:p>
          <a:p>
            <a:pPr>
              <a:buClr>
                <a:srgbClr val="FF0000"/>
              </a:buClr>
            </a:pPr>
            <a:endParaRPr lang="en-US" sz="2000" b="1" dirty="0">
              <a:latin typeface="Arial" panose="020B0604020202020204" pitchFamily="34" charset="0"/>
              <a:cs typeface="Arial" panose="020B0604020202020204" pitchFamily="34" charset="0"/>
              <a:sym typeface="+mn-ea"/>
            </a:endParaRPr>
          </a:p>
          <a:p>
            <a:pPr lvl="0">
              <a:buClr>
                <a:srgbClr val="FF0000"/>
              </a:buClr>
            </a:pPr>
            <a:r>
              <a:rPr lang="en-US" sz="2000" dirty="0">
                <a:solidFill>
                  <a:srgbClr val="273239"/>
                </a:solidFill>
                <a:latin typeface="Consolas" panose="020B0609020204030204" pitchFamily="49" charset="0"/>
              </a:rPr>
              <a:t>&lt;marquee&gt; &lt;--- contents ---&gt; &lt;/marquee&gt; </a:t>
            </a:r>
            <a:endParaRPr lang="en-US" sz="3200" dirty="0">
              <a:latin typeface="Arial" panose="020B0604020202020204" pitchFamily="34" charset="0"/>
            </a:endParaRPr>
          </a:p>
          <a:p>
            <a:pPr>
              <a:buClr>
                <a:srgbClr val="FF0000"/>
              </a:buClr>
            </a:pPr>
            <a:endParaRPr lang="en-US" sz="2000" b="1" dirty="0" smtClean="0">
              <a:latin typeface="Arial" panose="020B0604020202020204" pitchFamily="34" charset="0"/>
              <a:cs typeface="Arial" panose="020B0604020202020204" pitchFamily="34" charset="0"/>
              <a:sym typeface="+mn-ea"/>
            </a:endParaRPr>
          </a:p>
          <a:p>
            <a:pPr>
              <a:buClr>
                <a:srgbClr val="FF0000"/>
              </a:buClr>
            </a:pPr>
            <a:endParaRPr lang="en-US" sz="2000" b="1" dirty="0">
              <a:latin typeface="Arial" panose="020B0604020202020204" pitchFamily="34" charset="0"/>
              <a:cs typeface="Arial" panose="020B0604020202020204" pitchFamily="34" charset="0"/>
              <a:sym typeface="+mn-ea"/>
            </a:endParaRPr>
          </a:p>
          <a:p>
            <a:pPr>
              <a:buClr>
                <a:srgbClr val="FF0000"/>
              </a:buClr>
            </a:pPr>
            <a:r>
              <a:rPr lang="en-US" sz="2000" b="1" dirty="0" smtClean="0">
                <a:solidFill>
                  <a:srgbClr val="FF0000"/>
                </a:solidFill>
                <a:latin typeface="Arial" panose="020B0604020202020204" pitchFamily="34" charset="0"/>
                <a:cs typeface="Arial" panose="020B0604020202020204" pitchFamily="34" charset="0"/>
                <a:sym typeface="+mn-ea"/>
              </a:rPr>
              <a:t>ATTRIBUTES :-</a:t>
            </a:r>
          </a:p>
          <a:p>
            <a:pPr>
              <a:buClr>
                <a:srgbClr val="FF0000"/>
              </a:buClr>
            </a:pPr>
            <a:endParaRPr lang="en-US" sz="2000" b="1" dirty="0">
              <a:solidFill>
                <a:srgbClr val="FF0000"/>
              </a:solidFill>
              <a:latin typeface="Arial" panose="020B0604020202020204" pitchFamily="34" charset="0"/>
              <a:cs typeface="Arial" panose="020B0604020202020204" pitchFamily="34" charset="0"/>
              <a:sym typeface="+mn-ea"/>
            </a:endParaRPr>
          </a:p>
          <a:p>
            <a:pPr>
              <a:buClr>
                <a:srgbClr val="FF0000"/>
              </a:buClr>
            </a:pPr>
            <a:r>
              <a:rPr lang="en-US" sz="2000" b="1" dirty="0" smtClean="0">
                <a:solidFill>
                  <a:srgbClr val="FF0000"/>
                </a:solidFill>
                <a:latin typeface="Arial" panose="020B0604020202020204" pitchFamily="34" charset="0"/>
                <a:cs typeface="Arial" panose="020B0604020202020204" pitchFamily="34" charset="0"/>
                <a:sym typeface="+mn-ea"/>
              </a:rPr>
              <a:t>Direction : </a:t>
            </a:r>
            <a:r>
              <a:rPr lang="en-US" sz="2000" dirty="0"/>
              <a:t>Define the direction of scrolling the </a:t>
            </a:r>
            <a:r>
              <a:rPr lang="en-US" sz="2000" dirty="0" smtClean="0"/>
              <a:t>content (left, right).</a:t>
            </a:r>
          </a:p>
          <a:p>
            <a:pPr>
              <a:buClr>
                <a:srgbClr val="FF0000"/>
              </a:buClr>
            </a:pPr>
            <a:endParaRPr lang="en-US" sz="2000" b="1" dirty="0">
              <a:solidFill>
                <a:srgbClr val="FF0000"/>
              </a:solidFill>
              <a:latin typeface="Arial" panose="020B0604020202020204" pitchFamily="34" charset="0"/>
              <a:cs typeface="Arial" panose="020B0604020202020204" pitchFamily="34" charset="0"/>
              <a:sym typeface="+mn-ea"/>
            </a:endParaRPr>
          </a:p>
          <a:p>
            <a:pPr>
              <a:buClr>
                <a:srgbClr val="FF0000"/>
              </a:buClr>
            </a:pPr>
            <a:r>
              <a:rPr lang="en-US" sz="2000" b="1" dirty="0" smtClean="0">
                <a:solidFill>
                  <a:srgbClr val="FF0000"/>
                </a:solidFill>
                <a:latin typeface="Arial" panose="020B0604020202020204" pitchFamily="34" charset="0"/>
                <a:cs typeface="Arial" panose="020B0604020202020204" pitchFamily="34" charset="0"/>
              </a:rPr>
              <a:t>Loop : </a:t>
            </a:r>
            <a:r>
              <a:rPr lang="en-US" sz="2000" dirty="0"/>
              <a:t>Specifies how many times content moves. The default value is infinite</a:t>
            </a:r>
            <a:r>
              <a:rPr lang="en-US" sz="2000" dirty="0" smtClean="0"/>
              <a:t>.</a:t>
            </a:r>
          </a:p>
          <a:p>
            <a:pPr>
              <a:buClr>
                <a:srgbClr val="FF0000"/>
              </a:buClr>
            </a:pPr>
            <a:endParaRPr lang="en-US" sz="2000" b="1" dirty="0">
              <a:solidFill>
                <a:srgbClr val="FF0000"/>
              </a:solidFill>
              <a:latin typeface="Arial" panose="020B0604020202020204" pitchFamily="34" charset="0"/>
              <a:cs typeface="Arial" panose="020B0604020202020204" pitchFamily="34" charset="0"/>
              <a:sym typeface="+mn-ea"/>
            </a:endParaRPr>
          </a:p>
          <a:p>
            <a:pPr>
              <a:buClr>
                <a:srgbClr val="FF0000"/>
              </a:buClr>
            </a:pPr>
            <a:r>
              <a:rPr lang="en-US" sz="2000" b="1" dirty="0" err="1" smtClean="0">
                <a:solidFill>
                  <a:srgbClr val="FF0000"/>
                </a:solidFill>
              </a:rPr>
              <a:t>Bgcolor</a:t>
            </a:r>
            <a:r>
              <a:rPr lang="en-US" sz="2000" b="1" dirty="0" smtClean="0"/>
              <a:t> </a:t>
            </a:r>
            <a:r>
              <a:rPr lang="en-US" sz="2000" b="1" dirty="0" smtClean="0">
                <a:solidFill>
                  <a:srgbClr val="FF0000"/>
                </a:solidFill>
              </a:rPr>
              <a:t>: </a:t>
            </a:r>
            <a:r>
              <a:rPr lang="en-US" sz="2000" dirty="0"/>
              <a:t>Define the background color of the marquee.</a:t>
            </a:r>
            <a:endParaRPr lang="en-US" sz="2000" b="1" dirty="0" smtClean="0">
              <a:solidFill>
                <a:srgbClr val="FF0000"/>
              </a:solidFill>
              <a:latin typeface="Arial" panose="020B0604020202020204" pitchFamily="34" charset="0"/>
              <a:cs typeface="Arial" panose="020B0604020202020204" pitchFamily="34" charset="0"/>
              <a:sym typeface="+mn-ea"/>
            </a:endParaRPr>
          </a:p>
          <a:p>
            <a:pPr>
              <a:buClr>
                <a:srgbClr val="FF0000"/>
              </a:buClr>
            </a:pPr>
            <a:endParaRPr lang="en-US" dirty="0">
              <a:latin typeface="Arial" panose="020B0604020202020204" pitchFamily="34" charset="0"/>
              <a:cs typeface="Arial" panose="020B0604020202020204" pitchFamily="34" charset="0"/>
              <a:sym typeface="+mn-ea"/>
            </a:endParaRPr>
          </a:p>
        </p:txBody>
      </p:sp>
      <p:sp>
        <p:nvSpPr>
          <p:cNvPr id="8" name="Rectangle 4"/>
          <p:cNvSpPr>
            <a:spLocks noChangeArrowheads="1"/>
          </p:cNvSpPr>
          <p:nvPr/>
        </p:nvSpPr>
        <p:spPr bwMode="auto">
          <a:xfrm>
            <a:off x="682906" y="17210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91026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99490" y="851338"/>
            <a:ext cx="5344510" cy="5202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ndalus" panose="02020603050405020304" pitchFamily="18" charset="-78"/>
              <a:cs typeface="Andalus" panose="02020603050405020304" pitchFamily="18" charset="-78"/>
            </a:endParaRPr>
          </a:p>
        </p:txBody>
      </p:sp>
      <p:sp>
        <p:nvSpPr>
          <p:cNvPr id="4" name="Rectangle 3"/>
          <p:cNvSpPr/>
          <p:nvPr/>
        </p:nvSpPr>
        <p:spPr>
          <a:xfrm>
            <a:off x="2175642" y="2794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Button Tag</a:t>
            </a:r>
            <a:endParaRPr lang="en-US" sz="2800" dirty="0"/>
          </a:p>
        </p:txBody>
      </p:sp>
      <p:sp>
        <p:nvSpPr>
          <p:cNvPr id="2" name="Text Box 1"/>
          <p:cNvSpPr txBox="1"/>
          <p:nvPr/>
        </p:nvSpPr>
        <p:spPr>
          <a:xfrm>
            <a:off x="213520" y="1526553"/>
            <a:ext cx="8687412" cy="2831544"/>
          </a:xfrm>
          <a:prstGeom prst="rect">
            <a:avLst/>
          </a:prstGeom>
          <a:noFill/>
        </p:spPr>
        <p:txBody>
          <a:bodyPr wrap="square" rtlCol="0" anchor="t">
            <a:spAutoFit/>
          </a:bodyPr>
          <a:lstStyle/>
          <a:p>
            <a:pPr marL="342900" indent="-342900">
              <a:buClr>
                <a:srgbClr val="FF0000"/>
              </a:buClr>
              <a:buFont typeface="Wingdings" panose="05000000000000000000" pitchFamily="2" charset="2"/>
              <a:buChar char="Ø"/>
            </a:pPr>
            <a:r>
              <a:rPr lang="en-US" sz="2000" dirty="0">
                <a:solidFill>
                  <a:srgbClr val="000000"/>
                </a:solidFill>
                <a:latin typeface="Arial" panose="020B0604020202020204" pitchFamily="34" charset="0"/>
                <a:cs typeface="Arial" panose="020B0604020202020204" pitchFamily="34" charset="0"/>
              </a:rPr>
              <a:t>The </a:t>
            </a:r>
            <a:r>
              <a:rPr lang="en-US" sz="2000" dirty="0">
                <a:solidFill>
                  <a:srgbClr val="DC143C"/>
                </a:solidFill>
                <a:latin typeface="Arial" panose="020B0604020202020204" pitchFamily="34" charset="0"/>
                <a:cs typeface="Arial" panose="020B0604020202020204" pitchFamily="34" charset="0"/>
              </a:rPr>
              <a:t>&lt;button&gt;</a:t>
            </a:r>
            <a:r>
              <a:rPr lang="en-US" sz="2000" dirty="0">
                <a:solidFill>
                  <a:srgbClr val="000000"/>
                </a:solidFill>
                <a:latin typeface="Arial" panose="020B0604020202020204" pitchFamily="34" charset="0"/>
                <a:cs typeface="Arial" panose="020B0604020202020204" pitchFamily="34" charset="0"/>
              </a:rPr>
              <a:t> tag defines a clickable button</a:t>
            </a:r>
            <a:r>
              <a:rPr lang="en-US" sz="2000" dirty="0" smtClean="0">
                <a:solidFill>
                  <a:srgbClr val="000000"/>
                </a:solidFill>
                <a:latin typeface="Arial" panose="020B0604020202020204" pitchFamily="34" charset="0"/>
                <a:cs typeface="Arial" panose="020B0604020202020204" pitchFamily="34" charset="0"/>
              </a:rPr>
              <a:t>. </a:t>
            </a:r>
            <a:r>
              <a:rPr lang="en-US" sz="2000" dirty="0"/>
              <a:t>The type attribute specifies the type of </a:t>
            </a:r>
            <a:r>
              <a:rPr lang="en-US" sz="2000" b="1" dirty="0"/>
              <a:t>button</a:t>
            </a:r>
            <a:r>
              <a:rPr lang="en-US" sz="2000" dirty="0"/>
              <a:t>.</a:t>
            </a:r>
            <a:endParaRPr lang="en-US" sz="2000" dirty="0" smtClean="0">
              <a:latin typeface="Arial" panose="020B0604020202020204" pitchFamily="34" charset="0"/>
              <a:cs typeface="Arial" panose="020B0604020202020204" pitchFamily="34" charset="0"/>
            </a:endParaRPr>
          </a:p>
          <a:p>
            <a:pPr>
              <a:buClr>
                <a:srgbClr val="FF0000"/>
              </a:buClr>
            </a:pPr>
            <a:endParaRPr lang="en-US" sz="2000" b="1" dirty="0">
              <a:latin typeface="Arial" panose="020B0604020202020204" pitchFamily="34" charset="0"/>
              <a:cs typeface="Arial" panose="020B0604020202020204" pitchFamily="34" charset="0"/>
              <a:sym typeface="+mn-ea"/>
            </a:endParaRPr>
          </a:p>
          <a:p>
            <a:pPr>
              <a:buClr>
                <a:srgbClr val="FF0000"/>
              </a:buClr>
            </a:pPr>
            <a:r>
              <a:rPr lang="en-US" sz="2000" b="1" dirty="0" smtClean="0">
                <a:solidFill>
                  <a:srgbClr val="FF0000"/>
                </a:solidFill>
                <a:latin typeface="Arial" panose="020B0604020202020204" pitchFamily="34" charset="0"/>
                <a:cs typeface="Arial" panose="020B0604020202020204" pitchFamily="34" charset="0"/>
                <a:sym typeface="+mn-ea"/>
              </a:rPr>
              <a:t>Syntax :-</a:t>
            </a:r>
          </a:p>
          <a:p>
            <a:pPr>
              <a:buClr>
                <a:srgbClr val="FF0000"/>
              </a:buClr>
            </a:pPr>
            <a:endParaRPr lang="en-US" sz="2000" b="1" dirty="0">
              <a:latin typeface="Arial" panose="020B0604020202020204" pitchFamily="34" charset="0"/>
              <a:cs typeface="Arial" panose="020B0604020202020204" pitchFamily="34" charset="0"/>
              <a:sym typeface="+mn-ea"/>
            </a:endParaRPr>
          </a:p>
          <a:p>
            <a:pPr lvl="0">
              <a:buClr>
                <a:srgbClr val="FF0000"/>
              </a:buClr>
            </a:pPr>
            <a:r>
              <a:rPr lang="en-US" sz="2000" dirty="0">
                <a:latin typeface="Arial" panose="020B0604020202020204" pitchFamily="34" charset="0"/>
                <a:cs typeface="Arial" panose="020B0604020202020204" pitchFamily="34" charset="0"/>
              </a:rPr>
              <a:t>&lt;button </a:t>
            </a:r>
            <a:r>
              <a:rPr lang="en-US" sz="2000" dirty="0" smtClean="0">
                <a:latin typeface="Arial" panose="020B0604020202020204" pitchFamily="34" charset="0"/>
                <a:cs typeface="Arial" panose="020B0604020202020204" pitchFamily="34" charset="0"/>
              </a:rPr>
              <a:t>&gt;</a:t>
            </a:r>
            <a:r>
              <a:rPr lang="en-US" sz="2000" dirty="0">
                <a:latin typeface="Arial" panose="020B0604020202020204" pitchFamily="34" charset="0"/>
                <a:cs typeface="Arial" panose="020B0604020202020204" pitchFamily="34" charset="0"/>
              </a:rPr>
              <a:t>Click Me!&lt;/button&gt;</a:t>
            </a:r>
            <a:r>
              <a:rPr lang="en-US" sz="2000" dirty="0" smtClean="0">
                <a:solidFill>
                  <a:srgbClr val="273239"/>
                </a:solidFill>
                <a:latin typeface="Arial" panose="020B0604020202020204" pitchFamily="34" charset="0"/>
                <a:cs typeface="Arial" panose="020B0604020202020204" pitchFamily="34" charset="0"/>
              </a:rPr>
              <a:t> </a:t>
            </a:r>
            <a:endParaRPr lang="en-US" sz="3200" dirty="0">
              <a:latin typeface="Arial" panose="020B0604020202020204" pitchFamily="34" charset="0"/>
              <a:cs typeface="Arial" panose="020B0604020202020204" pitchFamily="34" charset="0"/>
            </a:endParaRPr>
          </a:p>
          <a:p>
            <a:pPr>
              <a:buClr>
                <a:srgbClr val="FF0000"/>
              </a:buClr>
            </a:pPr>
            <a:endParaRPr lang="en-US" sz="2000" b="1" dirty="0" smtClean="0">
              <a:latin typeface="Arial" panose="020B0604020202020204" pitchFamily="34" charset="0"/>
              <a:cs typeface="Arial" panose="020B0604020202020204" pitchFamily="34" charset="0"/>
              <a:sym typeface="+mn-ea"/>
            </a:endParaRPr>
          </a:p>
          <a:p>
            <a:pPr>
              <a:buClr>
                <a:srgbClr val="FF0000"/>
              </a:buClr>
            </a:pPr>
            <a:endParaRPr lang="en-US" sz="2000" b="1" dirty="0">
              <a:latin typeface="Arial" panose="020B0604020202020204" pitchFamily="34" charset="0"/>
              <a:cs typeface="Arial" panose="020B0604020202020204" pitchFamily="34" charset="0"/>
              <a:sym typeface="+mn-ea"/>
            </a:endParaRPr>
          </a:p>
          <a:p>
            <a:pPr>
              <a:buClr>
                <a:srgbClr val="FF0000"/>
              </a:buClr>
            </a:pPr>
            <a:endParaRPr lang="en-US" dirty="0">
              <a:latin typeface="Arial" panose="020B0604020202020204" pitchFamily="34" charset="0"/>
              <a:cs typeface="Arial" panose="020B0604020202020204" pitchFamily="34" charset="0"/>
              <a:sym typeface="+mn-ea"/>
            </a:endParaRPr>
          </a:p>
        </p:txBody>
      </p:sp>
      <p:sp>
        <p:nvSpPr>
          <p:cNvPr id="8" name="Rectangle 4"/>
          <p:cNvSpPr>
            <a:spLocks noChangeArrowheads="1"/>
          </p:cNvSpPr>
          <p:nvPr/>
        </p:nvSpPr>
        <p:spPr bwMode="auto">
          <a:xfrm>
            <a:off x="682906" y="1721078"/>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5"/>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98859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799490" y="851338"/>
            <a:ext cx="5344510" cy="52026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Andalus" panose="02020603050405020304" pitchFamily="18" charset="-78"/>
              <a:cs typeface="Andalus" panose="02020603050405020304" pitchFamily="18" charset="-78"/>
            </a:endParaRPr>
          </a:p>
        </p:txBody>
      </p:sp>
      <p:sp>
        <p:nvSpPr>
          <p:cNvPr id="4" name="Rectangle 3"/>
          <p:cNvSpPr/>
          <p:nvPr/>
        </p:nvSpPr>
        <p:spPr>
          <a:xfrm>
            <a:off x="2175642" y="2794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ym typeface="+mn-ea"/>
              </a:rPr>
              <a:t>Image Maps</a:t>
            </a:r>
            <a:endParaRPr lang="en-US" sz="2800" dirty="0"/>
          </a:p>
        </p:txBody>
      </p:sp>
      <p:sp>
        <p:nvSpPr>
          <p:cNvPr id="2" name="Text Box 1"/>
          <p:cNvSpPr txBox="1"/>
          <p:nvPr/>
        </p:nvSpPr>
        <p:spPr>
          <a:xfrm>
            <a:off x="219919" y="967105"/>
            <a:ext cx="8715737" cy="4801314"/>
          </a:xfrm>
          <a:prstGeom prst="rect">
            <a:avLst/>
          </a:prstGeom>
          <a:noFill/>
        </p:spPr>
        <p:txBody>
          <a:bodyPr wrap="square" rtlCol="0" anchor="t">
            <a:spAutoFit/>
          </a:bodyPr>
          <a:lstStyle/>
          <a:p>
            <a:pPr marL="609600" indent="-609600">
              <a:buClr>
                <a:srgbClr val="FF0000"/>
              </a:buClr>
              <a:buFont typeface="Wingdings" panose="05000000000000000000" pitchFamily="2" charset="2"/>
              <a:buChar char="Ø"/>
            </a:pPr>
            <a:r>
              <a:rPr lang="en-US" dirty="0" smtClean="0">
                <a:latin typeface="Arial" panose="020B0604020202020204" pitchFamily="34" charset="0"/>
                <a:cs typeface="Arial" panose="020B0604020202020204" pitchFamily="34" charset="0"/>
              </a:rPr>
              <a:t>coordinates</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coords</a:t>
            </a:r>
            <a:r>
              <a:rPr lang="en-US" dirty="0">
                <a:latin typeface="Arial" panose="020B0604020202020204" pitchFamily="34" charset="0"/>
                <a:cs typeface="Arial" panose="020B0604020202020204" pitchFamily="34" charset="0"/>
              </a:rPr>
              <a:t>=”x1,y1,x2,y2” where xy1 are the coordinates of the top left corner and xy2 are the coordinates of the bottom </a:t>
            </a:r>
            <a:r>
              <a:rPr lang="en-US" dirty="0" smtClean="0">
                <a:latin typeface="Arial" panose="020B0604020202020204" pitchFamily="34" charset="0"/>
                <a:cs typeface="Arial" panose="020B0604020202020204" pitchFamily="34" charset="0"/>
              </a:rPr>
              <a:t>right.</a:t>
            </a:r>
          </a:p>
          <a:p>
            <a:pPr marL="609600" indent="-609600">
              <a:buClr>
                <a:srgbClr val="FF0000"/>
              </a:buClr>
              <a:buFont typeface="Wingdings" panose="05000000000000000000" pitchFamily="2" charset="2"/>
              <a:buChar char="Ø"/>
            </a:pPr>
            <a:r>
              <a:rPr lang="en-US" dirty="0" smtClean="0">
                <a:latin typeface="Arial" panose="020B0604020202020204" pitchFamily="34" charset="0"/>
                <a:cs typeface="Arial" panose="020B0604020202020204" pitchFamily="34" charset="0"/>
              </a:rPr>
              <a:t>The </a:t>
            </a:r>
            <a:r>
              <a:rPr lang="en-US" dirty="0">
                <a:latin typeface="Arial" panose="020B0604020202020204" pitchFamily="34" charset="0"/>
                <a:cs typeface="Arial" panose="020B0604020202020204" pitchFamily="34" charset="0"/>
              </a:rPr>
              <a:t>&lt;area&gt; </a:t>
            </a:r>
            <a:r>
              <a:rPr lang="en-US" dirty="0" err="1">
                <a:latin typeface="Arial" panose="020B0604020202020204" pitchFamily="34" charset="0"/>
                <a:cs typeface="Arial" panose="020B0604020202020204" pitchFamily="34" charset="0"/>
              </a:rPr>
              <a:t>coords</a:t>
            </a:r>
            <a:r>
              <a:rPr lang="en-US" dirty="0">
                <a:latin typeface="Arial" panose="020B0604020202020204" pitchFamily="34" charset="0"/>
                <a:cs typeface="Arial" panose="020B0604020202020204" pitchFamily="34" charset="0"/>
              </a:rPr>
              <a:t> attribute </a:t>
            </a:r>
            <a:r>
              <a:rPr lang="en-US" dirty="0" smtClean="0">
                <a:latin typeface="Arial" panose="020B0604020202020204" pitchFamily="34" charset="0"/>
                <a:cs typeface="Arial" panose="020B0604020202020204" pitchFamily="34" charset="0"/>
              </a:rPr>
              <a:t>is </a:t>
            </a:r>
            <a:r>
              <a:rPr lang="en-US" dirty="0">
                <a:latin typeface="Arial" panose="020B0604020202020204" pitchFamily="34" charset="0"/>
                <a:cs typeface="Arial" panose="020B0604020202020204" pitchFamily="34" charset="0"/>
              </a:rPr>
              <a:t>used with shape attribute to specify the size, shape, and placement of an </a:t>
            </a:r>
            <a:r>
              <a:rPr lang="en-US" dirty="0" smtClean="0">
                <a:latin typeface="Arial" panose="020B0604020202020204" pitchFamily="34" charset="0"/>
                <a:cs typeface="Arial" panose="020B0604020202020204" pitchFamily="34" charset="0"/>
              </a:rPr>
              <a:t>area.</a:t>
            </a:r>
          </a:p>
          <a:p>
            <a:pPr marL="609600" indent="-609600">
              <a:buClr>
                <a:srgbClr val="FF0000"/>
              </a:buClr>
              <a:buFont typeface="Wingdings" panose="05000000000000000000" pitchFamily="2" charset="2"/>
              <a:buChar char="Ø"/>
            </a:pPr>
            <a:endParaRPr lang="en-US" dirty="0">
              <a:latin typeface="Arial" panose="020B0604020202020204" pitchFamily="34" charset="0"/>
              <a:cs typeface="Arial" panose="020B0604020202020204" pitchFamily="34" charset="0"/>
              <a:sym typeface="+mn-ea"/>
            </a:endParaRPr>
          </a:p>
          <a:p>
            <a:pPr>
              <a:buClr>
                <a:srgbClr val="FF0000"/>
              </a:buClr>
            </a:pPr>
            <a:r>
              <a:rPr lang="en-US" b="1" dirty="0" smtClean="0">
                <a:latin typeface="Arial" panose="020B0604020202020204" pitchFamily="34" charset="0"/>
                <a:cs typeface="Arial" panose="020B0604020202020204" pitchFamily="34" charset="0"/>
                <a:sym typeface="+mn-ea"/>
              </a:rPr>
              <a:t>Syntax :-</a:t>
            </a:r>
          </a:p>
          <a:p>
            <a:pPr>
              <a:buClr>
                <a:srgbClr val="FF0000"/>
              </a:buClr>
            </a:pPr>
            <a:endParaRPr lang="en-US" b="1" dirty="0" smtClean="0">
              <a:latin typeface="Arial" panose="020B0604020202020204" pitchFamily="34" charset="0"/>
              <a:cs typeface="Arial" panose="020B0604020202020204" pitchFamily="34" charset="0"/>
              <a:sym typeface="+mn-ea"/>
            </a:endParaRPr>
          </a:p>
          <a:p>
            <a:pPr>
              <a:buClr>
                <a:srgbClr val="FF0000"/>
              </a:buClr>
            </a:pPr>
            <a:r>
              <a:rPr lang="en-US" dirty="0">
                <a:latin typeface="Arial" panose="020B0604020202020204" pitchFamily="34" charset="0"/>
                <a:cs typeface="Arial" panose="020B0604020202020204" pitchFamily="34" charset="0"/>
                <a:sym typeface="+mn-ea"/>
              </a:rPr>
              <a:t>&lt;</a:t>
            </a:r>
            <a:r>
              <a:rPr lang="en-US" dirty="0" err="1">
                <a:latin typeface="Arial" panose="020B0604020202020204" pitchFamily="34" charset="0"/>
                <a:cs typeface="Arial" panose="020B0604020202020204" pitchFamily="34" charset="0"/>
                <a:sym typeface="+mn-ea"/>
              </a:rPr>
              <a:t>img</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src</a:t>
            </a:r>
            <a:r>
              <a:rPr lang="en-US" dirty="0">
                <a:latin typeface="Arial" panose="020B0604020202020204" pitchFamily="34" charset="0"/>
                <a:cs typeface="Arial" panose="020B0604020202020204" pitchFamily="34" charset="0"/>
                <a:sym typeface="+mn-ea"/>
              </a:rPr>
              <a:t>="workplace.jpg" alt="Workplace" </a:t>
            </a:r>
            <a:r>
              <a:rPr lang="en-US" dirty="0" err="1">
                <a:latin typeface="Arial" panose="020B0604020202020204" pitchFamily="34" charset="0"/>
                <a:cs typeface="Arial" panose="020B0604020202020204" pitchFamily="34" charset="0"/>
                <a:sym typeface="+mn-ea"/>
              </a:rPr>
              <a:t>usemap</a:t>
            </a:r>
            <a:r>
              <a:rPr lang="en-US" dirty="0">
                <a:latin typeface="Arial" panose="020B0604020202020204" pitchFamily="34" charset="0"/>
                <a:cs typeface="Arial" panose="020B0604020202020204" pitchFamily="34" charset="0"/>
                <a:sym typeface="+mn-ea"/>
              </a:rPr>
              <a:t>="#</a:t>
            </a:r>
            <a:r>
              <a:rPr lang="en-US" dirty="0" err="1">
                <a:latin typeface="Arial" panose="020B0604020202020204" pitchFamily="34" charset="0"/>
                <a:cs typeface="Arial" panose="020B0604020202020204" pitchFamily="34" charset="0"/>
                <a:sym typeface="+mn-ea"/>
              </a:rPr>
              <a:t>workmap</a:t>
            </a:r>
            <a:r>
              <a:rPr lang="en-US" dirty="0">
                <a:latin typeface="Arial" panose="020B0604020202020204" pitchFamily="34" charset="0"/>
                <a:cs typeface="Arial" panose="020B0604020202020204" pitchFamily="34" charset="0"/>
                <a:sym typeface="+mn-ea"/>
              </a:rPr>
              <a:t>" width="400" height="379</a:t>
            </a:r>
            <a:r>
              <a:rPr lang="en-US" dirty="0" smtClean="0">
                <a:latin typeface="Arial" panose="020B0604020202020204" pitchFamily="34" charset="0"/>
                <a:cs typeface="Arial" panose="020B0604020202020204" pitchFamily="34" charset="0"/>
                <a:sym typeface="+mn-ea"/>
              </a:rPr>
              <a:t>"&gt;</a:t>
            </a:r>
          </a:p>
          <a:p>
            <a:pPr>
              <a:buClr>
                <a:srgbClr val="FF0000"/>
              </a:buClr>
            </a:pPr>
            <a:endParaRPr lang="en-US" dirty="0">
              <a:latin typeface="Arial" panose="020B0604020202020204" pitchFamily="34" charset="0"/>
              <a:cs typeface="Arial" panose="020B0604020202020204" pitchFamily="34" charset="0"/>
              <a:sym typeface="+mn-ea"/>
            </a:endParaRPr>
          </a:p>
          <a:p>
            <a:pPr>
              <a:buClr>
                <a:srgbClr val="FF0000"/>
              </a:buClr>
            </a:pPr>
            <a:r>
              <a:rPr lang="en-US" dirty="0">
                <a:latin typeface="Arial" panose="020B0604020202020204" pitchFamily="34" charset="0"/>
                <a:cs typeface="Arial" panose="020B0604020202020204" pitchFamily="34" charset="0"/>
                <a:sym typeface="+mn-ea"/>
              </a:rPr>
              <a:t>&lt;map name="</a:t>
            </a:r>
            <a:r>
              <a:rPr lang="en-US" dirty="0" err="1">
                <a:latin typeface="Arial" panose="020B0604020202020204" pitchFamily="34" charset="0"/>
                <a:cs typeface="Arial" panose="020B0604020202020204" pitchFamily="34" charset="0"/>
                <a:sym typeface="+mn-ea"/>
              </a:rPr>
              <a:t>workmap</a:t>
            </a:r>
            <a:r>
              <a:rPr lang="en-US" dirty="0" smtClean="0">
                <a:latin typeface="Arial" panose="020B0604020202020204" pitchFamily="34" charset="0"/>
                <a:cs typeface="Arial" panose="020B0604020202020204" pitchFamily="34" charset="0"/>
                <a:sym typeface="+mn-ea"/>
              </a:rPr>
              <a:t>"&gt;</a:t>
            </a:r>
          </a:p>
          <a:p>
            <a:pPr>
              <a:buClr>
                <a:srgbClr val="FF0000"/>
              </a:buClr>
            </a:pPr>
            <a:endParaRPr lang="en-US" dirty="0">
              <a:latin typeface="Arial" panose="020B0604020202020204" pitchFamily="34" charset="0"/>
              <a:cs typeface="Arial" panose="020B0604020202020204" pitchFamily="34" charset="0"/>
              <a:sym typeface="+mn-ea"/>
            </a:endParaRPr>
          </a:p>
          <a:p>
            <a:pPr>
              <a:buClr>
                <a:srgbClr val="FF0000"/>
              </a:buClr>
            </a:pPr>
            <a:r>
              <a:rPr lang="en-US" dirty="0">
                <a:latin typeface="Arial" panose="020B0604020202020204" pitchFamily="34" charset="0"/>
                <a:cs typeface="Arial" panose="020B0604020202020204" pitchFamily="34" charset="0"/>
                <a:sym typeface="+mn-ea"/>
              </a:rPr>
              <a:t>  &lt;area shape="</a:t>
            </a:r>
            <a:r>
              <a:rPr lang="en-US" dirty="0" err="1">
                <a:latin typeface="Arial" panose="020B0604020202020204" pitchFamily="34" charset="0"/>
                <a:cs typeface="Arial" panose="020B0604020202020204" pitchFamily="34" charset="0"/>
                <a:sym typeface="+mn-ea"/>
              </a:rPr>
              <a:t>rect</a:t>
            </a:r>
            <a:r>
              <a:rPr lang="en-US" dirty="0">
                <a:latin typeface="Arial" panose="020B0604020202020204" pitchFamily="34" charset="0"/>
                <a:cs typeface="Arial" panose="020B0604020202020204" pitchFamily="34" charset="0"/>
                <a:sym typeface="+mn-ea"/>
              </a:rPr>
              <a:t>" </a:t>
            </a:r>
            <a:r>
              <a:rPr lang="en-US" dirty="0" err="1">
                <a:latin typeface="Arial" panose="020B0604020202020204" pitchFamily="34" charset="0"/>
                <a:cs typeface="Arial" panose="020B0604020202020204" pitchFamily="34" charset="0"/>
                <a:sym typeface="+mn-ea"/>
              </a:rPr>
              <a:t>coords</a:t>
            </a:r>
            <a:r>
              <a:rPr lang="en-US" dirty="0">
                <a:latin typeface="Arial" panose="020B0604020202020204" pitchFamily="34" charset="0"/>
                <a:cs typeface="Arial" panose="020B0604020202020204" pitchFamily="34" charset="0"/>
                <a:sym typeface="+mn-ea"/>
              </a:rPr>
              <a:t>="34,44,270,350" alt="Computer" </a:t>
            </a:r>
            <a:r>
              <a:rPr lang="en-US" dirty="0" err="1">
                <a:latin typeface="Arial" panose="020B0604020202020204" pitchFamily="34" charset="0"/>
                <a:cs typeface="Arial" panose="020B0604020202020204" pitchFamily="34" charset="0"/>
                <a:sym typeface="+mn-ea"/>
              </a:rPr>
              <a:t>href</a:t>
            </a:r>
            <a:r>
              <a:rPr lang="en-US" dirty="0">
                <a:latin typeface="Arial" panose="020B0604020202020204" pitchFamily="34" charset="0"/>
                <a:cs typeface="Arial" panose="020B0604020202020204" pitchFamily="34" charset="0"/>
                <a:sym typeface="+mn-ea"/>
              </a:rPr>
              <a:t>="computer.htm</a:t>
            </a:r>
            <a:r>
              <a:rPr lang="en-US" dirty="0" smtClean="0">
                <a:latin typeface="Arial" panose="020B0604020202020204" pitchFamily="34" charset="0"/>
                <a:cs typeface="Arial" panose="020B0604020202020204" pitchFamily="34" charset="0"/>
                <a:sym typeface="+mn-ea"/>
              </a:rPr>
              <a:t>"&gt;</a:t>
            </a:r>
          </a:p>
          <a:p>
            <a:pPr>
              <a:buClr>
                <a:srgbClr val="FF0000"/>
              </a:buClr>
            </a:pPr>
            <a:endParaRPr lang="en-US" dirty="0">
              <a:latin typeface="Arial" panose="020B0604020202020204" pitchFamily="34" charset="0"/>
              <a:cs typeface="Arial" panose="020B0604020202020204" pitchFamily="34" charset="0"/>
              <a:sym typeface="+mn-ea"/>
            </a:endParaRPr>
          </a:p>
          <a:p>
            <a:pPr>
              <a:buClr>
                <a:srgbClr val="FF0000"/>
              </a:buClr>
            </a:pPr>
            <a:r>
              <a:rPr lang="en-US" dirty="0">
                <a:latin typeface="Arial" panose="020B0604020202020204" pitchFamily="34" charset="0"/>
                <a:cs typeface="Arial" panose="020B0604020202020204" pitchFamily="34" charset="0"/>
                <a:sym typeface="+mn-ea"/>
              </a:rPr>
              <a:t>  &lt;area shape="circle" </a:t>
            </a:r>
            <a:r>
              <a:rPr lang="en-US" dirty="0" err="1">
                <a:latin typeface="Arial" panose="020B0604020202020204" pitchFamily="34" charset="0"/>
                <a:cs typeface="Arial" panose="020B0604020202020204" pitchFamily="34" charset="0"/>
                <a:sym typeface="+mn-ea"/>
              </a:rPr>
              <a:t>coords</a:t>
            </a:r>
            <a:r>
              <a:rPr lang="en-US" dirty="0">
                <a:latin typeface="Arial" panose="020B0604020202020204" pitchFamily="34" charset="0"/>
                <a:cs typeface="Arial" panose="020B0604020202020204" pitchFamily="34" charset="0"/>
                <a:sym typeface="+mn-ea"/>
              </a:rPr>
              <a:t>="337,300,44" alt="Cup of coffee" </a:t>
            </a:r>
            <a:r>
              <a:rPr lang="en-US" dirty="0" err="1">
                <a:latin typeface="Arial" panose="020B0604020202020204" pitchFamily="34" charset="0"/>
                <a:cs typeface="Arial" panose="020B0604020202020204" pitchFamily="34" charset="0"/>
                <a:sym typeface="+mn-ea"/>
              </a:rPr>
              <a:t>href</a:t>
            </a:r>
            <a:r>
              <a:rPr lang="en-US" dirty="0">
                <a:latin typeface="Arial" panose="020B0604020202020204" pitchFamily="34" charset="0"/>
                <a:cs typeface="Arial" panose="020B0604020202020204" pitchFamily="34" charset="0"/>
                <a:sym typeface="+mn-ea"/>
              </a:rPr>
              <a:t>="coffee.htm</a:t>
            </a:r>
            <a:r>
              <a:rPr lang="en-US" dirty="0" smtClean="0">
                <a:latin typeface="Arial" panose="020B0604020202020204" pitchFamily="34" charset="0"/>
                <a:cs typeface="Arial" panose="020B0604020202020204" pitchFamily="34" charset="0"/>
                <a:sym typeface="+mn-ea"/>
              </a:rPr>
              <a:t>"&gt;</a:t>
            </a:r>
          </a:p>
          <a:p>
            <a:pPr>
              <a:buClr>
                <a:srgbClr val="FF0000"/>
              </a:buClr>
            </a:pPr>
            <a:endParaRPr lang="en-US" dirty="0">
              <a:latin typeface="Arial" panose="020B0604020202020204" pitchFamily="34" charset="0"/>
              <a:cs typeface="Arial" panose="020B0604020202020204" pitchFamily="34" charset="0"/>
              <a:sym typeface="+mn-ea"/>
            </a:endParaRPr>
          </a:p>
          <a:p>
            <a:pPr>
              <a:buClr>
                <a:srgbClr val="FF0000"/>
              </a:buClr>
            </a:pPr>
            <a:r>
              <a:rPr lang="en-US" dirty="0">
                <a:latin typeface="Arial" panose="020B0604020202020204" pitchFamily="34" charset="0"/>
                <a:cs typeface="Arial" panose="020B0604020202020204" pitchFamily="34" charset="0"/>
                <a:sym typeface="+mn-ea"/>
              </a:rPr>
              <a:t>&lt;/map&gt;</a:t>
            </a:r>
            <a:endParaRPr lang="en-US" dirty="0" smtClean="0">
              <a:latin typeface="Arial" panose="020B0604020202020204" pitchFamily="34" charset="0"/>
              <a:cs typeface="Arial" panose="020B0604020202020204" pitchFamily="34" charset="0"/>
              <a:sym typeface="+mn-ea"/>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98633"/>
            <a:ext cx="9144000" cy="5281449"/>
          </a:xfrm>
        </p:spPr>
        <p:txBody>
          <a:bodyPr>
            <a:normAutofit/>
          </a:bodyPr>
          <a:lstStyle/>
          <a:p>
            <a:pPr marL="285750" indent="-285750" algn="l">
              <a:lnSpc>
                <a:spcPct val="90000"/>
              </a:lnSpc>
              <a:buClr>
                <a:srgbClr val="FF0000"/>
              </a:buClr>
              <a:buFont typeface="Wingdings" panose="05000000000000000000" pitchFamily="2" charset="2"/>
              <a:buChar char="q"/>
            </a:pPr>
            <a:endParaRPr lang="en-US" sz="2400" dirty="0">
              <a:sym typeface="+mn-ea"/>
            </a:endParaRPr>
          </a:p>
          <a:p>
            <a:pPr marL="285750" indent="-285750" algn="l">
              <a:lnSpc>
                <a:spcPct val="90000"/>
              </a:lnSpc>
              <a:buClr>
                <a:srgbClr val="FF0000"/>
              </a:buClr>
              <a:buFont typeface="Wingdings" panose="05000000000000000000" pitchFamily="2" charset="2"/>
              <a:buChar char="q"/>
            </a:pPr>
            <a:r>
              <a:rPr lang="en-US" sz="2400" dirty="0">
                <a:sym typeface="+mn-ea"/>
              </a:rPr>
              <a:t>The &lt;TABLE&gt;&lt;/TABLE&gt; element has four sub-elements</a:t>
            </a:r>
            <a:r>
              <a:rPr lang="en-US" sz="2400" dirty="0" smtClean="0">
                <a:sym typeface="+mn-ea"/>
              </a:rPr>
              <a:t>:</a:t>
            </a:r>
            <a:endParaRPr lang="en-US" sz="2400" dirty="0" smtClean="0"/>
          </a:p>
          <a:p>
            <a:pPr algn="l">
              <a:lnSpc>
                <a:spcPct val="90000"/>
              </a:lnSpc>
              <a:buClr>
                <a:srgbClr val="FF0000"/>
              </a:buClr>
            </a:pPr>
            <a:endParaRPr lang="en-US" sz="2400" dirty="0"/>
          </a:p>
          <a:p>
            <a:pPr marL="1066800" lvl="1" indent="-609600" algn="l">
              <a:lnSpc>
                <a:spcPct val="90000"/>
              </a:lnSpc>
              <a:buClr>
                <a:srgbClr val="FF0000"/>
              </a:buClr>
              <a:buFont typeface="Wingdings" panose="05000000000000000000" pitchFamily="2" charset="2"/>
              <a:buChar char="Ø"/>
            </a:pPr>
            <a:r>
              <a:rPr lang="en-US" sz="2400" dirty="0">
                <a:sym typeface="+mn-ea"/>
              </a:rPr>
              <a:t>Table Row&lt;TR&gt;&lt;/TR&gt;.</a:t>
            </a:r>
            <a:endParaRPr lang="en-US" sz="2400" dirty="0"/>
          </a:p>
          <a:p>
            <a:pPr marL="1066800" lvl="1" indent="-609600" algn="l">
              <a:lnSpc>
                <a:spcPct val="90000"/>
              </a:lnSpc>
              <a:buClr>
                <a:srgbClr val="FF0000"/>
              </a:buClr>
              <a:buFont typeface="Wingdings" panose="05000000000000000000" pitchFamily="2" charset="2"/>
              <a:buChar char="Ø"/>
            </a:pPr>
            <a:r>
              <a:rPr lang="en-US" sz="2400" dirty="0">
                <a:sym typeface="+mn-ea"/>
              </a:rPr>
              <a:t>Table Header &lt;TH&gt;&lt;/TH&gt;.</a:t>
            </a:r>
            <a:endParaRPr lang="en-US" sz="2400" dirty="0"/>
          </a:p>
          <a:p>
            <a:pPr marL="1066800" lvl="1" indent="-609600" algn="l">
              <a:lnSpc>
                <a:spcPct val="90000"/>
              </a:lnSpc>
              <a:buClr>
                <a:srgbClr val="FF0000"/>
              </a:buClr>
              <a:buFont typeface="Wingdings" panose="05000000000000000000" pitchFamily="2" charset="2"/>
              <a:buChar char="Ø"/>
            </a:pPr>
            <a:r>
              <a:rPr lang="en-US" sz="2400" dirty="0">
                <a:sym typeface="+mn-ea"/>
              </a:rPr>
              <a:t>Table Data &lt;TD&gt;&lt;/TD&gt;.</a:t>
            </a:r>
            <a:endParaRPr lang="en-US" sz="2400" dirty="0"/>
          </a:p>
          <a:p>
            <a:pPr marL="1066800" lvl="1" indent="-609600" algn="l">
              <a:lnSpc>
                <a:spcPct val="90000"/>
              </a:lnSpc>
              <a:buClr>
                <a:srgbClr val="FF0000"/>
              </a:buClr>
              <a:buFont typeface="Wingdings" panose="05000000000000000000" pitchFamily="2" charset="2"/>
              <a:buChar char="Ø"/>
            </a:pPr>
            <a:r>
              <a:rPr lang="en-US" sz="2400" dirty="0">
                <a:sym typeface="+mn-ea"/>
              </a:rPr>
              <a:t>Caption &lt;CAPTION&gt;&lt;/CAPTION&gt;.</a:t>
            </a:r>
            <a:endParaRPr lang="en-US" sz="2400" dirty="0"/>
          </a:p>
          <a:p>
            <a:pPr marL="1066800" lvl="1" indent="-609600" algn="l">
              <a:lnSpc>
                <a:spcPct val="90000"/>
              </a:lnSpc>
              <a:buClr>
                <a:srgbClr val="FF0000"/>
              </a:buClr>
              <a:buFont typeface="Wingdings" panose="05000000000000000000" pitchFamily="2" charset="2"/>
              <a:buChar char="Ø"/>
            </a:pPr>
            <a:r>
              <a:rPr lang="en-US" sz="2400" dirty="0">
                <a:sym typeface="+mn-ea"/>
              </a:rPr>
              <a:t>The table row elements usually contain table header </a:t>
            </a:r>
            <a:endParaRPr lang="en-US" sz="2400" dirty="0" smtClean="0"/>
          </a:p>
          <a:p>
            <a:pPr lvl="1" algn="l">
              <a:lnSpc>
                <a:spcPct val="90000"/>
              </a:lnSpc>
              <a:buClr>
                <a:srgbClr val="FF0000"/>
              </a:buClr>
            </a:pPr>
            <a:r>
              <a:rPr lang="en-US" sz="2400" dirty="0">
                <a:sym typeface="+mn-ea"/>
              </a:rPr>
              <a:t> </a:t>
            </a:r>
            <a:r>
              <a:rPr lang="en-US" sz="2400" dirty="0" smtClean="0">
                <a:sym typeface="+mn-ea"/>
              </a:rPr>
              <a:t>         elements </a:t>
            </a:r>
            <a:r>
              <a:rPr lang="en-US" sz="2400" dirty="0">
                <a:sym typeface="+mn-ea"/>
              </a:rPr>
              <a:t>or table data elements.</a:t>
            </a:r>
            <a:endParaRPr lang="en-US" altLang="x-none" sz="2400" dirty="0"/>
          </a:p>
          <a:p>
            <a:pPr algn="l"/>
            <a:endParaRPr lang="en-US" b="1" dirty="0"/>
          </a:p>
        </p:txBody>
      </p:sp>
      <p:sp>
        <p:nvSpPr>
          <p:cNvPr id="4" name="Rectangle 3"/>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smtClean="0"/>
          </a:p>
          <a:p>
            <a:pPr algn="ctr"/>
            <a:r>
              <a:rPr lang="en-IN" sz="3200" dirty="0" smtClean="0">
                <a:sym typeface="+mn-ea"/>
              </a:rPr>
              <a:t>Tables</a:t>
            </a:r>
            <a:endParaRPr lang="en-IN" sz="3200" dirty="0"/>
          </a:p>
          <a:p>
            <a:pPr algn="ct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Shape 1"/>
          <p:cNvSpPr txBox="1"/>
          <p:nvPr/>
        </p:nvSpPr>
        <p:spPr>
          <a:xfrm>
            <a:off x="727200" y="-116840"/>
            <a:ext cx="7772040" cy="838080"/>
          </a:xfrm>
          <a:prstGeom prst="rect">
            <a:avLst/>
          </a:prstGeom>
          <a:noFill/>
          <a:ln>
            <a:noFill/>
          </a:ln>
        </p:spPr>
        <p:txBody>
          <a:bodyPr anchor="b"/>
          <a:lstStyle/>
          <a:p>
            <a:pPr algn="ctr"/>
            <a:r>
              <a:rPr lang="en-US" altLang="ko-KR" sz="3600" dirty="0" smtClean="0">
                <a:solidFill>
                  <a:schemeClr val="bg1"/>
                </a:solidFill>
                <a:sym typeface="+mn-ea"/>
              </a:rPr>
              <a:t>HTML Definition</a:t>
            </a:r>
            <a:endParaRPr lang="en-US" altLang="ko-KR" sz="3600" b="1" strike="noStrike" spc="-1" dirty="0">
              <a:solidFill>
                <a:schemeClr val="bg1"/>
              </a:solidFill>
              <a:uFill>
                <a:solidFill>
                  <a:srgbClr val="FFFFFF"/>
                </a:solidFill>
              </a:uFill>
              <a:latin typeface="Calibri" panose="020F0502020204030204"/>
              <a:sym typeface="+mn-ea"/>
            </a:endParaRPr>
          </a:p>
        </p:txBody>
      </p:sp>
      <p:sp>
        <p:nvSpPr>
          <p:cNvPr id="42" name="TextShape 2"/>
          <p:cNvSpPr txBox="1"/>
          <p:nvPr/>
        </p:nvSpPr>
        <p:spPr>
          <a:xfrm>
            <a:off x="423490" y="897038"/>
            <a:ext cx="8379460" cy="3785870"/>
          </a:xfrm>
          <a:prstGeom prst="rect">
            <a:avLst/>
          </a:prstGeom>
          <a:noFill/>
          <a:ln>
            <a:noFill/>
          </a:ln>
        </p:spPr>
        <p:txBody>
          <a:bodyPr/>
          <a:lstStyle/>
          <a:p>
            <a:pPr marL="342900" indent="-342900" algn="just">
              <a:lnSpc>
                <a:spcPct val="150000"/>
              </a:lnSpc>
              <a:buClr>
                <a:schemeClr val="hlink"/>
              </a:buClr>
              <a:buFont typeface="Wingdings" panose="05000000000000000000" charset="0"/>
              <a:buChar char="ü"/>
            </a:pPr>
            <a:r>
              <a:rPr sz="2000" dirty="0">
                <a:solidFill>
                  <a:schemeClr val="tx2"/>
                </a:solidFill>
                <a:latin typeface="Times New Roman" panose="02020603050405020304" charset="0"/>
                <a:cs typeface="Times New Roman" panose="02020603050405020304" charset="0"/>
                <a:sym typeface="+mn-ea"/>
              </a:rPr>
              <a:t>W </a:t>
            </a:r>
            <a:r>
              <a:rPr sz="2000" dirty="0" err="1">
                <a:solidFill>
                  <a:schemeClr val="tx2"/>
                </a:solidFill>
                <a:latin typeface="Times New Roman" panose="02020603050405020304" charset="0"/>
                <a:cs typeface="Times New Roman" panose="02020603050405020304" charset="0"/>
                <a:sym typeface="+mn-ea"/>
              </a:rPr>
              <a:t>W</a:t>
            </a:r>
            <a:r>
              <a:rPr sz="2000" dirty="0">
                <a:solidFill>
                  <a:schemeClr val="tx2"/>
                </a:solidFill>
                <a:latin typeface="Times New Roman" panose="02020603050405020304" charset="0"/>
                <a:cs typeface="Times New Roman" panose="02020603050405020304" charset="0"/>
                <a:sym typeface="+mn-ea"/>
              </a:rPr>
              <a:t> </a:t>
            </a:r>
            <a:r>
              <a:rPr sz="2000" dirty="0" err="1">
                <a:solidFill>
                  <a:schemeClr val="tx2"/>
                </a:solidFill>
                <a:latin typeface="Times New Roman" panose="02020603050405020304" charset="0"/>
                <a:cs typeface="Times New Roman" panose="02020603050405020304" charset="0"/>
                <a:sym typeface="+mn-ea"/>
              </a:rPr>
              <a:t>W</a:t>
            </a:r>
            <a:r>
              <a:rPr sz="2000" dirty="0">
                <a:solidFill>
                  <a:schemeClr val="tx2"/>
                </a:solidFill>
                <a:latin typeface="Times New Roman" panose="02020603050405020304" charset="0"/>
                <a:cs typeface="Times New Roman" panose="02020603050405020304" charset="0"/>
                <a:sym typeface="+mn-ea"/>
              </a:rPr>
              <a:t> – World Wide Web.</a:t>
            </a:r>
            <a:endParaRPr sz="2000" dirty="0">
              <a:solidFill>
                <a:schemeClr val="tx2"/>
              </a:solidFill>
              <a:latin typeface="Times New Roman" panose="02020603050405020304" charset="0"/>
              <a:cs typeface="Times New Roman" panose="02020603050405020304" charset="0"/>
            </a:endParaRPr>
          </a:p>
          <a:p>
            <a:pPr marL="342900" indent="-342900" algn="just">
              <a:lnSpc>
                <a:spcPct val="150000"/>
              </a:lnSpc>
              <a:buClr>
                <a:schemeClr val="hlink"/>
              </a:buClr>
              <a:buFont typeface="Wingdings" panose="05000000000000000000" charset="0"/>
              <a:buChar char="ü"/>
            </a:pPr>
            <a:r>
              <a:rPr sz="2000" dirty="0">
                <a:latin typeface="Times New Roman" panose="02020603050405020304" charset="0"/>
                <a:cs typeface="Times New Roman" panose="02020603050405020304" charset="0"/>
                <a:sym typeface="+mn-ea"/>
              </a:rPr>
              <a:t>HTML – </a:t>
            </a:r>
            <a:r>
              <a:rPr sz="2000" b="1" dirty="0" err="1">
                <a:solidFill>
                  <a:srgbClr val="FF0000"/>
                </a:solidFill>
                <a:latin typeface="Times New Roman" panose="02020603050405020304" charset="0"/>
                <a:cs typeface="Times New Roman" panose="02020603050405020304" charset="0"/>
                <a:sym typeface="+mn-ea"/>
              </a:rPr>
              <a:t>HyperText</a:t>
            </a:r>
            <a:r>
              <a:rPr sz="2000" b="1" dirty="0">
                <a:solidFill>
                  <a:srgbClr val="FF0000"/>
                </a:solidFill>
                <a:latin typeface="Times New Roman" panose="02020603050405020304" charset="0"/>
                <a:cs typeface="Times New Roman" panose="02020603050405020304" charset="0"/>
                <a:sym typeface="+mn-ea"/>
              </a:rPr>
              <a:t> Markup Language</a:t>
            </a:r>
            <a:r>
              <a:rPr sz="2000" dirty="0">
                <a:latin typeface="Times New Roman" panose="02020603050405020304" charset="0"/>
                <a:cs typeface="Times New Roman" panose="02020603050405020304" charset="0"/>
                <a:sym typeface="+mn-ea"/>
              </a:rPr>
              <a:t> – </a:t>
            </a:r>
            <a:r>
              <a:rPr lang="en-US" sz="2000" dirty="0"/>
              <a:t>HTML is the standard markup language for creating Web </a:t>
            </a:r>
            <a:r>
              <a:rPr lang="en-US" sz="2000" dirty="0" smtClean="0"/>
              <a:t>pages.</a:t>
            </a:r>
          </a:p>
          <a:p>
            <a:pPr marL="342900" indent="-342900" algn="just">
              <a:lnSpc>
                <a:spcPct val="150000"/>
              </a:lnSpc>
              <a:buClr>
                <a:schemeClr val="hlink"/>
              </a:buClr>
              <a:buFont typeface="Wingdings" panose="05000000000000000000" charset="0"/>
              <a:buChar char="ü"/>
            </a:pPr>
            <a:r>
              <a:rPr lang="en-US" sz="2000" dirty="0" smtClean="0"/>
              <a:t>HTML </a:t>
            </a:r>
            <a:r>
              <a:rPr lang="en-US" sz="2000" dirty="0"/>
              <a:t>describes the structure of a Web page ·</a:t>
            </a:r>
            <a:endParaRPr sz="2000" dirty="0">
              <a:latin typeface="Times New Roman" panose="02020603050405020304" charset="0"/>
              <a:cs typeface="Times New Roman" panose="02020603050405020304" charset="0"/>
              <a:sym typeface="+mn-ea"/>
            </a:endParaRPr>
          </a:p>
          <a:p>
            <a:pPr marL="342900" indent="-342900" algn="just">
              <a:lnSpc>
                <a:spcPct val="150000"/>
              </a:lnSpc>
              <a:buClr>
                <a:schemeClr val="hlink"/>
              </a:buClr>
              <a:buFont typeface="Wingdings" panose="05000000000000000000" charset="0"/>
              <a:buChar char="ü"/>
            </a:pPr>
            <a:r>
              <a:rPr sz="2000" dirty="0">
                <a:latin typeface="Times New Roman" panose="02020603050405020304" charset="0"/>
                <a:cs typeface="Times New Roman" panose="02020603050405020304" charset="0"/>
                <a:sym typeface="+mn-ea"/>
              </a:rPr>
              <a:t>    </a:t>
            </a:r>
            <a:r>
              <a:rPr sz="2000" dirty="0">
                <a:solidFill>
                  <a:srgbClr val="FF0000"/>
                </a:solidFill>
                <a:latin typeface="Times New Roman" panose="02020603050405020304" charset="0"/>
                <a:cs typeface="Times New Roman" panose="02020603050405020304" charset="0"/>
                <a:sym typeface="+mn-ea"/>
              </a:rPr>
              <a:t>HTML is a text formatting language.</a:t>
            </a:r>
            <a:endParaRPr sz="2000" dirty="0">
              <a:solidFill>
                <a:srgbClr val="FF0000"/>
              </a:solidFill>
              <a:latin typeface="Times New Roman" panose="02020603050405020304" charset="0"/>
              <a:cs typeface="Times New Roman" panose="02020603050405020304" charset="0"/>
            </a:endParaRPr>
          </a:p>
          <a:p>
            <a:pPr marL="342900" indent="-342900" algn="just">
              <a:lnSpc>
                <a:spcPct val="150000"/>
              </a:lnSpc>
              <a:buClr>
                <a:schemeClr val="hlink"/>
              </a:buClr>
              <a:buFont typeface="Wingdings" panose="05000000000000000000" charset="0"/>
              <a:buChar char="ü"/>
            </a:pPr>
            <a:r>
              <a:rPr sz="2000" dirty="0">
                <a:latin typeface="Times New Roman" panose="02020603050405020304" charset="0"/>
                <a:cs typeface="Times New Roman" panose="02020603050405020304" charset="0"/>
                <a:sym typeface="+mn-ea"/>
              </a:rPr>
              <a:t>URL – Uniform Resource Locator</a:t>
            </a:r>
            <a:r>
              <a:rPr sz="2000" dirty="0" smtClean="0">
                <a:latin typeface="Times New Roman" panose="02020603050405020304" charset="0"/>
                <a:cs typeface="Times New Roman" panose="02020603050405020304" charset="0"/>
                <a:sym typeface="+mn-ea"/>
              </a:rPr>
              <a:t>.</a:t>
            </a:r>
            <a:r>
              <a:rPr lang="en-US" sz="2000" dirty="0" smtClean="0">
                <a:latin typeface="Times New Roman" panose="02020603050405020304" charset="0"/>
                <a:cs typeface="Times New Roman" panose="02020603050405020304" charset="0"/>
                <a:sym typeface="+mn-ea"/>
              </a:rPr>
              <a:t> </a:t>
            </a:r>
            <a:r>
              <a:rPr lang="en-US" sz="2000" dirty="0"/>
              <a:t> is a reference (an address) to a resource on the Internet.</a:t>
            </a:r>
            <a:endParaRPr sz="2000" dirty="0">
              <a:latin typeface="Times New Roman" panose="02020603050405020304" charset="0"/>
              <a:cs typeface="Times New Roman" panose="02020603050405020304" charset="0"/>
              <a:sym typeface="+mn-ea"/>
            </a:endParaRPr>
          </a:p>
          <a:p>
            <a:pPr marL="342900" indent="-342900" algn="just">
              <a:lnSpc>
                <a:spcPct val="150000"/>
              </a:lnSpc>
              <a:buClr>
                <a:schemeClr val="hlink"/>
              </a:buClr>
              <a:buFont typeface="Wingdings" panose="05000000000000000000" charset="0"/>
              <a:buChar char="ü"/>
            </a:pPr>
            <a:r>
              <a:rPr sz="2000" dirty="0">
                <a:latin typeface="Times New Roman" panose="02020603050405020304" charset="0"/>
                <a:cs typeface="Times New Roman" panose="02020603050405020304" charset="0"/>
                <a:sym typeface="+mn-ea"/>
              </a:rPr>
              <a:t>Browser – A software program which is used to show web pages</a:t>
            </a:r>
            <a:r>
              <a:rPr sz="2000" dirty="0" smtClean="0">
                <a:latin typeface="Times New Roman" panose="02020603050405020304" charset="0"/>
                <a:cs typeface="Times New Roman" panose="02020603050405020304" charset="0"/>
                <a:sym typeface="+mn-ea"/>
              </a:rPr>
              <a:t>.</a:t>
            </a:r>
            <a:endParaRPr lang="en-US" sz="2000" dirty="0" smtClean="0">
              <a:latin typeface="Times New Roman" panose="02020603050405020304" charset="0"/>
              <a:cs typeface="Times New Roman" panose="02020603050405020304" charset="0"/>
              <a:sym typeface="+mn-ea"/>
            </a:endParaRPr>
          </a:p>
          <a:p>
            <a:pPr marL="342900" indent="-342900" algn="just">
              <a:lnSpc>
                <a:spcPct val="150000"/>
              </a:lnSpc>
              <a:buClr>
                <a:schemeClr val="hlink"/>
              </a:buClr>
              <a:buFont typeface="Wingdings" panose="05000000000000000000" charset="0"/>
              <a:buChar char="ü"/>
            </a:pPr>
            <a:r>
              <a:rPr lang="en-US" sz="2000" dirty="0"/>
              <a:t>A browser is </a:t>
            </a:r>
            <a:r>
              <a:rPr lang="en-US" sz="2000" b="1" dirty="0"/>
              <a:t>an application program that provides a way to look at and interact with all the information</a:t>
            </a:r>
            <a:r>
              <a:rPr lang="en-US" sz="2000" dirty="0"/>
              <a:t> on the World Wide Web</a:t>
            </a:r>
            <a:r>
              <a:rPr lang="en-US" sz="2000" dirty="0" smtClean="0"/>
              <a:t>. ( Ex:- Chrome, Firefox, Microsoft edge ).</a:t>
            </a:r>
            <a:endParaRPr lang="en-IN" sz="2000" b="0" strike="noStrike" spc="-1" dirty="0">
              <a:solidFill>
                <a:srgbClr val="000000"/>
              </a:solidFill>
              <a:uFill>
                <a:solidFill>
                  <a:srgbClr val="FFFFFF"/>
                </a:solidFill>
              </a:uFill>
              <a:latin typeface="Times New Roman" panose="02020603050405020304" charset="0"/>
              <a:cs typeface="Times New Roman" panose="02020603050405020304" charset="0"/>
            </a:endParaRPr>
          </a:p>
        </p:txBody>
      </p:sp>
      <p:sp>
        <p:nvSpPr>
          <p:cNvPr id="29700" name="AutoShape 4" descr="Image result for python DJANGO  working with images"/>
          <p:cNvSpPr>
            <a:spLocks noChangeAspect="1" noChangeArrowheads="1"/>
          </p:cNvSpPr>
          <p:nvPr/>
        </p:nvSpPr>
        <p:spPr bwMode="auto">
          <a:xfrm>
            <a:off x="155575" y="-1881188"/>
            <a:ext cx="6972300" cy="3924301"/>
          </a:xfrm>
          <a:prstGeom prst="rect">
            <a:avLst/>
          </a:prstGeom>
          <a:noFill/>
        </p:spPr>
        <p:txBody>
          <a:bodyPr vert="horz" wrap="square" lIns="91440" tIns="45720" rIns="91440" bIns="45720" numCol="1" anchor="t" anchorCtr="0" compatLnSpc="1"/>
          <a:lstStyle/>
          <a:p>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98633"/>
            <a:ext cx="9144000" cy="5281449"/>
          </a:xfrm>
        </p:spPr>
        <p:txBody>
          <a:bodyPr>
            <a:normAutofit/>
          </a:bodyPr>
          <a:lstStyle/>
          <a:p>
            <a:pPr algn="l"/>
            <a:endParaRPr lang="en-US" sz="2800" b="1" dirty="0" smtClean="0">
              <a:solidFill>
                <a:srgbClr val="00B050"/>
              </a:solidFill>
            </a:endParaRPr>
          </a:p>
          <a:p>
            <a:pPr algn="l"/>
            <a:endParaRPr lang="en-US" sz="7200" b="1" dirty="0" smtClean="0"/>
          </a:p>
          <a:p>
            <a:pPr algn="l"/>
            <a:endParaRPr lang="en-US" b="1" dirty="0"/>
          </a:p>
        </p:txBody>
      </p:sp>
      <p:sp>
        <p:nvSpPr>
          <p:cNvPr id="4" name="Rectangle 3"/>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616825" y="1168584"/>
            <a:ext cx="4572000" cy="4741545"/>
          </a:xfrm>
          <a:prstGeom prst="rect">
            <a:avLst/>
          </a:prstGeom>
        </p:spPr>
        <p:txBody>
          <a:bodyPr>
            <a:spAutoFit/>
          </a:bodyPr>
          <a:lstStyle/>
          <a:p>
            <a:pPr>
              <a:lnSpc>
                <a:spcPct val="90000"/>
              </a:lnSpc>
              <a:buClr>
                <a:schemeClr val="bg1"/>
              </a:buClr>
              <a:buFont typeface="Wingdings" panose="05000000000000000000" pitchFamily="2" charset="2"/>
              <a:buNone/>
            </a:pPr>
            <a:r>
              <a:rPr lang="en-US" sz="2400" b="1" dirty="0"/>
              <a:t>&lt;table border=“1”&gt;</a:t>
            </a:r>
          </a:p>
          <a:p>
            <a:pPr>
              <a:lnSpc>
                <a:spcPct val="90000"/>
              </a:lnSpc>
              <a:buClr>
                <a:schemeClr val="bg1"/>
              </a:buClr>
              <a:buFont typeface="Wingdings" panose="05000000000000000000" pitchFamily="2" charset="2"/>
              <a:buNone/>
            </a:pPr>
            <a:r>
              <a:rPr lang="en-US" sz="2400" b="1" dirty="0">
                <a:solidFill>
                  <a:srgbClr val="FF0000"/>
                </a:solidFill>
              </a:rPr>
              <a:t>&lt;</a:t>
            </a:r>
            <a:r>
              <a:rPr lang="en-US" sz="2400" b="1" dirty="0" err="1">
                <a:solidFill>
                  <a:srgbClr val="FF0000"/>
                </a:solidFill>
              </a:rPr>
              <a:t>tr</a:t>
            </a:r>
            <a:r>
              <a:rPr lang="en-US" sz="2400" b="1" dirty="0">
                <a:solidFill>
                  <a:srgbClr val="FF0000"/>
                </a:solidFill>
              </a:rPr>
              <a:t>&gt;</a:t>
            </a:r>
          </a:p>
          <a:p>
            <a:pPr>
              <a:lnSpc>
                <a:spcPct val="90000"/>
              </a:lnSpc>
              <a:buClr>
                <a:schemeClr val="bg1"/>
              </a:buClr>
              <a:buFont typeface="Wingdings" panose="05000000000000000000" pitchFamily="2" charset="2"/>
              <a:buNone/>
            </a:pPr>
            <a:r>
              <a:rPr lang="en-US" sz="2400" b="1" dirty="0">
                <a:solidFill>
                  <a:srgbClr val="0000CC"/>
                </a:solidFill>
              </a:rPr>
              <a:t>&lt;</a:t>
            </a:r>
            <a:r>
              <a:rPr lang="en-US" sz="2400" b="1" dirty="0" err="1">
                <a:solidFill>
                  <a:srgbClr val="0000CC"/>
                </a:solidFill>
              </a:rPr>
              <a:t>th</a:t>
            </a:r>
            <a:r>
              <a:rPr lang="en-US" sz="2400" b="1" dirty="0">
                <a:solidFill>
                  <a:srgbClr val="0000CC"/>
                </a:solidFill>
              </a:rPr>
              <a:t>&gt; Column 1 header &lt;/</a:t>
            </a:r>
            <a:r>
              <a:rPr lang="en-US" sz="2400" b="1" dirty="0" err="1">
                <a:solidFill>
                  <a:srgbClr val="0000CC"/>
                </a:solidFill>
              </a:rPr>
              <a:t>th</a:t>
            </a:r>
            <a:r>
              <a:rPr lang="en-US" sz="2400" b="1" dirty="0">
                <a:solidFill>
                  <a:srgbClr val="0000CC"/>
                </a:solidFill>
              </a:rPr>
              <a:t>&gt;</a:t>
            </a:r>
          </a:p>
          <a:p>
            <a:pPr>
              <a:lnSpc>
                <a:spcPct val="90000"/>
              </a:lnSpc>
              <a:buClr>
                <a:schemeClr val="bg1"/>
              </a:buClr>
              <a:buFont typeface="Wingdings" panose="05000000000000000000" pitchFamily="2" charset="2"/>
              <a:buNone/>
            </a:pPr>
            <a:r>
              <a:rPr lang="en-US" sz="2400" b="1" dirty="0">
                <a:solidFill>
                  <a:srgbClr val="0000CC"/>
                </a:solidFill>
              </a:rPr>
              <a:t>&lt;</a:t>
            </a:r>
            <a:r>
              <a:rPr lang="en-US" sz="2400" b="1" dirty="0" err="1">
                <a:solidFill>
                  <a:srgbClr val="0000CC"/>
                </a:solidFill>
              </a:rPr>
              <a:t>th</a:t>
            </a:r>
            <a:r>
              <a:rPr lang="en-US" sz="2400" b="1" dirty="0">
                <a:solidFill>
                  <a:srgbClr val="0000CC"/>
                </a:solidFill>
              </a:rPr>
              <a:t>&gt; Column 2 header &lt;/</a:t>
            </a:r>
            <a:r>
              <a:rPr lang="en-US" sz="2400" b="1" dirty="0" err="1">
                <a:solidFill>
                  <a:srgbClr val="0000CC"/>
                </a:solidFill>
              </a:rPr>
              <a:t>th</a:t>
            </a:r>
            <a:r>
              <a:rPr lang="en-US" sz="2400" b="1" dirty="0">
                <a:solidFill>
                  <a:srgbClr val="0000CC"/>
                </a:solidFill>
              </a:rPr>
              <a:t>&gt;</a:t>
            </a:r>
          </a:p>
          <a:p>
            <a:pPr>
              <a:lnSpc>
                <a:spcPct val="90000"/>
              </a:lnSpc>
              <a:buClr>
                <a:schemeClr val="bg1"/>
              </a:buClr>
              <a:buFont typeface="Wingdings" panose="05000000000000000000" pitchFamily="2" charset="2"/>
              <a:buNone/>
            </a:pPr>
            <a:r>
              <a:rPr lang="en-US" sz="2400" b="1" dirty="0">
                <a:solidFill>
                  <a:srgbClr val="FF0000"/>
                </a:solidFill>
              </a:rPr>
              <a:t>&lt;/</a:t>
            </a:r>
            <a:r>
              <a:rPr lang="en-US" sz="2400" b="1" dirty="0" err="1">
                <a:solidFill>
                  <a:srgbClr val="FF0000"/>
                </a:solidFill>
              </a:rPr>
              <a:t>tr</a:t>
            </a:r>
            <a:r>
              <a:rPr lang="en-US" sz="2400" b="1" dirty="0">
                <a:solidFill>
                  <a:srgbClr val="FF0000"/>
                </a:solidFill>
              </a:rPr>
              <a:t>&gt;</a:t>
            </a:r>
          </a:p>
          <a:p>
            <a:pPr>
              <a:lnSpc>
                <a:spcPct val="90000"/>
              </a:lnSpc>
              <a:buClr>
                <a:schemeClr val="bg1"/>
              </a:buClr>
              <a:buFont typeface="Wingdings" panose="05000000000000000000" pitchFamily="2" charset="2"/>
              <a:buNone/>
            </a:pPr>
            <a:r>
              <a:rPr lang="en-US" sz="2400" b="1" dirty="0">
                <a:solidFill>
                  <a:srgbClr val="990000"/>
                </a:solidFill>
              </a:rPr>
              <a:t>&lt;</a:t>
            </a:r>
            <a:r>
              <a:rPr lang="en-US" sz="2400" b="1" dirty="0" err="1">
                <a:solidFill>
                  <a:srgbClr val="990000"/>
                </a:solidFill>
              </a:rPr>
              <a:t>tr</a:t>
            </a:r>
            <a:r>
              <a:rPr lang="en-US" sz="2400" b="1" dirty="0">
                <a:solidFill>
                  <a:srgbClr val="990000"/>
                </a:solidFill>
              </a:rPr>
              <a:t>&gt;</a:t>
            </a:r>
          </a:p>
          <a:p>
            <a:pPr>
              <a:lnSpc>
                <a:spcPct val="90000"/>
              </a:lnSpc>
              <a:buClr>
                <a:schemeClr val="bg1"/>
              </a:buClr>
              <a:buFont typeface="Wingdings" panose="05000000000000000000" pitchFamily="2" charset="2"/>
              <a:buNone/>
            </a:pPr>
            <a:r>
              <a:rPr lang="en-US" sz="2400" b="1" dirty="0">
                <a:solidFill>
                  <a:srgbClr val="0000CC"/>
                </a:solidFill>
              </a:rPr>
              <a:t>&lt;td&gt; Row1, Col1 &lt;/td&gt;</a:t>
            </a:r>
          </a:p>
          <a:p>
            <a:pPr>
              <a:lnSpc>
                <a:spcPct val="90000"/>
              </a:lnSpc>
              <a:buClr>
                <a:schemeClr val="bg1"/>
              </a:buClr>
              <a:buFont typeface="Wingdings" panose="05000000000000000000" pitchFamily="2" charset="2"/>
              <a:buNone/>
            </a:pPr>
            <a:r>
              <a:rPr lang="en-US" sz="2400" b="1" dirty="0">
                <a:solidFill>
                  <a:srgbClr val="0000CC"/>
                </a:solidFill>
              </a:rPr>
              <a:t>&lt;td&gt; Row1, Col2 &lt;/td&gt;</a:t>
            </a:r>
          </a:p>
          <a:p>
            <a:pPr>
              <a:lnSpc>
                <a:spcPct val="90000"/>
              </a:lnSpc>
              <a:buClr>
                <a:schemeClr val="bg1"/>
              </a:buClr>
              <a:buFont typeface="Wingdings" panose="05000000000000000000" pitchFamily="2" charset="2"/>
              <a:buNone/>
            </a:pPr>
            <a:r>
              <a:rPr lang="en-US" sz="2400" b="1" dirty="0">
                <a:solidFill>
                  <a:srgbClr val="990000"/>
                </a:solidFill>
              </a:rPr>
              <a:t>&lt;/</a:t>
            </a:r>
            <a:r>
              <a:rPr lang="en-US" sz="2400" b="1" dirty="0" err="1">
                <a:solidFill>
                  <a:srgbClr val="990000"/>
                </a:solidFill>
              </a:rPr>
              <a:t>tr</a:t>
            </a:r>
            <a:r>
              <a:rPr lang="en-US" sz="2400" b="1" dirty="0">
                <a:solidFill>
                  <a:srgbClr val="990000"/>
                </a:solidFill>
              </a:rPr>
              <a:t>&gt;</a:t>
            </a:r>
          </a:p>
          <a:p>
            <a:pPr>
              <a:lnSpc>
                <a:spcPct val="90000"/>
              </a:lnSpc>
              <a:buClr>
                <a:schemeClr val="bg1"/>
              </a:buClr>
              <a:buFont typeface="Wingdings" panose="05000000000000000000" pitchFamily="2" charset="2"/>
              <a:buNone/>
            </a:pPr>
            <a:r>
              <a:rPr lang="en-US" sz="2400" b="1" dirty="0">
                <a:solidFill>
                  <a:srgbClr val="FF0000"/>
                </a:solidFill>
              </a:rPr>
              <a:t>&lt;</a:t>
            </a:r>
            <a:r>
              <a:rPr lang="en-US" sz="2400" b="1" dirty="0" err="1">
                <a:solidFill>
                  <a:srgbClr val="FF0000"/>
                </a:solidFill>
              </a:rPr>
              <a:t>tr</a:t>
            </a:r>
            <a:r>
              <a:rPr lang="en-US" sz="2400" b="1" dirty="0">
                <a:solidFill>
                  <a:srgbClr val="FF0000"/>
                </a:solidFill>
              </a:rPr>
              <a:t>&gt;</a:t>
            </a:r>
          </a:p>
          <a:p>
            <a:pPr>
              <a:lnSpc>
                <a:spcPct val="90000"/>
              </a:lnSpc>
              <a:buClr>
                <a:schemeClr val="bg1"/>
              </a:buClr>
              <a:buFont typeface="Wingdings" panose="05000000000000000000" pitchFamily="2" charset="2"/>
              <a:buNone/>
            </a:pPr>
            <a:r>
              <a:rPr lang="en-US" sz="2400" b="1" dirty="0">
                <a:solidFill>
                  <a:srgbClr val="0000CC"/>
                </a:solidFill>
              </a:rPr>
              <a:t>&lt;td&gt; Row2, Col1 &lt;/td&gt;</a:t>
            </a:r>
          </a:p>
          <a:p>
            <a:pPr>
              <a:lnSpc>
                <a:spcPct val="90000"/>
              </a:lnSpc>
              <a:buClr>
                <a:schemeClr val="bg1"/>
              </a:buClr>
              <a:buFont typeface="Wingdings" panose="05000000000000000000" pitchFamily="2" charset="2"/>
              <a:buNone/>
            </a:pPr>
            <a:r>
              <a:rPr lang="en-US" sz="2400" b="1" dirty="0">
                <a:solidFill>
                  <a:srgbClr val="0000CC"/>
                </a:solidFill>
              </a:rPr>
              <a:t>&lt;td&gt; Row2, Col2 &lt;/td&gt;</a:t>
            </a:r>
          </a:p>
          <a:p>
            <a:pPr>
              <a:lnSpc>
                <a:spcPct val="90000"/>
              </a:lnSpc>
              <a:buClr>
                <a:schemeClr val="bg1"/>
              </a:buClr>
              <a:buFont typeface="Wingdings" panose="05000000000000000000" pitchFamily="2" charset="2"/>
              <a:buNone/>
            </a:pPr>
            <a:r>
              <a:rPr lang="en-US" sz="2400" b="1" dirty="0">
                <a:solidFill>
                  <a:srgbClr val="FF0000"/>
                </a:solidFill>
              </a:rPr>
              <a:t>&lt;/</a:t>
            </a:r>
            <a:r>
              <a:rPr lang="en-US" sz="2400" b="1" dirty="0" err="1">
                <a:solidFill>
                  <a:srgbClr val="FF0000"/>
                </a:solidFill>
              </a:rPr>
              <a:t>tr</a:t>
            </a:r>
            <a:r>
              <a:rPr lang="en-US" sz="2400" b="1" dirty="0">
                <a:solidFill>
                  <a:srgbClr val="FF0000"/>
                </a:solidFill>
              </a:rPr>
              <a:t>&gt;</a:t>
            </a:r>
          </a:p>
          <a:p>
            <a:pPr>
              <a:lnSpc>
                <a:spcPct val="90000"/>
              </a:lnSpc>
              <a:buClr>
                <a:schemeClr val="bg1"/>
              </a:buClr>
              <a:buFont typeface="Wingdings" panose="05000000000000000000" pitchFamily="2" charset="2"/>
              <a:buNone/>
            </a:pPr>
            <a:r>
              <a:rPr lang="en-US" sz="2400" b="1" dirty="0"/>
              <a:t>&lt;/table&gt;</a:t>
            </a:r>
            <a:endParaRPr lang="en-US" altLang="x-none" sz="2400" b="1" dirty="0"/>
          </a:p>
        </p:txBody>
      </p:sp>
      <p:graphicFrame>
        <p:nvGraphicFramePr>
          <p:cNvPr id="5" name="Table 4"/>
          <p:cNvGraphicFramePr/>
          <p:nvPr>
            <p:extLst>
              <p:ext uri="{D42A27DB-BD31-4B8C-83A1-F6EECF244321}">
                <p14:modId xmlns:p14="http://schemas.microsoft.com/office/powerpoint/2010/main" val="2227639053"/>
              </p:ext>
            </p:extLst>
          </p:nvPr>
        </p:nvGraphicFramePr>
        <p:xfrm>
          <a:off x="4277185" y="2939601"/>
          <a:ext cx="4438552" cy="2292158"/>
        </p:xfrm>
        <a:graphic>
          <a:graphicData uri="http://schemas.openxmlformats.org/drawingml/2006/table">
            <a:tbl>
              <a:tblPr/>
              <a:tblGrid>
                <a:gridCol w="2245263"/>
                <a:gridCol w="2193289"/>
              </a:tblGrid>
              <a:tr h="1021336">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b="1" dirty="0"/>
                        <a:t> Column 1 Header</a:t>
                      </a:r>
                      <a:endParaRPr lang="en-US" b="1" dirty="0"/>
                    </a:p>
                  </a:txBody>
                  <a:tcPr>
                    <a:lnL w="38100" cap="flat" cmpd="sng">
                      <a:solidFill>
                        <a:schemeClr val="bg2"/>
                      </a:solidFill>
                      <a:prstDash val="solid"/>
                      <a:headEnd type="none" w="sm" len="sm"/>
                      <a:tailEnd type="none" w="sm" len="sm"/>
                    </a:lnL>
                    <a:lnR w="38100" cap="flat" cmpd="sng">
                      <a:solidFill>
                        <a:schemeClr val="bg2"/>
                      </a:solidFill>
                      <a:prstDash val="solid"/>
                      <a:headEnd type="none" w="sm" len="sm"/>
                      <a:tailEnd type="none" w="sm" len="sm"/>
                    </a:lnR>
                    <a:lnT w="38100" cap="flat" cmpd="sng">
                      <a:solidFill>
                        <a:schemeClr val="bg2"/>
                      </a:solidFill>
                      <a:prstDash val="solid"/>
                      <a:headEnd type="none" w="sm" len="sm"/>
                      <a:tailEnd type="none" w="sm" len="sm"/>
                    </a:lnT>
                    <a:lnB w="38100" cap="flat" cmpd="sng">
                      <a:solidFill>
                        <a:schemeClr val="bg2"/>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b="1" dirty="0"/>
                        <a:t> Column 2 Header</a:t>
                      </a:r>
                      <a:endParaRPr lang="en-US" b="1" dirty="0"/>
                    </a:p>
                  </a:txBody>
                  <a:tcPr>
                    <a:lnL w="38100" cap="flat" cmpd="sng">
                      <a:solidFill>
                        <a:schemeClr val="bg2"/>
                      </a:solidFill>
                      <a:prstDash val="solid"/>
                      <a:headEnd type="none" w="sm" len="sm"/>
                      <a:tailEnd type="none" w="sm" len="sm"/>
                    </a:lnL>
                    <a:lnR w="38100" cap="flat" cmpd="sng">
                      <a:solidFill>
                        <a:schemeClr val="bg2"/>
                      </a:solidFill>
                      <a:prstDash val="solid"/>
                      <a:headEnd type="none" w="sm" len="sm"/>
                      <a:tailEnd type="none" w="sm" len="sm"/>
                    </a:lnR>
                    <a:lnT w="38100" cap="flat" cmpd="sng">
                      <a:solidFill>
                        <a:schemeClr val="bg2"/>
                      </a:solidFill>
                      <a:prstDash val="solid"/>
                      <a:headEnd type="none" w="sm" len="sm"/>
                      <a:tailEnd type="none" w="sm" len="sm"/>
                    </a:lnT>
                    <a:lnB w="38100" cap="flat" cmpd="sng">
                      <a:solidFill>
                        <a:schemeClr val="bg2"/>
                      </a:solidFill>
                      <a:prstDash val="solid"/>
                      <a:headEnd type="none" w="sm" len="sm"/>
                      <a:tailEnd type="none" w="sm" len="sm"/>
                    </a:lnB>
                    <a:lnTlToBr>
                      <a:noFill/>
                    </a:lnTlToBr>
                    <a:lnBlToTr>
                      <a:noFill/>
                    </a:lnBlToTr>
                    <a:noFill/>
                  </a:tcPr>
                </a:tc>
              </a:tr>
              <a:tr h="672054">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2400" dirty="0"/>
                        <a:t>Row1, Col1</a:t>
                      </a:r>
                      <a:endParaRPr lang="en-US" sz="2400" dirty="0"/>
                    </a:p>
                  </a:txBody>
                  <a:tcPr>
                    <a:lnL w="38100" cap="flat" cmpd="sng">
                      <a:solidFill>
                        <a:schemeClr val="bg2"/>
                      </a:solidFill>
                      <a:prstDash val="solid"/>
                      <a:headEnd type="none" w="sm" len="sm"/>
                      <a:tailEnd type="none" w="sm" len="sm"/>
                    </a:lnL>
                    <a:lnR w="38100" cap="flat" cmpd="sng">
                      <a:solidFill>
                        <a:schemeClr val="bg2"/>
                      </a:solidFill>
                      <a:prstDash val="solid"/>
                      <a:headEnd type="none" w="sm" len="sm"/>
                      <a:tailEnd type="none" w="sm" len="sm"/>
                    </a:lnR>
                    <a:lnT w="38100" cap="flat" cmpd="sng">
                      <a:solidFill>
                        <a:schemeClr val="bg2"/>
                      </a:solidFill>
                      <a:prstDash val="solid"/>
                      <a:headEnd type="none" w="sm" len="sm"/>
                      <a:tailEnd type="none" w="sm" len="sm"/>
                    </a:lnT>
                    <a:lnB w="38100" cap="flat" cmpd="sng">
                      <a:solidFill>
                        <a:schemeClr val="bg2"/>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2400" dirty="0"/>
                        <a:t>Row1, Col2</a:t>
                      </a:r>
                      <a:endParaRPr lang="en-US" sz="2400" dirty="0"/>
                    </a:p>
                  </a:txBody>
                  <a:tcPr>
                    <a:lnL w="38100" cap="flat" cmpd="sng">
                      <a:solidFill>
                        <a:schemeClr val="bg2"/>
                      </a:solidFill>
                      <a:prstDash val="solid"/>
                      <a:headEnd type="none" w="sm" len="sm"/>
                      <a:tailEnd type="none" w="sm" len="sm"/>
                    </a:lnL>
                    <a:lnR w="38100" cap="flat" cmpd="sng">
                      <a:solidFill>
                        <a:schemeClr val="bg2"/>
                      </a:solidFill>
                      <a:prstDash val="solid"/>
                      <a:headEnd type="none" w="sm" len="sm"/>
                      <a:tailEnd type="none" w="sm" len="sm"/>
                    </a:lnR>
                    <a:lnT w="38100" cap="flat" cmpd="sng">
                      <a:solidFill>
                        <a:schemeClr val="bg2"/>
                      </a:solidFill>
                      <a:prstDash val="solid"/>
                      <a:headEnd type="none" w="sm" len="sm"/>
                      <a:tailEnd type="none" w="sm" len="sm"/>
                    </a:lnT>
                    <a:lnB w="38100" cap="flat" cmpd="sng">
                      <a:solidFill>
                        <a:schemeClr val="bg2"/>
                      </a:solidFill>
                      <a:prstDash val="solid"/>
                      <a:headEnd type="none" w="sm" len="sm"/>
                      <a:tailEnd type="none" w="sm" len="sm"/>
                    </a:lnB>
                    <a:lnTlToBr>
                      <a:noFill/>
                    </a:lnTlToBr>
                    <a:lnBlToTr>
                      <a:noFill/>
                    </a:lnBlToTr>
                    <a:noFill/>
                  </a:tcPr>
                </a:tc>
              </a:tr>
              <a:tr h="59876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2400" dirty="0"/>
                        <a:t>Row2, Col1</a:t>
                      </a:r>
                      <a:endParaRPr lang="en-US" sz="2400" dirty="0"/>
                    </a:p>
                  </a:txBody>
                  <a:tcPr>
                    <a:lnL w="38100" cap="flat" cmpd="sng">
                      <a:solidFill>
                        <a:schemeClr val="bg2"/>
                      </a:solidFill>
                      <a:prstDash val="solid"/>
                      <a:headEnd type="none" w="sm" len="sm"/>
                      <a:tailEnd type="none" w="sm" len="sm"/>
                    </a:lnL>
                    <a:lnR w="38100" cap="flat" cmpd="sng">
                      <a:solidFill>
                        <a:schemeClr val="bg2"/>
                      </a:solidFill>
                      <a:prstDash val="solid"/>
                      <a:headEnd type="none" w="sm" len="sm"/>
                      <a:tailEnd type="none" w="sm" len="sm"/>
                    </a:lnR>
                    <a:lnT w="38100" cap="flat" cmpd="sng">
                      <a:solidFill>
                        <a:schemeClr val="bg2"/>
                      </a:solidFill>
                      <a:prstDash val="solid"/>
                      <a:headEnd type="none" w="sm" len="sm"/>
                      <a:tailEnd type="none" w="sm" len="sm"/>
                    </a:lnT>
                    <a:lnB w="38100" cap="flat" cmpd="sng">
                      <a:solidFill>
                        <a:schemeClr val="bg2"/>
                      </a:solidFill>
                      <a:prstDash val="solid"/>
                      <a:headEnd type="none" w="sm" len="sm"/>
                      <a:tailEnd type="none" w="sm" len="sm"/>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Arial" panose="020B0604020202020204" pitchFamily="34" charset="0"/>
                          <a:ea typeface="Arial" panose="020B0604020202020204" pitchFamily="34" charset="0"/>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Arial" panose="020B0604020202020204" pitchFamily="34" charset="0"/>
                          <a:ea typeface="Arial" panose="020B0604020202020204" pitchFamily="34" charset="0"/>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Arial" panose="020B0604020202020204" pitchFamily="34" charset="0"/>
                          <a:ea typeface="Arial" panose="020B0604020202020204" pitchFamily="34" charset="0"/>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Arial" panose="020B0604020202020204" pitchFamily="34" charset="0"/>
                          <a:ea typeface="Arial" panose="020B0604020202020204" pitchFamily="34" charset="0"/>
                        </a:defRPr>
                      </a:lvl5pPr>
                    </a:lstStyle>
                    <a:p>
                      <a:pPr marL="0" lvl="0" indent="0">
                        <a:buNone/>
                      </a:pPr>
                      <a:r>
                        <a:rPr sz="2400" dirty="0"/>
                        <a:t>Row2, Col2</a:t>
                      </a:r>
                      <a:endParaRPr lang="en-US" sz="2400" dirty="0"/>
                    </a:p>
                  </a:txBody>
                  <a:tcPr>
                    <a:lnL w="38100" cap="flat" cmpd="sng">
                      <a:solidFill>
                        <a:schemeClr val="bg2"/>
                      </a:solidFill>
                      <a:prstDash val="solid"/>
                      <a:headEnd type="none" w="sm" len="sm"/>
                      <a:tailEnd type="none" w="sm" len="sm"/>
                    </a:lnL>
                    <a:lnR w="38100" cap="flat" cmpd="sng">
                      <a:solidFill>
                        <a:schemeClr val="bg2"/>
                      </a:solidFill>
                      <a:prstDash val="solid"/>
                      <a:headEnd type="none" w="sm" len="sm"/>
                      <a:tailEnd type="none" w="sm" len="sm"/>
                    </a:lnR>
                    <a:lnT w="38100" cap="flat" cmpd="sng">
                      <a:solidFill>
                        <a:schemeClr val="bg2"/>
                      </a:solidFill>
                      <a:prstDash val="solid"/>
                      <a:headEnd type="none" w="sm" len="sm"/>
                      <a:tailEnd type="none" w="sm" len="sm"/>
                    </a:lnT>
                    <a:lnB w="38100" cap="flat" cmpd="sng">
                      <a:solidFill>
                        <a:schemeClr val="bg2"/>
                      </a:solidFill>
                      <a:prstDash val="solid"/>
                      <a:headEnd type="none" w="sm" len="sm"/>
                      <a:tailEnd type="none" w="sm" len="sm"/>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98633"/>
            <a:ext cx="9144000" cy="5281449"/>
          </a:xfrm>
        </p:spPr>
        <p:txBody>
          <a:bodyPr>
            <a:normAutofit/>
          </a:bodyPr>
          <a:lstStyle/>
          <a:p>
            <a:pPr marL="285750" indent="-285750" algn="l">
              <a:buClr>
                <a:srgbClr val="FF0000"/>
              </a:buClr>
              <a:buFont typeface="Wingdings" panose="05000000000000000000" pitchFamily="2" charset="2"/>
              <a:buChar char="Ø"/>
            </a:pPr>
            <a:endParaRPr lang="en-US" b="1" dirty="0" err="1">
              <a:solidFill>
                <a:srgbClr val="FF0000"/>
              </a:solidFill>
              <a:sym typeface="+mn-ea"/>
            </a:endParaRPr>
          </a:p>
          <a:p>
            <a:pPr marL="285750" indent="-285750" algn="l">
              <a:buClr>
                <a:srgbClr val="FF0000"/>
              </a:buClr>
              <a:buFont typeface="Wingdings" panose="05000000000000000000" pitchFamily="2" charset="2"/>
              <a:buChar char="Ø"/>
            </a:pPr>
            <a:r>
              <a:rPr lang="en-US" b="1" dirty="0" err="1">
                <a:solidFill>
                  <a:srgbClr val="FF0000"/>
                </a:solidFill>
                <a:sym typeface="+mn-ea"/>
              </a:rPr>
              <a:t>CellPadding</a:t>
            </a:r>
            <a:r>
              <a:rPr lang="en-US" b="1" dirty="0">
                <a:sym typeface="+mn-ea"/>
              </a:rPr>
              <a:t>:</a:t>
            </a:r>
            <a:r>
              <a:rPr lang="en-US" dirty="0">
                <a:sym typeface="+mn-ea"/>
              </a:rPr>
              <a:t> Cell Padding is the space between the cell border and the cell contents and is specified in pixels</a:t>
            </a:r>
            <a:r>
              <a:rPr lang="en-US" dirty="0" smtClean="0">
                <a:sym typeface="+mn-ea"/>
              </a:rPr>
              <a:t>.</a:t>
            </a:r>
          </a:p>
          <a:p>
            <a:pPr marL="285750" indent="-285750" algn="l">
              <a:buClr>
                <a:srgbClr val="FF0000"/>
              </a:buClr>
              <a:buFont typeface="Wingdings" panose="05000000000000000000" pitchFamily="2" charset="2"/>
              <a:buChar char="Ø"/>
            </a:pPr>
            <a:r>
              <a:rPr lang="en-US" b="1" dirty="0" err="1" smtClean="0">
                <a:solidFill>
                  <a:srgbClr val="FF0000"/>
                </a:solidFill>
                <a:sym typeface="+mn-ea"/>
              </a:rPr>
              <a:t>CellSpacing</a:t>
            </a:r>
            <a:r>
              <a:rPr lang="en-US" b="1" dirty="0" smtClean="0">
                <a:sym typeface="+mn-ea"/>
              </a:rPr>
              <a:t>:</a:t>
            </a:r>
            <a:r>
              <a:rPr lang="en-US" dirty="0" smtClean="0">
                <a:sym typeface="+mn-ea"/>
              </a:rPr>
              <a:t> </a:t>
            </a:r>
            <a:r>
              <a:rPr lang="en-US" dirty="0">
                <a:sym typeface="+mn-ea"/>
              </a:rPr>
              <a:t>Cell </a:t>
            </a:r>
            <a:r>
              <a:rPr lang="en-US" dirty="0" smtClean="0">
                <a:sym typeface="+mn-ea"/>
              </a:rPr>
              <a:t>Spacing is </a:t>
            </a:r>
            <a:r>
              <a:rPr lang="en-US" dirty="0">
                <a:sym typeface="+mn-ea"/>
              </a:rPr>
              <a:t>the space between </a:t>
            </a:r>
            <a:r>
              <a:rPr lang="en-US" dirty="0" smtClean="0">
                <a:sym typeface="+mn-ea"/>
              </a:rPr>
              <a:t>two cells it’s </a:t>
            </a:r>
            <a:r>
              <a:rPr lang="en-US" dirty="0">
                <a:sym typeface="+mn-ea"/>
              </a:rPr>
              <a:t>specified in pixels</a:t>
            </a:r>
            <a:r>
              <a:rPr lang="en-US" dirty="0" smtClean="0">
                <a:sym typeface="+mn-ea"/>
              </a:rPr>
              <a:t>.</a:t>
            </a:r>
            <a:endParaRPr lang="en-US" dirty="0" smtClean="0"/>
          </a:p>
          <a:p>
            <a:pPr algn="l">
              <a:buClr>
                <a:srgbClr val="FF0000"/>
              </a:buClr>
            </a:pPr>
            <a:r>
              <a:rPr lang="en-US" dirty="0" smtClean="0">
                <a:sym typeface="+mn-ea"/>
              </a:rPr>
              <a:t> </a:t>
            </a:r>
            <a:endParaRPr lang="en-US" dirty="0"/>
          </a:p>
          <a:p>
            <a:pPr marL="285750" indent="-285750" algn="l">
              <a:buClr>
                <a:srgbClr val="FF0000"/>
              </a:buClr>
              <a:buFont typeface="Wingdings" panose="05000000000000000000" pitchFamily="2" charset="2"/>
              <a:buChar char="Ø"/>
            </a:pPr>
            <a:r>
              <a:rPr lang="en-IN" b="1" dirty="0" err="1" smtClean="0">
                <a:solidFill>
                  <a:srgbClr val="FF0000"/>
                </a:solidFill>
              </a:rPr>
              <a:t>Bgcolor</a:t>
            </a:r>
            <a:r>
              <a:rPr lang="en-IN" dirty="0" smtClean="0">
                <a:solidFill>
                  <a:srgbClr val="FF0000"/>
                </a:solidFill>
              </a:rPr>
              <a:t> </a:t>
            </a:r>
            <a:r>
              <a:rPr lang="en-US" b="1" dirty="0" smtClean="0">
                <a:sym typeface="+mn-ea"/>
              </a:rPr>
              <a:t>:</a:t>
            </a:r>
            <a:r>
              <a:rPr lang="en-US" dirty="0" smtClean="0">
                <a:sym typeface="+mn-ea"/>
              </a:rPr>
              <a:t> </a:t>
            </a:r>
            <a:r>
              <a:rPr lang="en-US" dirty="0">
                <a:sym typeface="+mn-ea"/>
              </a:rPr>
              <a:t>Background </a:t>
            </a:r>
            <a:r>
              <a:rPr lang="en-US" dirty="0" smtClean="0">
                <a:sym typeface="+mn-ea"/>
              </a:rPr>
              <a:t>Color of an table content.</a:t>
            </a:r>
            <a:endParaRPr lang="en-US" dirty="0" smtClean="0"/>
          </a:p>
          <a:p>
            <a:pPr marL="285750" indent="-285750" algn="l">
              <a:buClr>
                <a:srgbClr val="FF0000"/>
              </a:buClr>
              <a:buFont typeface="Wingdings" panose="05000000000000000000" pitchFamily="2" charset="2"/>
              <a:buChar char="Ø"/>
            </a:pPr>
            <a:endParaRPr lang="en-US" dirty="0"/>
          </a:p>
          <a:p>
            <a:pPr marL="285750" indent="-285750" algn="l">
              <a:buClr>
                <a:srgbClr val="FF0000"/>
              </a:buClr>
              <a:buFont typeface="Wingdings" panose="05000000000000000000" pitchFamily="2" charset="2"/>
              <a:buChar char="Ø"/>
            </a:pPr>
            <a:r>
              <a:rPr lang="en-US" dirty="0" err="1" smtClean="0">
                <a:solidFill>
                  <a:srgbClr val="FF0000"/>
                </a:solidFill>
                <a:sym typeface="+mn-ea"/>
              </a:rPr>
              <a:t>BorderColor</a:t>
            </a:r>
            <a:r>
              <a:rPr lang="en-US" dirty="0" smtClean="0">
                <a:solidFill>
                  <a:srgbClr val="FF0000"/>
                </a:solidFill>
                <a:sym typeface="+mn-ea"/>
              </a:rPr>
              <a:t> </a:t>
            </a:r>
            <a:r>
              <a:rPr lang="en-US" dirty="0" smtClean="0">
                <a:sym typeface="+mn-ea"/>
              </a:rPr>
              <a:t>: Border Color of an table content.</a:t>
            </a:r>
            <a:endParaRPr lang="en-US" dirty="0"/>
          </a:p>
          <a:p>
            <a:pPr algn="l"/>
            <a:endParaRPr lang="en-US" b="1" dirty="0" smtClean="0">
              <a:solidFill>
                <a:srgbClr val="00B050"/>
              </a:solidFill>
            </a:endParaRPr>
          </a:p>
          <a:p>
            <a:pPr algn="l"/>
            <a:endParaRPr lang="en-US" b="1" dirty="0" smtClean="0"/>
          </a:p>
          <a:p>
            <a:pPr algn="l"/>
            <a:endParaRPr lang="en-US" b="1" dirty="0"/>
          </a:p>
        </p:txBody>
      </p:sp>
      <p:sp>
        <p:nvSpPr>
          <p:cNvPr id="4" name="Rectangle 3"/>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ym typeface="+mn-ea"/>
              </a:rPr>
              <a:t>Tables </a:t>
            </a:r>
            <a:r>
              <a:rPr lang="en-IN" sz="3200" dirty="0">
                <a:sym typeface="+mn-ea"/>
              </a:rPr>
              <a:t>Attributes</a:t>
            </a:r>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98633"/>
            <a:ext cx="9144000" cy="5281449"/>
          </a:xfrm>
        </p:spPr>
        <p:txBody>
          <a:bodyPr>
            <a:normAutofit fontScale="90000"/>
          </a:bodyPr>
          <a:lstStyle/>
          <a:p>
            <a:pPr marL="285750" indent="-285750" algn="l">
              <a:buClr>
                <a:srgbClr val="0070C0"/>
              </a:buClr>
              <a:buFont typeface="Wingdings" panose="05000000000000000000" pitchFamily="2" charset="2"/>
              <a:buChar char="Ø"/>
            </a:pPr>
            <a:r>
              <a:rPr lang="en-US" b="1" dirty="0" err="1">
                <a:solidFill>
                  <a:srgbClr val="FF0000"/>
                </a:solidFill>
                <a:sym typeface="+mn-ea"/>
              </a:rPr>
              <a:t>Colspan</a:t>
            </a:r>
            <a:r>
              <a:rPr lang="en-US" b="1" dirty="0">
                <a:solidFill>
                  <a:srgbClr val="FF0000"/>
                </a:solidFill>
                <a:sym typeface="+mn-ea"/>
              </a:rPr>
              <a:t>:</a:t>
            </a:r>
            <a:r>
              <a:rPr lang="en-US" dirty="0">
                <a:sym typeface="+mn-ea"/>
              </a:rPr>
              <a:t> Specifies how many cell columns of the table this cell should span</a:t>
            </a:r>
            <a:r>
              <a:rPr lang="en-US" dirty="0" smtClean="0">
                <a:sym typeface="+mn-ea"/>
              </a:rPr>
              <a:t>.</a:t>
            </a:r>
            <a:endParaRPr lang="en-US" dirty="0"/>
          </a:p>
          <a:p>
            <a:pPr marL="285750" indent="-285750" algn="l">
              <a:buClr>
                <a:srgbClr val="0070C0"/>
              </a:buClr>
              <a:buFont typeface="Wingdings" panose="05000000000000000000" pitchFamily="2" charset="2"/>
              <a:buChar char="Ø"/>
            </a:pPr>
            <a:r>
              <a:rPr lang="en-US" b="1" dirty="0" err="1">
                <a:solidFill>
                  <a:srgbClr val="FF0000"/>
                </a:solidFill>
                <a:sym typeface="+mn-ea"/>
              </a:rPr>
              <a:t>Rowspan</a:t>
            </a:r>
            <a:r>
              <a:rPr lang="en-US" b="1" i="1" dirty="0">
                <a:sym typeface="+mn-ea"/>
              </a:rPr>
              <a:t>:</a:t>
            </a:r>
            <a:r>
              <a:rPr lang="en-US" dirty="0">
                <a:sym typeface="+mn-ea"/>
              </a:rPr>
              <a:t> Specifies how many cell rows of the table this cell should span</a:t>
            </a:r>
            <a:r>
              <a:rPr lang="en-US" dirty="0" smtClean="0">
                <a:sym typeface="+mn-ea"/>
              </a:rPr>
              <a:t>.</a:t>
            </a:r>
            <a:endParaRPr lang="en-US" dirty="0" smtClean="0"/>
          </a:p>
          <a:p>
            <a:pPr marL="285750" indent="-285750" algn="l">
              <a:buClr>
                <a:srgbClr val="0070C0"/>
              </a:buClr>
              <a:buFont typeface="Wingdings" panose="05000000000000000000" pitchFamily="2" charset="2"/>
              <a:buChar char="Ø"/>
            </a:pPr>
            <a:endParaRPr lang="en-US" dirty="0"/>
          </a:p>
          <a:p>
            <a:pPr marL="285750" indent="-285750" algn="l">
              <a:buClr>
                <a:srgbClr val="0070C0"/>
              </a:buClr>
              <a:buFont typeface="Wingdings" panose="05000000000000000000" pitchFamily="2" charset="2"/>
              <a:buChar char="Ø"/>
            </a:pPr>
            <a:r>
              <a:rPr lang="en-US" b="1" dirty="0">
                <a:solidFill>
                  <a:srgbClr val="FF0000"/>
                </a:solidFill>
                <a:sym typeface="+mn-ea"/>
              </a:rPr>
              <a:t>Align</a:t>
            </a:r>
            <a:r>
              <a:rPr lang="en-US" b="1" i="1" dirty="0">
                <a:sym typeface="+mn-ea"/>
              </a:rPr>
              <a:t>:</a:t>
            </a:r>
            <a:r>
              <a:rPr lang="en-US" dirty="0">
                <a:sym typeface="+mn-ea"/>
              </a:rPr>
              <a:t> cell data can have left, right, or center alignment</a:t>
            </a:r>
            <a:r>
              <a:rPr lang="en-US" dirty="0" smtClean="0">
                <a:sym typeface="+mn-ea"/>
              </a:rPr>
              <a:t>.</a:t>
            </a:r>
            <a:endParaRPr lang="en-US" dirty="0" smtClean="0"/>
          </a:p>
          <a:p>
            <a:pPr marL="285750" indent="-285750" algn="l">
              <a:buClr>
                <a:srgbClr val="0070C0"/>
              </a:buClr>
              <a:buFont typeface="Wingdings" panose="05000000000000000000" pitchFamily="2" charset="2"/>
              <a:buChar char="Ø"/>
            </a:pPr>
            <a:endParaRPr lang="en-US" dirty="0"/>
          </a:p>
          <a:p>
            <a:pPr marL="285750" indent="-285750" algn="l">
              <a:buClr>
                <a:srgbClr val="0070C0"/>
              </a:buClr>
              <a:buFont typeface="Wingdings" panose="05000000000000000000" pitchFamily="2" charset="2"/>
              <a:buChar char="Ø"/>
            </a:pPr>
            <a:r>
              <a:rPr lang="en-US" b="1" dirty="0" err="1">
                <a:solidFill>
                  <a:srgbClr val="FF0000"/>
                </a:solidFill>
                <a:sym typeface="+mn-ea"/>
              </a:rPr>
              <a:t>Valign</a:t>
            </a:r>
            <a:r>
              <a:rPr lang="en-US" b="1" i="1" dirty="0">
                <a:sym typeface="+mn-ea"/>
              </a:rPr>
              <a:t>:</a:t>
            </a:r>
            <a:r>
              <a:rPr lang="en-US" dirty="0">
                <a:sym typeface="+mn-ea"/>
              </a:rPr>
              <a:t> cell data can have top, middle, or bottom alignment</a:t>
            </a:r>
            <a:r>
              <a:rPr lang="en-US" dirty="0" smtClean="0">
                <a:sym typeface="+mn-ea"/>
              </a:rPr>
              <a:t>.</a:t>
            </a:r>
            <a:endParaRPr lang="en-US" dirty="0" smtClean="0"/>
          </a:p>
          <a:p>
            <a:pPr marL="285750" indent="-285750" algn="l">
              <a:buClr>
                <a:srgbClr val="0070C0"/>
              </a:buClr>
              <a:buFont typeface="Wingdings" panose="05000000000000000000" pitchFamily="2" charset="2"/>
              <a:buChar char="Ø"/>
            </a:pPr>
            <a:endParaRPr lang="en-US" dirty="0"/>
          </a:p>
          <a:p>
            <a:pPr marL="285750" indent="-285750" algn="l">
              <a:buClr>
                <a:srgbClr val="0070C0"/>
              </a:buClr>
              <a:buFont typeface="Wingdings" panose="05000000000000000000" pitchFamily="2" charset="2"/>
              <a:buChar char="Ø"/>
            </a:pPr>
            <a:r>
              <a:rPr lang="en-US" b="1" dirty="0">
                <a:solidFill>
                  <a:srgbClr val="FF0000"/>
                </a:solidFill>
                <a:sym typeface="+mn-ea"/>
              </a:rPr>
              <a:t>Width</a:t>
            </a:r>
            <a:r>
              <a:rPr lang="en-US" b="1" i="1" dirty="0">
                <a:sym typeface="+mn-ea"/>
              </a:rPr>
              <a:t>:</a:t>
            </a:r>
            <a:r>
              <a:rPr lang="en-US" dirty="0">
                <a:sym typeface="+mn-ea"/>
              </a:rPr>
              <a:t> you can specify the width as an absolute number of pixels or a </a:t>
            </a:r>
            <a:endParaRPr lang="en-US" dirty="0" smtClean="0"/>
          </a:p>
          <a:p>
            <a:pPr algn="l">
              <a:buClr>
                <a:srgbClr val="0070C0"/>
              </a:buClr>
            </a:pPr>
            <a:r>
              <a:rPr lang="en-US" dirty="0">
                <a:sym typeface="+mn-ea"/>
              </a:rPr>
              <a:t> </a:t>
            </a:r>
            <a:r>
              <a:rPr lang="en-US" dirty="0" smtClean="0">
                <a:sym typeface="+mn-ea"/>
              </a:rPr>
              <a:t>    percentage </a:t>
            </a:r>
            <a:r>
              <a:rPr lang="en-US" dirty="0">
                <a:sym typeface="+mn-ea"/>
              </a:rPr>
              <a:t>of the document width</a:t>
            </a:r>
            <a:r>
              <a:rPr lang="en-US" dirty="0" smtClean="0">
                <a:sym typeface="+mn-ea"/>
              </a:rPr>
              <a:t>.</a:t>
            </a:r>
            <a:endParaRPr lang="en-US" dirty="0" smtClean="0"/>
          </a:p>
          <a:p>
            <a:pPr marL="285750" indent="-285750" algn="l">
              <a:buClr>
                <a:srgbClr val="0070C0"/>
              </a:buClr>
              <a:buFont typeface="Wingdings" panose="05000000000000000000" pitchFamily="2" charset="2"/>
              <a:buChar char="Ø"/>
            </a:pPr>
            <a:endParaRPr lang="en-US" dirty="0"/>
          </a:p>
          <a:p>
            <a:pPr marL="285750" indent="-285750" algn="l">
              <a:buClr>
                <a:srgbClr val="0070C0"/>
              </a:buClr>
              <a:buFont typeface="Wingdings" panose="05000000000000000000" pitchFamily="2" charset="2"/>
              <a:buChar char="Ø"/>
            </a:pPr>
            <a:r>
              <a:rPr lang="en-US" b="1" dirty="0">
                <a:solidFill>
                  <a:srgbClr val="FF0000"/>
                </a:solidFill>
                <a:sym typeface="+mn-ea"/>
              </a:rPr>
              <a:t>Height</a:t>
            </a:r>
            <a:r>
              <a:rPr lang="en-US" b="1" i="1" dirty="0">
                <a:sym typeface="+mn-ea"/>
              </a:rPr>
              <a:t>:</a:t>
            </a:r>
            <a:r>
              <a:rPr lang="en-US" dirty="0">
                <a:sym typeface="+mn-ea"/>
              </a:rPr>
              <a:t> You can specify the height as an absolute number of pixels or a </a:t>
            </a:r>
            <a:endParaRPr lang="en-US" dirty="0" smtClean="0"/>
          </a:p>
          <a:p>
            <a:pPr algn="l">
              <a:buClr>
                <a:srgbClr val="0070C0"/>
              </a:buClr>
            </a:pPr>
            <a:r>
              <a:rPr lang="en-US" dirty="0">
                <a:sym typeface="+mn-ea"/>
              </a:rPr>
              <a:t> </a:t>
            </a:r>
            <a:r>
              <a:rPr lang="en-US" dirty="0" smtClean="0">
                <a:sym typeface="+mn-ea"/>
              </a:rPr>
              <a:t>   percentage </a:t>
            </a:r>
            <a:r>
              <a:rPr lang="en-US" dirty="0">
                <a:sym typeface="+mn-ea"/>
              </a:rPr>
              <a:t>of the document height.</a:t>
            </a:r>
            <a:endParaRPr lang="en-US" altLang="x-none" dirty="0"/>
          </a:p>
          <a:p>
            <a:pPr algn="l"/>
            <a:endParaRPr lang="en-US" b="1" dirty="0" smtClean="0"/>
          </a:p>
          <a:p>
            <a:pPr algn="l"/>
            <a:endParaRPr lang="en-US" b="1" dirty="0" smtClean="0">
              <a:solidFill>
                <a:srgbClr val="FF0000"/>
              </a:solidFill>
            </a:endParaRPr>
          </a:p>
          <a:p>
            <a:pPr algn="l"/>
            <a:endParaRPr lang="en-US" b="1" dirty="0" smtClean="0">
              <a:solidFill>
                <a:srgbClr val="FF0000"/>
              </a:solidFill>
            </a:endParaRPr>
          </a:p>
          <a:p>
            <a:pPr algn="l"/>
            <a:endParaRPr lang="en-US" sz="7200" b="1" dirty="0" smtClean="0"/>
          </a:p>
          <a:p>
            <a:pPr algn="l"/>
            <a:endParaRPr lang="en-US" b="1" dirty="0"/>
          </a:p>
        </p:txBody>
      </p:sp>
      <p:sp>
        <p:nvSpPr>
          <p:cNvPr id="4" name="Rectangle 3"/>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898633"/>
            <a:ext cx="9144000" cy="5959367"/>
          </a:xfrm>
        </p:spPr>
        <p:txBody>
          <a:bodyPr>
            <a:normAutofit/>
          </a:bodyPr>
          <a:lstStyle/>
          <a:p>
            <a:pPr algn="l"/>
            <a:endParaRPr lang="en-US" dirty="0"/>
          </a:p>
        </p:txBody>
      </p:sp>
      <p:sp>
        <p:nvSpPr>
          <p:cNvPr id="4" name="Rectangle 3"/>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85775" y="902970"/>
            <a:ext cx="7910830" cy="5410712"/>
          </a:xfrm>
          <a:prstGeom prst="rect">
            <a:avLst/>
          </a:prstGeom>
        </p:spPr>
        <p:txBody>
          <a:bodyPr wrap="square">
            <a:spAutoFit/>
          </a:bodyPr>
          <a:lstStyle/>
          <a:p>
            <a:pPr>
              <a:lnSpc>
                <a:spcPct val="80000"/>
              </a:lnSpc>
              <a:buNone/>
            </a:pPr>
            <a:endParaRPr lang="en-IN" altLang="x-none" dirty="0" smtClean="0">
              <a:solidFill>
                <a:srgbClr val="0070C0"/>
              </a:solidFill>
            </a:endParaRPr>
          </a:p>
          <a:p>
            <a:pPr>
              <a:lnSpc>
                <a:spcPct val="80000"/>
              </a:lnSpc>
              <a:buNone/>
            </a:pPr>
            <a:endParaRPr lang="en-IN" altLang="x-none" dirty="0">
              <a:solidFill>
                <a:srgbClr val="0070C0"/>
              </a:solidFill>
            </a:endParaRPr>
          </a:p>
          <a:p>
            <a:pPr>
              <a:lnSpc>
                <a:spcPct val="80000"/>
              </a:lnSpc>
              <a:buNone/>
            </a:pPr>
            <a:r>
              <a:rPr lang="en-IN" altLang="x-none" dirty="0" smtClean="0"/>
              <a:t>&lt;</a:t>
            </a:r>
            <a:r>
              <a:rPr lang="en-IN" altLang="x-none" dirty="0"/>
              <a:t>TABLE BORDER=1 width=</a:t>
            </a:r>
            <a:r>
              <a:rPr lang="en-IN" dirty="0"/>
              <a:t>50%&gt;</a:t>
            </a:r>
          </a:p>
          <a:p>
            <a:pPr>
              <a:lnSpc>
                <a:spcPct val="80000"/>
              </a:lnSpc>
              <a:buNone/>
            </a:pPr>
            <a:r>
              <a:rPr lang="en-IN" altLang="x-none" dirty="0"/>
              <a:t>&lt;CAPTION&gt;  &lt;h1&gt;Spare Parts &lt;h1&gt; &lt;/</a:t>
            </a:r>
            <a:r>
              <a:rPr lang="en-IN" dirty="0"/>
              <a:t>Caption&gt;</a:t>
            </a:r>
          </a:p>
          <a:p>
            <a:pPr>
              <a:lnSpc>
                <a:spcPct val="80000"/>
              </a:lnSpc>
              <a:buNone/>
            </a:pPr>
            <a:r>
              <a:rPr lang="en-IN" altLang="x-none" dirty="0"/>
              <a:t>&lt;TR</a:t>
            </a:r>
            <a:r>
              <a:rPr lang="en-IN" altLang="x-none" dirty="0" smtClean="0"/>
              <a:t>&gt;</a:t>
            </a:r>
          </a:p>
          <a:p>
            <a:pPr>
              <a:lnSpc>
                <a:spcPct val="80000"/>
              </a:lnSpc>
              <a:buNone/>
            </a:pPr>
            <a:r>
              <a:rPr lang="en-IN" altLang="x-none" dirty="0" smtClean="0"/>
              <a:t>&lt;</a:t>
            </a:r>
            <a:r>
              <a:rPr lang="en-IN" altLang="x-none" dirty="0"/>
              <a:t>TH&gt;Stock Number&lt;/</a:t>
            </a:r>
            <a:r>
              <a:rPr lang="en-IN" dirty="0"/>
              <a:t>TH</a:t>
            </a:r>
            <a:r>
              <a:rPr lang="en-IN" dirty="0" smtClean="0"/>
              <a:t>&gt;</a:t>
            </a:r>
          </a:p>
          <a:p>
            <a:pPr>
              <a:lnSpc>
                <a:spcPct val="80000"/>
              </a:lnSpc>
              <a:buNone/>
            </a:pPr>
            <a:r>
              <a:rPr lang="en-IN" dirty="0" smtClean="0"/>
              <a:t>&lt;</a:t>
            </a:r>
            <a:r>
              <a:rPr lang="en-IN" dirty="0"/>
              <a:t>TH</a:t>
            </a:r>
            <a:r>
              <a:rPr lang="en-IN" altLang="x-none" dirty="0"/>
              <a:t>&gt;Description&lt;/</a:t>
            </a:r>
            <a:r>
              <a:rPr lang="en-IN" dirty="0"/>
              <a:t>TH</a:t>
            </a:r>
            <a:r>
              <a:rPr lang="en-IN" dirty="0" smtClean="0"/>
              <a:t>&gt;</a:t>
            </a:r>
          </a:p>
          <a:p>
            <a:pPr>
              <a:lnSpc>
                <a:spcPct val="80000"/>
              </a:lnSpc>
              <a:buNone/>
            </a:pPr>
            <a:r>
              <a:rPr lang="en-IN" dirty="0" smtClean="0"/>
              <a:t>&lt;</a:t>
            </a:r>
            <a:r>
              <a:rPr lang="en-IN" dirty="0"/>
              <a:t>TH</a:t>
            </a:r>
            <a:r>
              <a:rPr lang="en-IN" altLang="x-none" dirty="0"/>
              <a:t>&gt;List Price&lt;/TH</a:t>
            </a:r>
            <a:r>
              <a:rPr lang="en-IN" altLang="x-none" dirty="0" smtClean="0"/>
              <a:t>&gt;</a:t>
            </a:r>
          </a:p>
          <a:p>
            <a:pPr>
              <a:lnSpc>
                <a:spcPct val="80000"/>
              </a:lnSpc>
              <a:buNone/>
            </a:pPr>
            <a:r>
              <a:rPr lang="en-IN" altLang="x-none" dirty="0" smtClean="0"/>
              <a:t>&lt;/</a:t>
            </a:r>
            <a:r>
              <a:rPr lang="en-IN" dirty="0"/>
              <a:t>TR&gt;</a:t>
            </a:r>
          </a:p>
          <a:p>
            <a:pPr>
              <a:lnSpc>
                <a:spcPct val="80000"/>
              </a:lnSpc>
              <a:buNone/>
            </a:pPr>
            <a:r>
              <a:rPr lang="en-IN" dirty="0"/>
              <a:t>&lt;TR</a:t>
            </a:r>
            <a:r>
              <a:rPr lang="en-IN" dirty="0" smtClean="0"/>
              <a:t>&gt;</a:t>
            </a:r>
          </a:p>
          <a:p>
            <a:pPr>
              <a:lnSpc>
                <a:spcPct val="80000"/>
              </a:lnSpc>
              <a:buNone/>
            </a:pPr>
            <a:r>
              <a:rPr lang="en-IN" dirty="0" smtClean="0"/>
              <a:t>&lt;</a:t>
            </a:r>
            <a:r>
              <a:rPr lang="en-IN" dirty="0"/>
              <a:t>TD </a:t>
            </a:r>
            <a:r>
              <a:rPr lang="en-IN" dirty="0" err="1"/>
              <a:t>bgcolor</a:t>
            </a:r>
            <a:r>
              <a:rPr lang="en-IN" altLang="x-none" dirty="0"/>
              <a:t>=red&gt;3476-AB&lt;/</a:t>
            </a:r>
            <a:r>
              <a:rPr lang="en-IN" dirty="0"/>
              <a:t>TD</a:t>
            </a:r>
            <a:r>
              <a:rPr lang="en-IN" dirty="0" smtClean="0"/>
              <a:t>&gt;</a:t>
            </a:r>
          </a:p>
          <a:p>
            <a:pPr>
              <a:lnSpc>
                <a:spcPct val="80000"/>
              </a:lnSpc>
              <a:buNone/>
            </a:pPr>
            <a:r>
              <a:rPr lang="en-IN" dirty="0" smtClean="0"/>
              <a:t>&lt;</a:t>
            </a:r>
            <a:r>
              <a:rPr lang="en-IN" dirty="0"/>
              <a:t>TD</a:t>
            </a:r>
            <a:r>
              <a:rPr lang="en-IN" altLang="x-none" dirty="0"/>
              <a:t>&gt;76mm Socket&lt;/</a:t>
            </a:r>
            <a:r>
              <a:rPr lang="en-IN" dirty="0"/>
              <a:t>TD</a:t>
            </a:r>
            <a:r>
              <a:rPr lang="en-IN" dirty="0" smtClean="0"/>
              <a:t>&gt;</a:t>
            </a:r>
          </a:p>
          <a:p>
            <a:pPr>
              <a:lnSpc>
                <a:spcPct val="80000"/>
              </a:lnSpc>
              <a:buNone/>
            </a:pPr>
            <a:r>
              <a:rPr lang="en-IN" dirty="0" smtClean="0"/>
              <a:t>&lt;</a:t>
            </a:r>
            <a:r>
              <a:rPr lang="en-IN" dirty="0"/>
              <a:t>TD</a:t>
            </a:r>
            <a:r>
              <a:rPr lang="en-IN" altLang="x-none" dirty="0"/>
              <a:t>&gt;45.00&lt;/TD</a:t>
            </a:r>
            <a:r>
              <a:rPr lang="en-IN" altLang="x-none" dirty="0" smtClean="0"/>
              <a:t>&gt;</a:t>
            </a:r>
          </a:p>
          <a:p>
            <a:pPr>
              <a:lnSpc>
                <a:spcPct val="80000"/>
              </a:lnSpc>
              <a:buNone/>
            </a:pPr>
            <a:r>
              <a:rPr lang="en-IN" altLang="x-none" dirty="0" smtClean="0"/>
              <a:t>&lt;/</a:t>
            </a:r>
            <a:r>
              <a:rPr lang="en-IN" dirty="0"/>
              <a:t>TR&gt;</a:t>
            </a:r>
          </a:p>
          <a:p>
            <a:pPr>
              <a:lnSpc>
                <a:spcPct val="80000"/>
              </a:lnSpc>
              <a:buNone/>
            </a:pPr>
            <a:r>
              <a:rPr lang="en-IN" altLang="x-none" dirty="0"/>
              <a:t>&lt;TR</a:t>
            </a:r>
            <a:r>
              <a:rPr lang="en-IN" altLang="x-none" dirty="0" smtClean="0"/>
              <a:t>&gt;</a:t>
            </a:r>
          </a:p>
          <a:p>
            <a:pPr>
              <a:lnSpc>
                <a:spcPct val="80000"/>
              </a:lnSpc>
              <a:buNone/>
            </a:pPr>
            <a:r>
              <a:rPr lang="en-IN" altLang="x-none" dirty="0" smtClean="0"/>
              <a:t>&lt;</a:t>
            </a:r>
            <a:r>
              <a:rPr lang="en-IN" altLang="x-none" dirty="0"/>
              <a:t>TD &gt;3478-AB&lt;/</a:t>
            </a:r>
            <a:r>
              <a:rPr lang="en-IN" dirty="0"/>
              <a:t>TD</a:t>
            </a:r>
            <a:r>
              <a:rPr lang="en-IN" dirty="0" smtClean="0"/>
              <a:t>&gt;</a:t>
            </a:r>
          </a:p>
          <a:p>
            <a:pPr>
              <a:lnSpc>
                <a:spcPct val="80000"/>
              </a:lnSpc>
              <a:buNone/>
            </a:pPr>
            <a:r>
              <a:rPr lang="en-IN" dirty="0" smtClean="0"/>
              <a:t>&lt;</a:t>
            </a:r>
            <a:r>
              <a:rPr lang="en-IN" dirty="0"/>
              <a:t>TD</a:t>
            </a:r>
            <a:r>
              <a:rPr lang="en-IN" altLang="x-none" dirty="0"/>
              <a:t>&gt;&lt;font </a:t>
            </a:r>
            <a:r>
              <a:rPr lang="en-IN" altLang="x-none" dirty="0" err="1"/>
              <a:t>color</a:t>
            </a:r>
            <a:r>
              <a:rPr lang="en-IN" altLang="x-none" dirty="0"/>
              <a:t>=blue&gt;78mm Socket&lt;/font&gt; &lt;/</a:t>
            </a:r>
            <a:r>
              <a:rPr lang="en-IN" dirty="0"/>
              <a:t>TD</a:t>
            </a:r>
            <a:r>
              <a:rPr lang="en-IN" dirty="0" smtClean="0"/>
              <a:t>&gt;</a:t>
            </a:r>
          </a:p>
          <a:p>
            <a:pPr>
              <a:lnSpc>
                <a:spcPct val="80000"/>
              </a:lnSpc>
              <a:buNone/>
            </a:pPr>
            <a:r>
              <a:rPr lang="en-IN" dirty="0" smtClean="0"/>
              <a:t>&lt;</a:t>
            </a:r>
            <a:r>
              <a:rPr lang="en-IN" dirty="0"/>
              <a:t>TD</a:t>
            </a:r>
            <a:r>
              <a:rPr lang="en-IN" altLang="x-none" dirty="0"/>
              <a:t>&gt;47.50&lt;/TD</a:t>
            </a:r>
            <a:r>
              <a:rPr lang="en-IN" altLang="x-none" dirty="0" smtClean="0"/>
              <a:t>&gt;</a:t>
            </a:r>
          </a:p>
          <a:p>
            <a:pPr>
              <a:lnSpc>
                <a:spcPct val="80000"/>
              </a:lnSpc>
              <a:buNone/>
            </a:pPr>
            <a:r>
              <a:rPr lang="en-IN" altLang="x-none" dirty="0" smtClean="0"/>
              <a:t>&lt;/</a:t>
            </a:r>
            <a:r>
              <a:rPr lang="en-IN" dirty="0"/>
              <a:t>TR&gt;</a:t>
            </a:r>
          </a:p>
          <a:p>
            <a:pPr>
              <a:lnSpc>
                <a:spcPct val="80000"/>
              </a:lnSpc>
              <a:buNone/>
            </a:pPr>
            <a:r>
              <a:rPr lang="en-IN" altLang="x-none" dirty="0"/>
              <a:t>&lt;TR&gt;&lt;TD&gt;3480-AB&lt;/</a:t>
            </a:r>
            <a:r>
              <a:rPr lang="en-IN" dirty="0"/>
              <a:t>TD</a:t>
            </a:r>
            <a:r>
              <a:rPr lang="en-IN" dirty="0" smtClean="0"/>
              <a:t>&gt;</a:t>
            </a:r>
          </a:p>
          <a:p>
            <a:pPr>
              <a:lnSpc>
                <a:spcPct val="80000"/>
              </a:lnSpc>
              <a:buNone/>
            </a:pPr>
            <a:r>
              <a:rPr lang="en-IN" dirty="0" smtClean="0"/>
              <a:t>&lt;</a:t>
            </a:r>
            <a:r>
              <a:rPr lang="en-IN" dirty="0"/>
              <a:t>TD</a:t>
            </a:r>
            <a:r>
              <a:rPr lang="en-IN" altLang="x-none" dirty="0"/>
              <a:t>&gt;80mm Socket&lt;/</a:t>
            </a:r>
            <a:r>
              <a:rPr lang="en-IN" dirty="0"/>
              <a:t>TD</a:t>
            </a:r>
            <a:r>
              <a:rPr lang="en-IN" dirty="0" smtClean="0"/>
              <a:t>&gt;</a:t>
            </a:r>
          </a:p>
          <a:p>
            <a:pPr>
              <a:lnSpc>
                <a:spcPct val="80000"/>
              </a:lnSpc>
              <a:buNone/>
            </a:pPr>
            <a:r>
              <a:rPr lang="en-IN" dirty="0" smtClean="0"/>
              <a:t>&lt;</a:t>
            </a:r>
            <a:r>
              <a:rPr lang="en-IN" dirty="0"/>
              <a:t>TD</a:t>
            </a:r>
            <a:r>
              <a:rPr lang="en-IN" altLang="x-none" dirty="0"/>
              <a:t>&gt;50.00&lt;/TD</a:t>
            </a:r>
            <a:r>
              <a:rPr lang="en-IN" altLang="x-none" dirty="0" smtClean="0"/>
              <a:t>&gt;</a:t>
            </a:r>
          </a:p>
          <a:p>
            <a:pPr>
              <a:lnSpc>
                <a:spcPct val="80000"/>
              </a:lnSpc>
              <a:buNone/>
            </a:pPr>
            <a:r>
              <a:rPr lang="en-IN" altLang="x-none" dirty="0" smtClean="0"/>
              <a:t>&lt;/</a:t>
            </a:r>
            <a:r>
              <a:rPr lang="en-IN" dirty="0"/>
              <a:t>TR&gt;</a:t>
            </a:r>
          </a:p>
          <a:p>
            <a:pPr>
              <a:lnSpc>
                <a:spcPct val="80000"/>
              </a:lnSpc>
              <a:buNone/>
            </a:pPr>
            <a:r>
              <a:rPr lang="en-IN" altLang="x-none" dirty="0"/>
              <a:t>&lt;/</a:t>
            </a:r>
            <a:r>
              <a:rPr lang="en-IN" dirty="0"/>
              <a:t>TABLE</a:t>
            </a:r>
            <a:r>
              <a:rPr lang="en-IN" dirty="0" smtClean="0"/>
              <a:t>&gt;</a:t>
            </a:r>
            <a:endParaRPr lang="en-IN" dirty="0"/>
          </a:p>
        </p:txBody>
      </p:sp>
      <p:pic>
        <p:nvPicPr>
          <p:cNvPr id="5" name="Picture 4"/>
          <p:cNvPicPr>
            <a:picLocks noChangeAspect="1"/>
          </p:cNvPicPr>
          <p:nvPr/>
        </p:nvPicPr>
        <p:blipFill>
          <a:blip r:embed="rId2"/>
          <a:stretch>
            <a:fillRect/>
          </a:stretch>
        </p:blipFill>
        <p:spPr>
          <a:xfrm>
            <a:off x="3841820" y="2388000"/>
            <a:ext cx="5040560" cy="1780256"/>
          </a:xfrm>
          <a:prstGeom prst="rect">
            <a:avLst/>
          </a:prstGeom>
          <a:noFill/>
          <a:ln w="9525">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34</a:t>
            </a:fld>
            <a:endParaRPr lang="en-US"/>
          </a:p>
        </p:txBody>
      </p:sp>
      <p:sp>
        <p:nvSpPr>
          <p:cNvPr id="7" name="Text Box 6"/>
          <p:cNvSpPr txBox="1"/>
          <p:nvPr/>
        </p:nvSpPr>
        <p:spPr>
          <a:xfrm>
            <a:off x="3302000" y="-210185"/>
            <a:ext cx="2540000" cy="1383665"/>
          </a:xfrm>
          <a:prstGeom prst="rect">
            <a:avLst/>
          </a:prstGeom>
          <a:noFill/>
        </p:spPr>
        <p:txBody>
          <a:bodyPr wrap="square" rtlCol="0" anchor="t">
            <a:spAutoFit/>
          </a:bodyPr>
          <a:lstStyle/>
          <a:p>
            <a:pPr algn="ctr"/>
            <a:endParaRPr lang="en-IN" sz="2800" dirty="0" smtClean="0">
              <a:solidFill>
                <a:schemeClr val="bg1"/>
              </a:solidFill>
            </a:endParaRPr>
          </a:p>
          <a:p>
            <a:pPr algn="ctr"/>
            <a:r>
              <a:rPr lang="en-IN" sz="2800" dirty="0" smtClean="0">
                <a:solidFill>
                  <a:schemeClr val="bg1"/>
                </a:solidFill>
                <a:sym typeface="+mn-ea"/>
              </a:rPr>
              <a:t>Forms</a:t>
            </a:r>
            <a:endParaRPr lang="en-IN" sz="2800" dirty="0">
              <a:solidFill>
                <a:schemeClr val="bg1"/>
              </a:solidFill>
            </a:endParaRPr>
          </a:p>
          <a:p>
            <a:endParaRPr lang="en-IN" sz="2800" dirty="0">
              <a:solidFill>
                <a:schemeClr val="bg1"/>
              </a:solidFill>
            </a:endParaRPr>
          </a:p>
        </p:txBody>
      </p:sp>
      <p:sp>
        <p:nvSpPr>
          <p:cNvPr id="9" name="Rectangle 8"/>
          <p:cNvSpPr/>
          <p:nvPr/>
        </p:nvSpPr>
        <p:spPr>
          <a:xfrm>
            <a:off x="747786" y="830656"/>
            <a:ext cx="6768752" cy="5355312"/>
          </a:xfrm>
          <a:prstGeom prst="rect">
            <a:avLst/>
          </a:prstGeom>
        </p:spPr>
        <p:txBody>
          <a:bodyPr wrap="square">
            <a:spAutoFit/>
          </a:bodyPr>
          <a:lstStyle/>
          <a:p>
            <a:pPr marL="285750" indent="-285750">
              <a:buClr>
                <a:srgbClr val="FF0000"/>
              </a:buClr>
              <a:buFont typeface="Wingdings" panose="05000000000000000000" pitchFamily="2" charset="2"/>
              <a:buChar char="Ø"/>
            </a:pPr>
            <a:r>
              <a:rPr lang="en-US" dirty="0">
                <a:latin typeface="Arial" panose="020B0604020202020204" pitchFamily="34" charset="0"/>
                <a:cs typeface="Arial" panose="020B0604020202020204" pitchFamily="34" charset="0"/>
              </a:rPr>
              <a:t>To insert a form we use the &lt;FORM&gt;&lt;/FORM&gt; tags. The rest of the form elements must be inserted in between the form </a:t>
            </a:r>
            <a:endParaRPr lang="en-US" dirty="0" smtClean="0">
              <a:latin typeface="Arial" panose="020B0604020202020204" pitchFamily="34" charset="0"/>
              <a:cs typeface="Arial" panose="020B0604020202020204" pitchFamily="34" charset="0"/>
            </a:endParaRPr>
          </a:p>
          <a:p>
            <a:pPr>
              <a:buClr>
                <a:srgbClr val="FF0000"/>
              </a:buClr>
            </a:pP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tags.</a:t>
            </a:r>
          </a:p>
          <a:p>
            <a:pPr>
              <a:buClr>
                <a:srgbClr val="FF0000"/>
              </a:buClr>
            </a:pPr>
            <a:endParaRPr lang="en-US" dirty="0" smtClean="0">
              <a:latin typeface="Arial" panose="020B0604020202020204" pitchFamily="34" charset="0"/>
              <a:cs typeface="Arial" panose="020B0604020202020204" pitchFamily="34" charset="0"/>
            </a:endParaRPr>
          </a:p>
          <a:p>
            <a:pPr>
              <a:buClr>
                <a:schemeClr val="accent2"/>
              </a:buClr>
              <a:buFont typeface="Wingdings" panose="05000000000000000000" pitchFamily="2" charset="2"/>
              <a:buNone/>
            </a:pPr>
            <a:r>
              <a:rPr lang="en-US" dirty="0" smtClean="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form&gt;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&lt;</a:t>
            </a:r>
            <a:r>
              <a:rPr lang="en-US" dirty="0" smtClean="0">
                <a:latin typeface="Arial" panose="020B0604020202020204" pitchFamily="34" charset="0"/>
                <a:cs typeface="Arial" panose="020B0604020202020204" pitchFamily="34" charset="0"/>
              </a:rPr>
              <a:t>div &gt;</a:t>
            </a:r>
            <a:endParaRPr lang="en-US" dirty="0">
              <a:latin typeface="Arial" panose="020B0604020202020204" pitchFamily="34" charset="0"/>
              <a:cs typeface="Arial" panose="020B0604020202020204" pitchFamily="34" charset="0"/>
            </a:endParaRP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	&lt;label&gt;First Name&lt;/label&gt;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	&lt;input type="text" name="</a:t>
            </a:r>
            <a:r>
              <a:rPr lang="en-US" dirty="0" err="1">
                <a:latin typeface="Arial" panose="020B0604020202020204" pitchFamily="34" charset="0"/>
                <a:cs typeface="Arial" panose="020B0604020202020204" pitchFamily="34" charset="0"/>
              </a:rPr>
              <a:t>fname</a:t>
            </a:r>
            <a:r>
              <a:rPr lang="en-US" dirty="0">
                <a:latin typeface="Arial" panose="020B0604020202020204" pitchFamily="34" charset="0"/>
                <a:cs typeface="Arial" panose="020B0604020202020204" pitchFamily="34" charset="0"/>
              </a:rPr>
              <a:t>"&gt;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&lt;/div&gt;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&lt;div&gt;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	&lt;label&gt;Last Name&lt;/label&gt;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	&lt;input type="text" name="</a:t>
            </a:r>
            <a:r>
              <a:rPr lang="en-US" dirty="0" err="1">
                <a:latin typeface="Arial" panose="020B0604020202020204" pitchFamily="34" charset="0"/>
                <a:cs typeface="Arial" panose="020B0604020202020204" pitchFamily="34" charset="0"/>
              </a:rPr>
              <a:t>fname</a:t>
            </a:r>
            <a:r>
              <a:rPr lang="en-US" dirty="0">
                <a:latin typeface="Arial" panose="020B0604020202020204" pitchFamily="34" charset="0"/>
                <a:cs typeface="Arial" panose="020B0604020202020204" pitchFamily="34" charset="0"/>
              </a:rPr>
              <a:t>"&gt;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&lt;/div&gt;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&lt;div&gt;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	&lt;label&gt;Email Id&lt;/label&gt;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	&lt;input type="email" name="</a:t>
            </a:r>
            <a:r>
              <a:rPr lang="en-US" dirty="0" err="1">
                <a:latin typeface="Arial" panose="020B0604020202020204" pitchFamily="34" charset="0"/>
                <a:cs typeface="Arial" panose="020B0604020202020204" pitchFamily="34" charset="0"/>
              </a:rPr>
              <a:t>fname</a:t>
            </a:r>
            <a:r>
              <a:rPr lang="en-US" dirty="0">
                <a:latin typeface="Arial" panose="020B0604020202020204" pitchFamily="34" charset="0"/>
                <a:cs typeface="Arial" panose="020B0604020202020204" pitchFamily="34" charset="0"/>
              </a:rPr>
              <a:t>"&gt;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&lt;/div&gt;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	&lt;button&gt;Submit&lt;/button&gt;</a:t>
            </a:r>
          </a:p>
          <a:p>
            <a:pPr>
              <a:buClr>
                <a:schemeClr val="accent2"/>
              </a:buClr>
              <a:buFont typeface="Wingdings" panose="05000000000000000000" pitchFamily="2" charset="2"/>
              <a:buNone/>
            </a:pPr>
            <a:r>
              <a:rPr lang="en-US" dirty="0">
                <a:latin typeface="Arial" panose="020B0604020202020204" pitchFamily="34" charset="0"/>
                <a:cs typeface="Arial" panose="020B0604020202020204" pitchFamily="34" charset="0"/>
              </a:rPr>
              <a:t>&lt;/form&gt;</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35</a:t>
            </a:fld>
            <a:endParaRPr lang="en-US"/>
          </a:p>
        </p:txBody>
      </p:sp>
      <p:sp>
        <p:nvSpPr>
          <p:cNvPr id="6" name="Text Box 5"/>
          <p:cNvSpPr txBox="1"/>
          <p:nvPr/>
        </p:nvSpPr>
        <p:spPr>
          <a:xfrm>
            <a:off x="4014002" y="176530"/>
            <a:ext cx="917239" cy="461665"/>
          </a:xfrm>
          <a:prstGeom prst="rect">
            <a:avLst/>
          </a:prstGeom>
          <a:noFill/>
        </p:spPr>
        <p:txBody>
          <a:bodyPr wrap="none" rtlCol="0" anchor="t">
            <a:spAutoFit/>
          </a:bodyPr>
          <a:lstStyle/>
          <a:p>
            <a:pPr algn="ctr"/>
            <a:r>
              <a:rPr lang="en-IN" sz="2400" dirty="0" smtClean="0">
                <a:solidFill>
                  <a:schemeClr val="bg1"/>
                </a:solidFill>
                <a:sym typeface="+mn-ea"/>
              </a:rPr>
              <a:t>Label </a:t>
            </a:r>
          </a:p>
        </p:txBody>
      </p:sp>
      <p:sp>
        <p:nvSpPr>
          <p:cNvPr id="7" name="Text Box 6"/>
          <p:cNvSpPr txBox="1"/>
          <p:nvPr/>
        </p:nvSpPr>
        <p:spPr>
          <a:xfrm>
            <a:off x="800100" y="1184910"/>
            <a:ext cx="5507355" cy="2031325"/>
          </a:xfrm>
          <a:prstGeom prst="rect">
            <a:avLst/>
          </a:prstGeom>
          <a:noFill/>
        </p:spPr>
        <p:txBody>
          <a:bodyPr wrap="square" rtlCol="0" anchor="t">
            <a:spAutoFit/>
          </a:bodyPr>
          <a:lstStyle/>
          <a:p>
            <a:pPr marL="342900" indent="-342900">
              <a:lnSpc>
                <a:spcPct val="90000"/>
              </a:lnSpc>
              <a:buClr>
                <a:srgbClr val="002060"/>
              </a:buClr>
              <a:buFont typeface="Wingdings" panose="05000000000000000000" pitchFamily="2" charset="2"/>
              <a:buChar char="Ø"/>
            </a:pPr>
            <a:r>
              <a:rPr lang="en-US" sz="2000" b="1" dirty="0" smtClean="0">
                <a:solidFill>
                  <a:srgbClr val="0000FF"/>
                </a:solidFill>
                <a:sym typeface="+mn-ea"/>
              </a:rPr>
              <a:t>Label </a:t>
            </a:r>
            <a:r>
              <a:rPr lang="en-US" sz="2000" b="1" i="1" dirty="0" smtClean="0">
                <a:sym typeface="+mn-ea"/>
              </a:rPr>
              <a:t>:</a:t>
            </a:r>
            <a:r>
              <a:rPr lang="en-US" sz="2000" dirty="0" smtClean="0">
                <a:sym typeface="+mn-ea"/>
              </a:rPr>
              <a:t> </a:t>
            </a:r>
            <a:r>
              <a:rPr lang="en-US" sz="2000" dirty="0"/>
              <a:t>The &lt;label&gt; tag is used to specify a label for an &lt;input&gt; element of a form</a:t>
            </a:r>
            <a:r>
              <a:rPr lang="en-US" sz="2000" dirty="0" smtClean="0"/>
              <a:t>.</a:t>
            </a:r>
          </a:p>
          <a:p>
            <a:pPr marL="342900" indent="-342900">
              <a:lnSpc>
                <a:spcPct val="90000"/>
              </a:lnSpc>
              <a:buClr>
                <a:srgbClr val="002060"/>
              </a:buClr>
              <a:buFont typeface="Wingdings" panose="05000000000000000000" pitchFamily="2" charset="2"/>
              <a:buChar char="Ø"/>
            </a:pPr>
            <a:r>
              <a:rPr lang="en-US" sz="2000" b="1" dirty="0" smtClean="0">
                <a:solidFill>
                  <a:srgbClr val="FF0000"/>
                </a:solidFill>
                <a:sym typeface="+mn-ea"/>
              </a:rPr>
              <a:t>&lt;LABEL&gt; First Name &lt;/LABEL&gt;</a:t>
            </a:r>
            <a:endParaRPr lang="en-US" sz="2000" b="1" dirty="0">
              <a:solidFill>
                <a:srgbClr val="FF0000"/>
              </a:solidFill>
            </a:endParaRPr>
          </a:p>
          <a:p>
            <a:pPr>
              <a:lnSpc>
                <a:spcPct val="90000"/>
              </a:lnSpc>
              <a:buClr>
                <a:srgbClr val="002060"/>
              </a:buClr>
            </a:pPr>
            <a:r>
              <a:rPr lang="en-US" sz="2000" dirty="0" smtClean="0">
                <a:sym typeface="+mn-ea"/>
              </a:rPr>
              <a:t>     </a:t>
            </a:r>
          </a:p>
          <a:p>
            <a:pPr>
              <a:lnSpc>
                <a:spcPct val="90000"/>
              </a:lnSpc>
              <a:buClr>
                <a:srgbClr val="002060"/>
              </a:buClr>
            </a:pPr>
            <a:r>
              <a:rPr lang="en-US" sz="2000" dirty="0" smtClean="0">
                <a:sym typeface="+mn-ea"/>
              </a:rPr>
              <a:t>Browser </a:t>
            </a:r>
            <a:r>
              <a:rPr lang="en-US" sz="2000" dirty="0">
                <a:sym typeface="+mn-ea"/>
              </a:rPr>
              <a:t>will display </a:t>
            </a:r>
            <a:endParaRPr lang="en-US" sz="2000" dirty="0" smtClean="0"/>
          </a:p>
          <a:p>
            <a:pPr>
              <a:lnSpc>
                <a:spcPct val="90000"/>
              </a:lnSpc>
              <a:buClr>
                <a:srgbClr val="002060"/>
              </a:buClr>
            </a:pPr>
            <a:endParaRPr lang="en-US" sz="2000" dirty="0"/>
          </a:p>
          <a:p>
            <a:pPr>
              <a:lnSpc>
                <a:spcPct val="90000"/>
              </a:lnSpc>
              <a:buClr>
                <a:srgbClr val="002060"/>
              </a:buClr>
            </a:pPr>
            <a:r>
              <a:rPr lang="en-US" sz="2000" dirty="0" smtClean="0">
                <a:sym typeface="+mn-ea"/>
              </a:rPr>
              <a:t>     </a:t>
            </a:r>
            <a:endParaRPr lang="en-US" sz="2000" dirty="0"/>
          </a:p>
        </p:txBody>
      </p:sp>
      <p:sp>
        <p:nvSpPr>
          <p:cNvPr id="8" name="TextBox 4"/>
          <p:cNvSpPr txBox="1"/>
          <p:nvPr/>
        </p:nvSpPr>
        <p:spPr>
          <a:xfrm>
            <a:off x="1213896" y="2884376"/>
            <a:ext cx="3936837" cy="1583451"/>
          </a:xfrm>
          <a:prstGeom prst="rect">
            <a:avLst/>
          </a:prstGeom>
          <a:solidFill>
            <a:srgbClr val="92D050"/>
          </a:solidFill>
        </p:spPr>
        <p:txBody>
          <a:bodyPr wrap="square" rtlCol="0">
            <a:spAutoFit/>
          </a:bodyPr>
          <a:lstStyle/>
          <a:p>
            <a:endParaRPr lang="en-IN" dirty="0"/>
          </a:p>
        </p:txBody>
      </p:sp>
      <p:graphicFrame>
        <p:nvGraphicFramePr>
          <p:cNvPr id="9" name="Object 8"/>
          <p:cNvGraphicFramePr>
            <a:graphicFrameLocks noChangeAspect="1"/>
          </p:cNvGraphicFramePr>
          <p:nvPr>
            <p:extLst>
              <p:ext uri="{D42A27DB-BD31-4B8C-83A1-F6EECF244321}">
                <p14:modId xmlns:p14="http://schemas.microsoft.com/office/powerpoint/2010/main" val="3065446800"/>
              </p:ext>
            </p:extLst>
          </p:nvPr>
        </p:nvGraphicFramePr>
        <p:xfrm>
          <a:off x="1591431" y="3456182"/>
          <a:ext cx="3339810" cy="612775"/>
        </p:xfrm>
        <a:graphic>
          <a:graphicData uri="http://schemas.openxmlformats.org/presentationml/2006/ole">
            <mc:AlternateContent xmlns:mc="http://schemas.openxmlformats.org/markup-compatibility/2006">
              <mc:Choice xmlns:v="urn:schemas-microsoft-com:vml" Requires="v">
                <p:oleObj spid="_x0000_s16649" r:id="rId3" imgW="1609725" imgH="381000" progId="Paint.Picture">
                  <p:embed/>
                </p:oleObj>
              </mc:Choice>
              <mc:Fallback>
                <p:oleObj r:id="rId3" imgW="1609725" imgH="381000"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91431" y="3456182"/>
                        <a:ext cx="3339810" cy="612775"/>
                      </a:xfrm>
                      <a:prstGeom prst="rect">
                        <a:avLst/>
                      </a:prstGeom>
                      <a:solidFill>
                        <a:srgbClr val="800000"/>
                      </a:solidFill>
                      <a:ln>
                        <a:noFill/>
                      </a:ln>
                      <a:extLst/>
                    </p:spPr>
                  </p:pic>
                </p:oleObj>
              </mc:Fallback>
            </mc:AlternateContent>
          </a:graphicData>
        </a:graphic>
      </p:graphicFrame>
      <p:sp>
        <p:nvSpPr>
          <p:cNvPr id="2" name="TextBox 1"/>
          <p:cNvSpPr txBox="1"/>
          <p:nvPr/>
        </p:nvSpPr>
        <p:spPr>
          <a:xfrm>
            <a:off x="1397977" y="2971370"/>
            <a:ext cx="1331005" cy="369332"/>
          </a:xfrm>
          <a:prstGeom prst="rect">
            <a:avLst/>
          </a:prstGeom>
          <a:noFill/>
        </p:spPr>
        <p:txBody>
          <a:bodyPr wrap="none" rtlCol="0">
            <a:spAutoFit/>
          </a:bodyPr>
          <a:lstStyle/>
          <a:p>
            <a:r>
              <a:rPr lang="en-US" dirty="0" smtClean="0"/>
              <a:t>FIRST NAME</a:t>
            </a:r>
            <a:endParaRPr lang="en-US" dirty="0"/>
          </a:p>
        </p:txBody>
      </p:sp>
      <p:cxnSp>
        <p:nvCxnSpPr>
          <p:cNvPr id="10" name="Straight Arrow Connector 9"/>
          <p:cNvCxnSpPr/>
          <p:nvPr/>
        </p:nvCxnSpPr>
        <p:spPr>
          <a:xfrm flipV="1">
            <a:off x="2407534" y="2062074"/>
            <a:ext cx="1412112" cy="9453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73164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36</a:t>
            </a:fld>
            <a:endParaRPr lang="en-US"/>
          </a:p>
        </p:txBody>
      </p:sp>
      <p:sp>
        <p:nvSpPr>
          <p:cNvPr id="6" name="Text Box 5"/>
          <p:cNvSpPr txBox="1"/>
          <p:nvPr/>
        </p:nvSpPr>
        <p:spPr>
          <a:xfrm>
            <a:off x="3869055" y="176530"/>
            <a:ext cx="1207135" cy="460375"/>
          </a:xfrm>
          <a:prstGeom prst="rect">
            <a:avLst/>
          </a:prstGeom>
          <a:noFill/>
        </p:spPr>
        <p:txBody>
          <a:bodyPr wrap="none" rtlCol="0" anchor="t">
            <a:spAutoFit/>
          </a:bodyPr>
          <a:lstStyle/>
          <a:p>
            <a:pPr algn="ctr"/>
            <a:r>
              <a:rPr lang="en-IN" sz="2400" dirty="0" smtClean="0">
                <a:solidFill>
                  <a:schemeClr val="bg1"/>
                </a:solidFill>
                <a:sym typeface="+mn-ea"/>
              </a:rPr>
              <a:t>Text Box</a:t>
            </a:r>
          </a:p>
        </p:txBody>
      </p:sp>
      <p:sp>
        <p:nvSpPr>
          <p:cNvPr id="7" name="Text Box 6"/>
          <p:cNvSpPr txBox="1"/>
          <p:nvPr/>
        </p:nvSpPr>
        <p:spPr>
          <a:xfrm>
            <a:off x="800100" y="1184910"/>
            <a:ext cx="5507355" cy="4799965"/>
          </a:xfrm>
          <a:prstGeom prst="rect">
            <a:avLst/>
          </a:prstGeom>
          <a:noFill/>
        </p:spPr>
        <p:txBody>
          <a:bodyPr wrap="square" rtlCol="0" anchor="t">
            <a:spAutoFit/>
          </a:bodyPr>
          <a:lstStyle/>
          <a:p>
            <a:pPr marL="342900" indent="-342900">
              <a:lnSpc>
                <a:spcPct val="90000"/>
              </a:lnSpc>
              <a:buClr>
                <a:srgbClr val="002060"/>
              </a:buClr>
              <a:buFont typeface="Wingdings" panose="05000000000000000000" pitchFamily="2" charset="2"/>
              <a:buChar char="Ø"/>
            </a:pPr>
            <a:r>
              <a:rPr lang="en-US" sz="2000" b="1" dirty="0">
                <a:solidFill>
                  <a:srgbClr val="0000FF"/>
                </a:solidFill>
                <a:sym typeface="+mn-ea"/>
              </a:rPr>
              <a:t>Text boxes</a:t>
            </a:r>
            <a:r>
              <a:rPr lang="en-US" sz="2000" b="1" i="1" dirty="0">
                <a:sym typeface="+mn-ea"/>
              </a:rPr>
              <a:t>:</a:t>
            </a:r>
            <a:r>
              <a:rPr lang="en-US" sz="2000" dirty="0">
                <a:sym typeface="+mn-ea"/>
              </a:rPr>
              <a:t> Used to provide input fields for text, phone numbers, dates, etc.</a:t>
            </a:r>
            <a:endParaRPr lang="en-US" sz="2000" dirty="0"/>
          </a:p>
          <a:p>
            <a:pPr>
              <a:lnSpc>
                <a:spcPct val="90000"/>
              </a:lnSpc>
              <a:buClr>
                <a:srgbClr val="002060"/>
              </a:buClr>
            </a:pPr>
            <a:r>
              <a:rPr lang="en-US" sz="2000" b="1" dirty="0" smtClean="0">
                <a:solidFill>
                  <a:srgbClr val="FF0000"/>
                </a:solidFill>
                <a:sym typeface="+mn-ea"/>
              </a:rPr>
              <a:t>     &lt;</a:t>
            </a:r>
            <a:r>
              <a:rPr lang="en-US" sz="2000" b="1" dirty="0">
                <a:solidFill>
                  <a:srgbClr val="FF0000"/>
                </a:solidFill>
                <a:sym typeface="+mn-ea"/>
              </a:rPr>
              <a:t>INPUT TYPE= </a:t>
            </a:r>
            <a:r>
              <a:rPr lang="en-US" altLang="x-none" sz="2000" b="1" dirty="0">
                <a:solidFill>
                  <a:srgbClr val="FF0000"/>
                </a:solidFill>
                <a:sym typeface="+mn-ea"/>
              </a:rPr>
              <a:t>"</a:t>
            </a:r>
            <a:r>
              <a:rPr lang="en-US" sz="2000" b="1" dirty="0">
                <a:solidFill>
                  <a:srgbClr val="FF0000"/>
                </a:solidFill>
                <a:sym typeface="+mn-ea"/>
              </a:rPr>
              <a:t> TEXT </a:t>
            </a:r>
            <a:r>
              <a:rPr lang="en-US" altLang="x-none" sz="2000" b="1" dirty="0">
                <a:solidFill>
                  <a:srgbClr val="FF0000"/>
                </a:solidFill>
                <a:sym typeface="+mn-ea"/>
              </a:rPr>
              <a:t>"</a:t>
            </a:r>
            <a:r>
              <a:rPr lang="en-US" sz="2000" b="1" dirty="0">
                <a:solidFill>
                  <a:srgbClr val="FF0000"/>
                </a:solidFill>
                <a:sym typeface="+mn-ea"/>
              </a:rPr>
              <a:t> &gt;</a:t>
            </a:r>
            <a:endParaRPr lang="en-US" sz="2000" b="1" dirty="0">
              <a:solidFill>
                <a:srgbClr val="FF0000"/>
              </a:solidFill>
            </a:endParaRPr>
          </a:p>
          <a:p>
            <a:pPr>
              <a:lnSpc>
                <a:spcPct val="90000"/>
              </a:lnSpc>
              <a:buClr>
                <a:srgbClr val="002060"/>
              </a:buClr>
            </a:pPr>
            <a:r>
              <a:rPr lang="en-US" sz="2000" dirty="0" smtClean="0">
                <a:sym typeface="+mn-ea"/>
              </a:rPr>
              <a:t>     Browser </a:t>
            </a:r>
            <a:r>
              <a:rPr lang="en-US" sz="2000" dirty="0">
                <a:sym typeface="+mn-ea"/>
              </a:rPr>
              <a:t>will display </a:t>
            </a:r>
            <a:endParaRPr lang="en-US" sz="2000" dirty="0" smtClean="0"/>
          </a:p>
          <a:p>
            <a:pPr>
              <a:lnSpc>
                <a:spcPct val="90000"/>
              </a:lnSpc>
              <a:buClr>
                <a:srgbClr val="002060"/>
              </a:buClr>
            </a:pPr>
            <a:endParaRPr lang="en-US" sz="2000" dirty="0"/>
          </a:p>
          <a:p>
            <a:pPr>
              <a:lnSpc>
                <a:spcPct val="90000"/>
              </a:lnSpc>
              <a:buClr>
                <a:srgbClr val="002060"/>
              </a:buClr>
            </a:pPr>
            <a:r>
              <a:rPr lang="en-US" sz="2000" dirty="0" smtClean="0">
                <a:sym typeface="+mn-ea"/>
              </a:rPr>
              <a:t>     Textboxes </a:t>
            </a:r>
            <a:r>
              <a:rPr lang="en-US" sz="2000" dirty="0">
                <a:sym typeface="+mn-ea"/>
              </a:rPr>
              <a:t>use the following attributes</a:t>
            </a:r>
            <a:r>
              <a:rPr lang="en-US" sz="2000" dirty="0" smtClean="0">
                <a:sym typeface="+mn-ea"/>
              </a:rPr>
              <a:t>:</a:t>
            </a:r>
            <a:endParaRPr lang="en-US" sz="2000" dirty="0" smtClean="0"/>
          </a:p>
          <a:p>
            <a:pPr>
              <a:lnSpc>
                <a:spcPct val="90000"/>
              </a:lnSpc>
              <a:buClr>
                <a:srgbClr val="002060"/>
              </a:buClr>
            </a:pPr>
            <a:endParaRPr lang="en-US" sz="2000" dirty="0"/>
          </a:p>
          <a:p>
            <a:pPr marL="800100" lvl="1" indent="-342900">
              <a:lnSpc>
                <a:spcPct val="90000"/>
              </a:lnSpc>
              <a:buClr>
                <a:srgbClr val="002060"/>
              </a:buClr>
              <a:buFont typeface="+mj-lt"/>
              <a:buAutoNum type="arabicPeriod"/>
            </a:pPr>
            <a:r>
              <a:rPr lang="en-US" sz="2000" b="1" dirty="0">
                <a:solidFill>
                  <a:srgbClr val="FF0000"/>
                </a:solidFill>
                <a:sym typeface="+mn-ea"/>
              </a:rPr>
              <a:t>TYPE:</a:t>
            </a:r>
            <a:r>
              <a:rPr lang="en-US" sz="2000" dirty="0">
                <a:sym typeface="+mn-ea"/>
              </a:rPr>
              <a:t> </a:t>
            </a:r>
            <a:r>
              <a:rPr lang="en-US" sz="2000" dirty="0" err="1" smtClean="0">
                <a:sym typeface="+mn-ea"/>
              </a:rPr>
              <a:t>Text,Number,Email</a:t>
            </a:r>
            <a:r>
              <a:rPr lang="en-US" sz="2000" dirty="0" smtClean="0">
                <a:sym typeface="+mn-ea"/>
              </a:rPr>
              <a:t>, Date, Time.</a:t>
            </a:r>
            <a:endParaRPr lang="en-US" sz="2000" dirty="0" smtClean="0"/>
          </a:p>
          <a:p>
            <a:pPr marL="800100" lvl="1" indent="-342900">
              <a:lnSpc>
                <a:spcPct val="90000"/>
              </a:lnSpc>
              <a:buClr>
                <a:srgbClr val="002060"/>
              </a:buClr>
              <a:buFont typeface="+mj-lt"/>
              <a:buAutoNum type="arabicPeriod"/>
            </a:pPr>
            <a:r>
              <a:rPr lang="en-US" sz="2000" b="1" dirty="0" smtClean="0">
                <a:solidFill>
                  <a:srgbClr val="FF0000"/>
                </a:solidFill>
                <a:sym typeface="+mn-ea"/>
              </a:rPr>
              <a:t>SIZE</a:t>
            </a:r>
            <a:r>
              <a:rPr lang="en-US" sz="2000" b="1" dirty="0">
                <a:solidFill>
                  <a:srgbClr val="FF0000"/>
                </a:solidFill>
                <a:sym typeface="+mn-ea"/>
              </a:rPr>
              <a:t>:</a:t>
            </a:r>
            <a:r>
              <a:rPr lang="en-US" sz="2000" dirty="0">
                <a:sym typeface="+mn-ea"/>
              </a:rPr>
              <a:t> determines the size of the textbox in characters. </a:t>
            </a:r>
            <a:r>
              <a:rPr lang="en-US" sz="2000" b="1" dirty="0">
                <a:solidFill>
                  <a:srgbClr val="0000FF"/>
                </a:solidFill>
                <a:sym typeface="+mn-ea"/>
              </a:rPr>
              <a:t>Default=20</a:t>
            </a:r>
            <a:r>
              <a:rPr lang="en-US" sz="2000" dirty="0">
                <a:sym typeface="+mn-ea"/>
              </a:rPr>
              <a:t> </a:t>
            </a:r>
            <a:r>
              <a:rPr lang="en-US" sz="2000" dirty="0" smtClean="0">
                <a:sym typeface="+mn-ea"/>
              </a:rPr>
              <a:t>characters.</a:t>
            </a:r>
            <a:endParaRPr lang="en-US" sz="2000" dirty="0" smtClean="0"/>
          </a:p>
          <a:p>
            <a:pPr marL="800100" lvl="1" indent="-342900">
              <a:lnSpc>
                <a:spcPct val="90000"/>
              </a:lnSpc>
              <a:buClr>
                <a:srgbClr val="002060"/>
              </a:buClr>
              <a:buFont typeface="+mj-lt"/>
              <a:buAutoNum type="arabicPeriod"/>
            </a:pPr>
            <a:r>
              <a:rPr lang="en-US" sz="2000" b="1" dirty="0" smtClean="0">
                <a:solidFill>
                  <a:srgbClr val="FF0000"/>
                </a:solidFill>
                <a:sym typeface="+mn-ea"/>
              </a:rPr>
              <a:t>MAXLENGHT </a:t>
            </a:r>
            <a:r>
              <a:rPr lang="en-US" sz="2000" b="1" i="1" dirty="0">
                <a:sym typeface="+mn-ea"/>
              </a:rPr>
              <a:t>:</a:t>
            </a:r>
            <a:r>
              <a:rPr lang="en-US" sz="2000" dirty="0">
                <a:sym typeface="+mn-ea"/>
              </a:rPr>
              <a:t> determines the maximum number of characters that the field will </a:t>
            </a:r>
            <a:r>
              <a:rPr lang="en-US" sz="2000" dirty="0" smtClean="0">
                <a:sym typeface="+mn-ea"/>
              </a:rPr>
              <a:t>accept.</a:t>
            </a:r>
            <a:endParaRPr lang="en-US" sz="2000" dirty="0" smtClean="0"/>
          </a:p>
          <a:p>
            <a:pPr marL="800100" lvl="1" indent="-342900">
              <a:lnSpc>
                <a:spcPct val="90000"/>
              </a:lnSpc>
              <a:buClr>
                <a:srgbClr val="002060"/>
              </a:buClr>
              <a:buFont typeface="+mj-lt"/>
              <a:buAutoNum type="arabicPeriod"/>
            </a:pPr>
            <a:r>
              <a:rPr lang="en-US" sz="2000" b="1" dirty="0" smtClean="0">
                <a:solidFill>
                  <a:srgbClr val="FF0000"/>
                </a:solidFill>
                <a:sym typeface="+mn-ea"/>
              </a:rPr>
              <a:t>NAME</a:t>
            </a:r>
            <a:r>
              <a:rPr lang="en-US" sz="2000" b="1" dirty="0">
                <a:solidFill>
                  <a:srgbClr val="FF0000"/>
                </a:solidFill>
                <a:sym typeface="+mn-ea"/>
              </a:rPr>
              <a:t>:</a:t>
            </a:r>
            <a:r>
              <a:rPr lang="en-US" sz="2000" dirty="0">
                <a:sym typeface="+mn-ea"/>
              </a:rPr>
              <a:t> is the name of the variable to be sent to </a:t>
            </a:r>
            <a:r>
              <a:rPr lang="en-US" sz="2000" dirty="0" smtClean="0">
                <a:sym typeface="+mn-ea"/>
              </a:rPr>
              <a:t>the Database.</a:t>
            </a:r>
            <a:endParaRPr lang="en-US" sz="2000" dirty="0" smtClean="0"/>
          </a:p>
          <a:p>
            <a:pPr marL="800100" lvl="1" indent="-342900">
              <a:lnSpc>
                <a:spcPct val="90000"/>
              </a:lnSpc>
              <a:buClr>
                <a:srgbClr val="002060"/>
              </a:buClr>
              <a:buFont typeface="+mj-lt"/>
              <a:buAutoNum type="arabicPeriod"/>
            </a:pPr>
            <a:r>
              <a:rPr lang="en-US" sz="2000" b="1" dirty="0" smtClean="0">
                <a:solidFill>
                  <a:srgbClr val="FF0000"/>
                </a:solidFill>
                <a:sym typeface="+mn-ea"/>
              </a:rPr>
              <a:t>VALUE</a:t>
            </a:r>
            <a:r>
              <a:rPr lang="en-US" sz="2000" b="1" dirty="0">
                <a:solidFill>
                  <a:srgbClr val="FF0000"/>
                </a:solidFill>
                <a:sym typeface="+mn-ea"/>
              </a:rPr>
              <a:t>:</a:t>
            </a:r>
            <a:r>
              <a:rPr lang="en-US" sz="2000" dirty="0">
                <a:sym typeface="+mn-ea"/>
              </a:rPr>
              <a:t> will display its contents as the default value.</a:t>
            </a:r>
            <a:endParaRPr lang="en-US" sz="2000" dirty="0"/>
          </a:p>
        </p:txBody>
      </p:sp>
      <p:sp>
        <p:nvSpPr>
          <p:cNvPr id="8" name="TextBox 4"/>
          <p:cNvSpPr txBox="1"/>
          <p:nvPr/>
        </p:nvSpPr>
        <p:spPr>
          <a:xfrm>
            <a:off x="5508104" y="1923678"/>
            <a:ext cx="2952328" cy="1079454"/>
          </a:xfrm>
          <a:prstGeom prst="rect">
            <a:avLst/>
          </a:prstGeom>
          <a:solidFill>
            <a:srgbClr val="92D050"/>
          </a:solidFill>
        </p:spPr>
        <p:txBody>
          <a:bodyPr wrap="square" rtlCol="0">
            <a:spAutoFit/>
          </a:bodyPr>
          <a:lstStyle/>
          <a:p>
            <a:endParaRPr lang="en-IN" dirty="0"/>
          </a:p>
        </p:txBody>
      </p:sp>
      <p:graphicFrame>
        <p:nvGraphicFramePr>
          <p:cNvPr id="9" name="Object 8"/>
          <p:cNvGraphicFramePr>
            <a:graphicFrameLocks noChangeAspect="1"/>
          </p:cNvGraphicFramePr>
          <p:nvPr/>
        </p:nvGraphicFramePr>
        <p:xfrm>
          <a:off x="5688868" y="2157017"/>
          <a:ext cx="2590800" cy="612775"/>
        </p:xfrm>
        <a:graphic>
          <a:graphicData uri="http://schemas.openxmlformats.org/presentationml/2006/ole">
            <mc:AlternateContent xmlns:mc="http://schemas.openxmlformats.org/markup-compatibility/2006">
              <mc:Choice xmlns:v="urn:schemas-microsoft-com:vml" Requires="v">
                <p:oleObj spid="_x0000_s1368" r:id="rId3" imgW="1609725" imgH="381000" progId="Paint.Picture">
                  <p:embed/>
                </p:oleObj>
              </mc:Choice>
              <mc:Fallback>
                <p:oleObj r:id="rId3" imgW="1609725" imgH="381000" progId="Paint.Picture">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88868" y="2157017"/>
                        <a:ext cx="2590800" cy="612775"/>
                      </a:xfrm>
                      <a:prstGeom prst="rect">
                        <a:avLst/>
                      </a:prstGeom>
                      <a:solidFill>
                        <a:srgbClr val="800000"/>
                      </a:solidFill>
                      <a:ln>
                        <a:noFill/>
                      </a:ln>
                      <a:extLs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F35B0A7-E9A7-4734-A94B-E8CDCA569981}" type="slidenum">
              <a:rPr lang="en-US" smtClean="0"/>
              <a:t>37</a:t>
            </a:fld>
            <a:endParaRPr lang="en-US"/>
          </a:p>
        </p:txBody>
      </p:sp>
      <p:sp>
        <p:nvSpPr>
          <p:cNvPr id="6" name="Text Box 5"/>
          <p:cNvSpPr txBox="1"/>
          <p:nvPr/>
        </p:nvSpPr>
        <p:spPr>
          <a:xfrm>
            <a:off x="3301048" y="288925"/>
            <a:ext cx="2712085" cy="460375"/>
          </a:xfrm>
          <a:prstGeom prst="rect">
            <a:avLst/>
          </a:prstGeom>
          <a:noFill/>
        </p:spPr>
        <p:txBody>
          <a:bodyPr wrap="none" rtlCol="0" anchor="t">
            <a:spAutoFit/>
          </a:bodyPr>
          <a:lstStyle/>
          <a:p>
            <a:pPr algn="ctr"/>
            <a:r>
              <a:rPr lang="en-IN" sz="2400" dirty="0">
                <a:solidFill>
                  <a:schemeClr val="bg1"/>
                </a:solidFill>
                <a:sym typeface="+mn-ea"/>
              </a:rPr>
              <a:t>Example on Text Box</a:t>
            </a:r>
          </a:p>
        </p:txBody>
      </p:sp>
      <p:sp>
        <p:nvSpPr>
          <p:cNvPr id="7" name="Text Box 6"/>
          <p:cNvSpPr txBox="1"/>
          <p:nvPr/>
        </p:nvSpPr>
        <p:spPr>
          <a:xfrm>
            <a:off x="594376" y="1029747"/>
            <a:ext cx="8125428" cy="4696670"/>
          </a:xfrm>
          <a:prstGeom prst="rect">
            <a:avLst/>
          </a:prstGeom>
          <a:noFill/>
        </p:spPr>
        <p:txBody>
          <a:bodyPr wrap="square" rtlCol="0" anchor="t">
            <a:spAutoFit/>
          </a:bodyPr>
          <a:lstStyle/>
          <a:p>
            <a:pPr>
              <a:lnSpc>
                <a:spcPct val="80000"/>
              </a:lnSpc>
              <a:buNone/>
            </a:pPr>
            <a:r>
              <a:rPr lang="en-IN" altLang="x-none" sz="2200" b="1" dirty="0">
                <a:sym typeface="+mn-ea"/>
              </a:rPr>
              <a:t>&lt;form method="GET" action="computer.html" name="form</a:t>
            </a:r>
            <a:r>
              <a:rPr lang="en-IN" altLang="x-none" sz="2200" b="1" dirty="0" smtClean="0">
                <a:sym typeface="+mn-ea"/>
              </a:rPr>
              <a:t>"&gt;</a:t>
            </a:r>
          </a:p>
          <a:p>
            <a:pPr>
              <a:lnSpc>
                <a:spcPct val="80000"/>
              </a:lnSpc>
              <a:buNone/>
            </a:pPr>
            <a:endParaRPr lang="en-IN" altLang="x-none" sz="2200" b="1" dirty="0">
              <a:sym typeface="+mn-ea"/>
            </a:endParaRPr>
          </a:p>
          <a:p>
            <a:pPr>
              <a:lnSpc>
                <a:spcPct val="80000"/>
              </a:lnSpc>
              <a:buNone/>
            </a:pPr>
            <a:r>
              <a:rPr lang="en-IN" altLang="x-none" sz="2200" b="1" dirty="0">
                <a:sym typeface="+mn-ea"/>
              </a:rPr>
              <a:t>&lt;div&gt;</a:t>
            </a:r>
          </a:p>
          <a:p>
            <a:pPr>
              <a:lnSpc>
                <a:spcPct val="80000"/>
              </a:lnSpc>
              <a:buNone/>
            </a:pPr>
            <a:r>
              <a:rPr lang="en-IN" altLang="x-none" sz="2200" b="1" dirty="0">
                <a:sym typeface="+mn-ea"/>
              </a:rPr>
              <a:t>  &lt;label&gt;Name&lt;/label&gt;</a:t>
            </a:r>
          </a:p>
          <a:p>
            <a:pPr>
              <a:lnSpc>
                <a:spcPct val="80000"/>
              </a:lnSpc>
              <a:buNone/>
            </a:pPr>
            <a:r>
              <a:rPr lang="en-IN" altLang="x-none" sz="2200" b="1" dirty="0">
                <a:sym typeface="+mn-ea"/>
              </a:rPr>
              <a:t>  &lt;input type="text" name="</a:t>
            </a:r>
            <a:r>
              <a:rPr lang="en-IN" altLang="x-none" sz="2200" b="1" dirty="0" err="1">
                <a:sym typeface="+mn-ea"/>
              </a:rPr>
              <a:t>fname</a:t>
            </a:r>
            <a:r>
              <a:rPr lang="en-IN" altLang="x-none" sz="2200" b="1" dirty="0">
                <a:sym typeface="+mn-ea"/>
              </a:rPr>
              <a:t>"&gt;</a:t>
            </a:r>
          </a:p>
          <a:p>
            <a:pPr>
              <a:lnSpc>
                <a:spcPct val="80000"/>
              </a:lnSpc>
              <a:buNone/>
            </a:pPr>
            <a:r>
              <a:rPr lang="en-IN" altLang="x-none" sz="2200" b="1" dirty="0">
                <a:sym typeface="+mn-ea"/>
              </a:rPr>
              <a:t>&lt;/div</a:t>
            </a:r>
            <a:r>
              <a:rPr lang="en-IN" altLang="x-none" sz="2200" b="1" dirty="0" smtClean="0">
                <a:sym typeface="+mn-ea"/>
              </a:rPr>
              <a:t>&gt;</a:t>
            </a:r>
            <a:endParaRPr lang="en-IN" altLang="x-none" sz="2200" b="1" dirty="0">
              <a:sym typeface="+mn-ea"/>
            </a:endParaRPr>
          </a:p>
          <a:p>
            <a:pPr>
              <a:lnSpc>
                <a:spcPct val="80000"/>
              </a:lnSpc>
              <a:buNone/>
            </a:pPr>
            <a:r>
              <a:rPr lang="en-IN" altLang="x-none" sz="2200" b="1" dirty="0">
                <a:sym typeface="+mn-ea"/>
              </a:rPr>
              <a:t>&lt;div&gt;</a:t>
            </a:r>
          </a:p>
          <a:p>
            <a:pPr>
              <a:lnSpc>
                <a:spcPct val="80000"/>
              </a:lnSpc>
              <a:buNone/>
            </a:pPr>
            <a:r>
              <a:rPr lang="en-IN" altLang="x-none" sz="2200" b="1" dirty="0">
                <a:sym typeface="+mn-ea"/>
              </a:rPr>
              <a:t>  &lt;label&gt;Phone Number&lt;/label&gt;</a:t>
            </a:r>
          </a:p>
          <a:p>
            <a:pPr>
              <a:lnSpc>
                <a:spcPct val="80000"/>
              </a:lnSpc>
              <a:buNone/>
            </a:pPr>
            <a:r>
              <a:rPr lang="en-IN" altLang="x-none" sz="2200" b="1" dirty="0">
                <a:sym typeface="+mn-ea"/>
              </a:rPr>
              <a:t>  &lt;input type="number" name="</a:t>
            </a:r>
            <a:r>
              <a:rPr lang="en-IN" altLang="x-none" sz="2200" b="1" dirty="0" err="1">
                <a:sym typeface="+mn-ea"/>
              </a:rPr>
              <a:t>fname</a:t>
            </a:r>
            <a:r>
              <a:rPr lang="en-IN" altLang="x-none" sz="2200" b="1" dirty="0">
                <a:sym typeface="+mn-ea"/>
              </a:rPr>
              <a:t>"&gt;</a:t>
            </a:r>
          </a:p>
          <a:p>
            <a:pPr>
              <a:lnSpc>
                <a:spcPct val="80000"/>
              </a:lnSpc>
              <a:buNone/>
            </a:pPr>
            <a:r>
              <a:rPr lang="en-IN" altLang="x-none" sz="2200" b="1" dirty="0">
                <a:sym typeface="+mn-ea"/>
              </a:rPr>
              <a:t>&lt;/div</a:t>
            </a:r>
            <a:r>
              <a:rPr lang="en-IN" altLang="x-none" sz="2200" b="1" dirty="0" smtClean="0">
                <a:sym typeface="+mn-ea"/>
              </a:rPr>
              <a:t>&gt;</a:t>
            </a:r>
            <a:endParaRPr lang="en-IN" altLang="x-none" sz="2200" b="1" dirty="0">
              <a:sym typeface="+mn-ea"/>
            </a:endParaRPr>
          </a:p>
          <a:p>
            <a:pPr>
              <a:lnSpc>
                <a:spcPct val="80000"/>
              </a:lnSpc>
              <a:buNone/>
            </a:pPr>
            <a:r>
              <a:rPr lang="en-IN" altLang="x-none" sz="2200" b="1" dirty="0">
                <a:sym typeface="+mn-ea"/>
              </a:rPr>
              <a:t>&lt;div&gt;</a:t>
            </a:r>
          </a:p>
          <a:p>
            <a:pPr>
              <a:lnSpc>
                <a:spcPct val="80000"/>
              </a:lnSpc>
              <a:buNone/>
            </a:pPr>
            <a:r>
              <a:rPr lang="en-IN" altLang="x-none" sz="2200" b="1" dirty="0">
                <a:sym typeface="+mn-ea"/>
              </a:rPr>
              <a:t>  &lt;label&gt;Email Id&lt;/label&gt;</a:t>
            </a:r>
          </a:p>
          <a:p>
            <a:pPr>
              <a:lnSpc>
                <a:spcPct val="80000"/>
              </a:lnSpc>
              <a:buNone/>
            </a:pPr>
            <a:r>
              <a:rPr lang="en-IN" altLang="x-none" sz="2200" b="1" dirty="0">
                <a:sym typeface="+mn-ea"/>
              </a:rPr>
              <a:t>  &lt;input type="email" name="</a:t>
            </a:r>
            <a:r>
              <a:rPr lang="en-IN" altLang="x-none" sz="2200" b="1" dirty="0" err="1">
                <a:sym typeface="+mn-ea"/>
              </a:rPr>
              <a:t>fname</a:t>
            </a:r>
            <a:r>
              <a:rPr lang="en-IN" altLang="x-none" sz="2200" b="1" dirty="0">
                <a:sym typeface="+mn-ea"/>
              </a:rPr>
              <a:t>"&gt;</a:t>
            </a:r>
          </a:p>
          <a:p>
            <a:pPr>
              <a:lnSpc>
                <a:spcPct val="80000"/>
              </a:lnSpc>
              <a:buNone/>
            </a:pPr>
            <a:r>
              <a:rPr lang="en-IN" altLang="x-none" sz="2200" b="1" dirty="0">
                <a:sym typeface="+mn-ea"/>
              </a:rPr>
              <a:t>&lt;/div</a:t>
            </a:r>
            <a:r>
              <a:rPr lang="en-IN" altLang="x-none" sz="2200" b="1" dirty="0" smtClean="0">
                <a:sym typeface="+mn-ea"/>
              </a:rPr>
              <a:t>&gt;</a:t>
            </a:r>
            <a:endParaRPr lang="en-IN" altLang="x-none" sz="2200" b="1" dirty="0">
              <a:sym typeface="+mn-ea"/>
            </a:endParaRPr>
          </a:p>
          <a:p>
            <a:pPr>
              <a:lnSpc>
                <a:spcPct val="80000"/>
              </a:lnSpc>
              <a:buNone/>
            </a:pPr>
            <a:r>
              <a:rPr lang="en-IN" altLang="x-none" sz="2200" b="1" dirty="0">
                <a:sym typeface="+mn-ea"/>
              </a:rPr>
              <a:t>  &lt;button&gt;Submit&lt;/button</a:t>
            </a:r>
            <a:r>
              <a:rPr lang="en-IN" altLang="x-none" sz="2200" b="1" dirty="0" smtClean="0">
                <a:sym typeface="+mn-ea"/>
              </a:rPr>
              <a:t>&gt;</a:t>
            </a:r>
          </a:p>
          <a:p>
            <a:pPr>
              <a:lnSpc>
                <a:spcPct val="80000"/>
              </a:lnSpc>
              <a:buNone/>
            </a:pPr>
            <a:endParaRPr lang="en-IN" altLang="x-none" sz="2200" b="1" dirty="0">
              <a:sym typeface="+mn-ea"/>
            </a:endParaRPr>
          </a:p>
          <a:p>
            <a:pPr>
              <a:lnSpc>
                <a:spcPct val="80000"/>
              </a:lnSpc>
              <a:buNone/>
            </a:pPr>
            <a:r>
              <a:rPr lang="en-IN" altLang="x-none" sz="2200" b="1" dirty="0">
                <a:sym typeface="+mn-ea"/>
              </a:rPr>
              <a:t>&lt;/form&gt;</a:t>
            </a:r>
            <a:endParaRPr lang="en-US" sz="22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38</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241" y="2416298"/>
            <a:ext cx="6695717" cy="2254004"/>
          </a:xfrm>
          <a:prstGeom prst="rect">
            <a:avLst/>
          </a:prstGeom>
        </p:spPr>
      </p:pic>
      <p:sp>
        <p:nvSpPr>
          <p:cNvPr id="3" name="TextBox 2"/>
          <p:cNvSpPr txBox="1"/>
          <p:nvPr/>
        </p:nvSpPr>
        <p:spPr>
          <a:xfrm>
            <a:off x="983848" y="1747777"/>
            <a:ext cx="2203039" cy="369332"/>
          </a:xfrm>
          <a:prstGeom prst="rect">
            <a:avLst/>
          </a:prstGeom>
          <a:noFill/>
        </p:spPr>
        <p:txBody>
          <a:bodyPr wrap="none" rtlCol="0">
            <a:spAutoFit/>
          </a:bodyPr>
          <a:lstStyle/>
          <a:p>
            <a:r>
              <a:rPr lang="en-US" b="1" dirty="0" smtClean="0">
                <a:solidFill>
                  <a:srgbClr val="FF0000"/>
                </a:solidFill>
              </a:rPr>
              <a:t>BROWSER OUTPUT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39</a:t>
            </a:fld>
            <a:endParaRPr lang="en-US"/>
          </a:p>
        </p:txBody>
      </p:sp>
      <p:sp>
        <p:nvSpPr>
          <p:cNvPr id="6" name="Text Box 5"/>
          <p:cNvSpPr txBox="1"/>
          <p:nvPr/>
        </p:nvSpPr>
        <p:spPr>
          <a:xfrm>
            <a:off x="3848735" y="289560"/>
            <a:ext cx="1445895" cy="460375"/>
          </a:xfrm>
          <a:prstGeom prst="rect">
            <a:avLst/>
          </a:prstGeom>
          <a:noFill/>
        </p:spPr>
        <p:txBody>
          <a:bodyPr wrap="none" rtlCol="0" anchor="t">
            <a:spAutoFit/>
          </a:bodyPr>
          <a:lstStyle/>
          <a:p>
            <a:pPr algn="ctr"/>
            <a:r>
              <a:rPr lang="en-IN" sz="2400" dirty="0">
                <a:solidFill>
                  <a:schemeClr val="bg1"/>
                </a:solidFill>
                <a:sym typeface="+mn-ea"/>
              </a:rPr>
              <a:t>Check Box</a:t>
            </a:r>
          </a:p>
        </p:txBody>
      </p:sp>
      <p:sp>
        <p:nvSpPr>
          <p:cNvPr id="7" name="Text Box 6"/>
          <p:cNvSpPr txBox="1"/>
          <p:nvPr/>
        </p:nvSpPr>
        <p:spPr>
          <a:xfrm>
            <a:off x="1060450" y="1500505"/>
            <a:ext cx="7559675" cy="4408805"/>
          </a:xfrm>
          <a:prstGeom prst="rect">
            <a:avLst/>
          </a:prstGeom>
          <a:noFill/>
        </p:spPr>
        <p:txBody>
          <a:bodyPr wrap="square" rtlCol="0" anchor="t">
            <a:spAutoFit/>
          </a:bodyPr>
          <a:lstStyle/>
          <a:p>
            <a:pPr marL="342900" indent="-342900">
              <a:lnSpc>
                <a:spcPct val="90000"/>
              </a:lnSpc>
              <a:buClr>
                <a:srgbClr val="FF0000"/>
              </a:buClr>
              <a:buFont typeface="Wingdings" panose="05000000000000000000" pitchFamily="2" charset="2"/>
              <a:buChar char="Ø"/>
            </a:pPr>
            <a:r>
              <a:rPr lang="en-US" sz="2400" b="1" dirty="0">
                <a:solidFill>
                  <a:srgbClr val="0000FF"/>
                </a:solidFill>
                <a:sym typeface="+mn-ea"/>
              </a:rPr>
              <a:t>Check Box</a:t>
            </a:r>
            <a:r>
              <a:rPr lang="en-US" sz="2400" b="1" dirty="0">
                <a:sym typeface="+mn-ea"/>
              </a:rPr>
              <a:t>:</a:t>
            </a:r>
            <a:r>
              <a:rPr lang="en-US" sz="2400" dirty="0">
                <a:sym typeface="+mn-ea"/>
              </a:rPr>
              <a:t> Check boxes allow the users to select more than one option.</a:t>
            </a:r>
            <a:endParaRPr lang="en-US" sz="2400" dirty="0"/>
          </a:p>
          <a:p>
            <a:pPr>
              <a:lnSpc>
                <a:spcPct val="90000"/>
              </a:lnSpc>
              <a:buClr>
                <a:srgbClr val="FF0000"/>
              </a:buClr>
            </a:pPr>
            <a:r>
              <a:rPr lang="en-US" sz="2400" b="1" dirty="0">
                <a:solidFill>
                  <a:srgbClr val="FF0000"/>
                </a:solidFill>
                <a:sym typeface="+mn-ea"/>
              </a:rPr>
              <a:t> </a:t>
            </a:r>
            <a:r>
              <a:rPr lang="en-US" sz="2400" b="1" dirty="0" smtClean="0">
                <a:solidFill>
                  <a:srgbClr val="FF0000"/>
                </a:solidFill>
                <a:sym typeface="+mn-ea"/>
              </a:rPr>
              <a:t>    &lt;</a:t>
            </a:r>
            <a:r>
              <a:rPr lang="en-US" sz="2400" b="1" dirty="0">
                <a:solidFill>
                  <a:srgbClr val="FF0000"/>
                </a:solidFill>
                <a:sym typeface="+mn-ea"/>
              </a:rPr>
              <a:t>INPUT TYPE=“CHECKBOX”&gt;</a:t>
            </a:r>
            <a:endParaRPr lang="en-US" sz="2400" b="1" dirty="0">
              <a:solidFill>
                <a:srgbClr val="FF0000"/>
              </a:solidFill>
            </a:endParaRPr>
          </a:p>
          <a:p>
            <a:pPr>
              <a:lnSpc>
                <a:spcPct val="90000"/>
              </a:lnSpc>
              <a:buClr>
                <a:srgbClr val="FF0000"/>
              </a:buClr>
            </a:pPr>
            <a:r>
              <a:rPr lang="en-US" sz="2400" dirty="0" smtClean="0">
                <a:sym typeface="+mn-ea"/>
              </a:rPr>
              <a:t>     Browser </a:t>
            </a:r>
            <a:r>
              <a:rPr lang="en-US" sz="2400" dirty="0">
                <a:sym typeface="+mn-ea"/>
              </a:rPr>
              <a:t>will display </a:t>
            </a:r>
            <a:endParaRPr lang="en-US" sz="2400" dirty="0"/>
          </a:p>
          <a:p>
            <a:pPr marL="285750" indent="-285750">
              <a:lnSpc>
                <a:spcPct val="90000"/>
              </a:lnSpc>
              <a:buClr>
                <a:srgbClr val="FF0000"/>
              </a:buClr>
              <a:buFont typeface="Wingdings" panose="05000000000000000000" pitchFamily="2" charset="2"/>
              <a:buChar char="Ø"/>
            </a:pPr>
            <a:endParaRPr lang="en-US" sz="2400" dirty="0" smtClean="0"/>
          </a:p>
          <a:p>
            <a:pPr marL="285750" indent="-285750">
              <a:lnSpc>
                <a:spcPct val="90000"/>
              </a:lnSpc>
              <a:buClr>
                <a:srgbClr val="FF0000"/>
              </a:buClr>
              <a:buFont typeface="Wingdings" panose="05000000000000000000" pitchFamily="2" charset="2"/>
              <a:buChar char="Ø"/>
            </a:pPr>
            <a:endParaRPr lang="en-US" sz="2400" dirty="0"/>
          </a:p>
          <a:p>
            <a:pPr marL="285750" indent="-285750">
              <a:lnSpc>
                <a:spcPct val="90000"/>
              </a:lnSpc>
              <a:buClr>
                <a:srgbClr val="FF0000"/>
              </a:buClr>
              <a:buFont typeface="Wingdings" panose="05000000000000000000" pitchFamily="2" charset="2"/>
              <a:buChar char="Ø"/>
            </a:pPr>
            <a:r>
              <a:rPr lang="en-US" sz="2400" dirty="0">
                <a:sym typeface="+mn-ea"/>
              </a:rPr>
              <a:t>Checkboxes have the following attributes:</a:t>
            </a:r>
            <a:endParaRPr lang="en-US" sz="2400" dirty="0"/>
          </a:p>
          <a:p>
            <a:pPr marL="742950" lvl="1" indent="-285750">
              <a:lnSpc>
                <a:spcPct val="90000"/>
              </a:lnSpc>
              <a:buClr>
                <a:srgbClr val="FF0000"/>
              </a:buClr>
              <a:buFont typeface="Arial" panose="020B0604020202020204" pitchFamily="34" charset="0"/>
              <a:buChar char="•"/>
            </a:pPr>
            <a:r>
              <a:rPr lang="en-US" sz="2400" b="1" dirty="0">
                <a:solidFill>
                  <a:srgbClr val="FF0000"/>
                </a:solidFill>
                <a:sym typeface="+mn-ea"/>
              </a:rPr>
              <a:t>TYPE:</a:t>
            </a:r>
            <a:r>
              <a:rPr lang="en-US" sz="2400" dirty="0">
                <a:sym typeface="+mn-ea"/>
              </a:rPr>
              <a:t> checkbox.</a:t>
            </a:r>
            <a:endParaRPr lang="en-US" sz="2400" dirty="0"/>
          </a:p>
          <a:p>
            <a:pPr marL="742950" lvl="1" indent="-285750">
              <a:lnSpc>
                <a:spcPct val="90000"/>
              </a:lnSpc>
              <a:buClr>
                <a:srgbClr val="FF0000"/>
              </a:buClr>
              <a:buFont typeface="Arial" panose="020B0604020202020204" pitchFamily="34" charset="0"/>
              <a:buChar char="•"/>
            </a:pPr>
            <a:r>
              <a:rPr lang="en-US" sz="2400" b="1" dirty="0">
                <a:solidFill>
                  <a:srgbClr val="FF0000"/>
                </a:solidFill>
                <a:sym typeface="+mn-ea"/>
              </a:rPr>
              <a:t>CHECKED:</a:t>
            </a:r>
            <a:r>
              <a:rPr lang="en-US" sz="2400" dirty="0">
                <a:sym typeface="+mn-ea"/>
              </a:rPr>
              <a:t> is blank or CHECKED as the initial  </a:t>
            </a:r>
            <a:endParaRPr lang="en-US" sz="2400" dirty="0"/>
          </a:p>
          <a:p>
            <a:pPr lvl="1">
              <a:lnSpc>
                <a:spcPct val="90000"/>
              </a:lnSpc>
              <a:buClr>
                <a:srgbClr val="FF0000"/>
              </a:buClr>
            </a:pPr>
            <a:r>
              <a:rPr lang="en-US" sz="2400" dirty="0" smtClean="0">
                <a:sym typeface="+mn-ea"/>
              </a:rPr>
              <a:t>     status</a:t>
            </a:r>
            <a:r>
              <a:rPr lang="en-US" sz="2400" dirty="0">
                <a:sym typeface="+mn-ea"/>
              </a:rPr>
              <a:t>.</a:t>
            </a:r>
            <a:endParaRPr lang="en-US" sz="2400" dirty="0"/>
          </a:p>
          <a:p>
            <a:pPr marL="742950" lvl="1" indent="-285750">
              <a:lnSpc>
                <a:spcPct val="90000"/>
              </a:lnSpc>
              <a:buClr>
                <a:srgbClr val="FF0000"/>
              </a:buClr>
              <a:buFont typeface="Arial" panose="020B0604020202020204" pitchFamily="34" charset="0"/>
              <a:buChar char="•"/>
            </a:pPr>
            <a:r>
              <a:rPr lang="en-US" sz="2400" b="1" dirty="0">
                <a:solidFill>
                  <a:srgbClr val="FF0000"/>
                </a:solidFill>
                <a:sym typeface="+mn-ea"/>
              </a:rPr>
              <a:t>NAME</a:t>
            </a:r>
            <a:r>
              <a:rPr lang="en-US" sz="2400" b="1" i="1" dirty="0">
                <a:sym typeface="+mn-ea"/>
              </a:rPr>
              <a:t>:</a:t>
            </a:r>
            <a:r>
              <a:rPr lang="en-US" sz="2400" dirty="0">
                <a:sym typeface="+mn-ea"/>
              </a:rPr>
              <a:t> is the name of the variable to be sent to the</a:t>
            </a:r>
            <a:endParaRPr lang="en-US" sz="2400" dirty="0"/>
          </a:p>
          <a:p>
            <a:pPr lvl="1">
              <a:lnSpc>
                <a:spcPct val="90000"/>
              </a:lnSpc>
              <a:buClr>
                <a:srgbClr val="FF0000"/>
              </a:buClr>
            </a:pPr>
            <a:r>
              <a:rPr lang="en-US" sz="2400" dirty="0" smtClean="0">
                <a:sym typeface="+mn-ea"/>
              </a:rPr>
              <a:t>     CGI </a:t>
            </a:r>
            <a:r>
              <a:rPr lang="en-US" sz="2400" dirty="0">
                <a:sym typeface="+mn-ea"/>
              </a:rPr>
              <a:t>application.</a:t>
            </a:r>
            <a:endParaRPr lang="en-US" sz="2400" dirty="0"/>
          </a:p>
          <a:p>
            <a:pPr marL="742950" lvl="1" indent="-285750">
              <a:lnSpc>
                <a:spcPct val="90000"/>
              </a:lnSpc>
              <a:buClr>
                <a:srgbClr val="FF0000"/>
              </a:buClr>
              <a:buFont typeface="Arial" panose="020B0604020202020204" pitchFamily="34" charset="0"/>
              <a:buChar char="•"/>
            </a:pPr>
            <a:r>
              <a:rPr lang="en-US" sz="2400" b="1" dirty="0">
                <a:solidFill>
                  <a:srgbClr val="FF0000"/>
                </a:solidFill>
                <a:sym typeface="+mn-ea"/>
              </a:rPr>
              <a:t>VALUE:</a:t>
            </a:r>
            <a:r>
              <a:rPr lang="en-US" sz="2400" dirty="0">
                <a:sym typeface="+mn-ea"/>
              </a:rPr>
              <a:t> is usually set to a value.</a:t>
            </a:r>
            <a:endParaRPr lang="en-US" sz="2400" dirty="0"/>
          </a:p>
        </p:txBody>
      </p:sp>
      <p:graphicFrame>
        <p:nvGraphicFramePr>
          <p:cNvPr id="8" name="Object 7"/>
          <p:cNvGraphicFramePr>
            <a:graphicFrameLocks noChangeAspect="1"/>
          </p:cNvGraphicFramePr>
          <p:nvPr/>
        </p:nvGraphicFramePr>
        <p:xfrm>
          <a:off x="6773354" y="2436247"/>
          <a:ext cx="533400" cy="533400"/>
        </p:xfrm>
        <a:graphic>
          <a:graphicData uri="http://schemas.openxmlformats.org/presentationml/2006/ole">
            <mc:AlternateContent xmlns:mc="http://schemas.openxmlformats.org/markup-compatibility/2006">
              <mc:Choice xmlns:v="urn:schemas-microsoft-com:vml" Requires="v">
                <p:oleObj spid="_x0000_s4432" r:id="rId3" imgW="257175" imgH="257175" progId="Paint.Picture">
                  <p:embed/>
                </p:oleObj>
              </mc:Choice>
              <mc:Fallback>
                <p:oleObj r:id="rId3" imgW="257175" imgH="257175" progId="Paint.Picture">
                  <p:embed/>
                  <p:pic>
                    <p:nvPicPr>
                      <p:cNvPr id="0" name="Object 1105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73354" y="2436247"/>
                        <a:ext cx="533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793115"/>
            <a:ext cx="8939048" cy="6227379"/>
          </a:xfrm>
        </p:spPr>
        <p:txBody>
          <a:bodyPr>
            <a:normAutofit fontScale="85000" lnSpcReduction="10000"/>
          </a:bodyPr>
          <a:lstStyle/>
          <a:p>
            <a:pPr algn="l"/>
            <a:endParaRPr lang="en-US" sz="2800" dirty="0" smtClean="0"/>
          </a:p>
          <a:p>
            <a:pPr algn="l"/>
            <a:r>
              <a:rPr lang="en-US" sz="2600" dirty="0" smtClean="0">
                <a:sym typeface="+mn-ea"/>
              </a:rPr>
              <a:t>        </a:t>
            </a:r>
            <a:r>
              <a:rPr lang="en-US" dirty="0" smtClean="0">
                <a:sym typeface="+mn-ea"/>
              </a:rPr>
              <a:t>&lt;!</a:t>
            </a:r>
            <a:r>
              <a:rPr lang="en-US" dirty="0">
                <a:sym typeface="+mn-ea"/>
              </a:rPr>
              <a:t>DOCTYPE html&gt; </a:t>
            </a:r>
            <a:r>
              <a:rPr lang="en-US" dirty="0" smtClean="0">
                <a:sym typeface="+mn-ea"/>
              </a:rPr>
              <a:t>=&gt; </a:t>
            </a:r>
            <a:r>
              <a:rPr lang="en-US" dirty="0"/>
              <a:t>The DOCTYPE declaration is an instruction to </a:t>
            </a:r>
            <a:r>
              <a:rPr lang="en-US" dirty="0" smtClean="0"/>
              <a:t>                            web </a:t>
            </a:r>
            <a:r>
              <a:rPr lang="en-US" dirty="0"/>
              <a:t>browser about what version of HTML the page is written in.</a:t>
            </a:r>
            <a:r>
              <a:rPr dirty="0" smtClean="0">
                <a:sym typeface="+mn-ea"/>
              </a:rPr>
              <a:t>   </a:t>
            </a:r>
            <a:endParaRPr lang="en-US" dirty="0" smtClean="0">
              <a:sym typeface="+mn-ea"/>
            </a:endParaRPr>
          </a:p>
          <a:p>
            <a:pPr algn="l"/>
            <a:r>
              <a:rPr lang="en-US" dirty="0">
                <a:sym typeface="+mn-ea"/>
              </a:rPr>
              <a:t> </a:t>
            </a:r>
            <a:r>
              <a:rPr lang="en-US" dirty="0" smtClean="0">
                <a:sym typeface="+mn-ea"/>
              </a:rPr>
              <a:t>       </a:t>
            </a:r>
            <a:r>
              <a:rPr dirty="0" smtClean="0">
                <a:sym typeface="+mn-ea"/>
              </a:rPr>
              <a:t>&lt;</a:t>
            </a:r>
            <a:r>
              <a:rPr dirty="0">
                <a:sym typeface="+mn-ea"/>
              </a:rPr>
              <a:t>HTML</a:t>
            </a:r>
            <a:r>
              <a:rPr dirty="0" smtClean="0">
                <a:sym typeface="+mn-ea"/>
              </a:rPr>
              <a:t>&gt;</a:t>
            </a:r>
            <a:r>
              <a:rPr lang="en-US" dirty="0" smtClean="0">
                <a:sym typeface="+mn-ea"/>
              </a:rPr>
              <a:t> =&gt; </a:t>
            </a:r>
            <a:r>
              <a:rPr lang="en-US" b="1" dirty="0"/>
              <a:t>tag represents the root of an HTML document</a:t>
            </a:r>
            <a:r>
              <a:rPr lang="en-US" dirty="0"/>
              <a:t>. The </a:t>
            </a:r>
            <a:r>
              <a:rPr lang="en-US" dirty="0" smtClean="0"/>
              <a:t>	&lt;</a:t>
            </a:r>
            <a:r>
              <a:rPr lang="en-US" dirty="0"/>
              <a:t>html&gt; tag is the container for all other HTML elements</a:t>
            </a:r>
            <a:endParaRPr dirty="0"/>
          </a:p>
          <a:p>
            <a:pPr marL="571500" lvl="1" algn="l">
              <a:lnSpc>
                <a:spcPct val="150000"/>
              </a:lnSpc>
            </a:pPr>
            <a:r>
              <a:rPr sz="2400" dirty="0">
                <a:solidFill>
                  <a:srgbClr val="FF0000"/>
                </a:solidFill>
                <a:sym typeface="+mn-ea"/>
              </a:rPr>
              <a:t>&lt;HEAD</a:t>
            </a:r>
            <a:r>
              <a:rPr sz="2400" dirty="0" smtClean="0">
                <a:solidFill>
                  <a:srgbClr val="FF0000"/>
                </a:solidFill>
                <a:sym typeface="+mn-ea"/>
              </a:rPr>
              <a:t>&gt;</a:t>
            </a:r>
            <a:r>
              <a:rPr lang="en-US" sz="2400" dirty="0" smtClean="0">
                <a:solidFill>
                  <a:srgbClr val="FF0000"/>
                </a:solidFill>
                <a:sym typeface="+mn-ea"/>
              </a:rPr>
              <a:t> =&gt; </a:t>
            </a:r>
            <a:r>
              <a:rPr lang="en-US" sz="2400" dirty="0"/>
              <a:t>The head tag is an HTML element used to define the head section of an HTML document. The head section contains metadata, which simply means data about data. This means information in the head tag is not displayed on the page but the information is used by browsers and by search engines.</a:t>
            </a:r>
            <a:endParaRPr sz="2400" dirty="0">
              <a:solidFill>
                <a:srgbClr val="FF0000"/>
              </a:solidFill>
            </a:endParaRPr>
          </a:p>
          <a:p>
            <a:pPr marL="571500" lvl="1" algn="l">
              <a:lnSpc>
                <a:spcPct val="150000"/>
              </a:lnSpc>
            </a:pPr>
            <a:r>
              <a:rPr sz="2400" dirty="0">
                <a:solidFill>
                  <a:srgbClr val="008000"/>
                </a:solidFill>
                <a:sym typeface="+mn-ea"/>
              </a:rPr>
              <a:t>&lt;TITLE</a:t>
            </a:r>
            <a:r>
              <a:rPr sz="2400" dirty="0" smtClean="0">
                <a:solidFill>
                  <a:srgbClr val="008000"/>
                </a:solidFill>
                <a:sym typeface="+mn-ea"/>
              </a:rPr>
              <a:t>&gt;</a:t>
            </a:r>
            <a:r>
              <a:rPr lang="en-US" sz="2400" dirty="0" smtClean="0">
                <a:solidFill>
                  <a:srgbClr val="008000"/>
                </a:solidFill>
                <a:sym typeface="+mn-ea"/>
              </a:rPr>
              <a:t> =&gt; </a:t>
            </a:r>
            <a:r>
              <a:rPr lang="en-US" sz="2400" dirty="0"/>
              <a:t>allows you to give a web page a title. This title can be found in the browser title bar</a:t>
            </a:r>
            <a:endParaRPr sz="2400" dirty="0">
              <a:solidFill>
                <a:srgbClr val="008000"/>
              </a:solidFill>
            </a:endParaRPr>
          </a:p>
          <a:p>
            <a:pPr marL="571500" lvl="1" algn="l">
              <a:lnSpc>
                <a:spcPct val="150000"/>
              </a:lnSpc>
            </a:pPr>
            <a:r>
              <a:rPr sz="2400" dirty="0" smtClean="0">
                <a:solidFill>
                  <a:srgbClr val="990000"/>
                </a:solidFill>
                <a:sym typeface="+mn-ea"/>
              </a:rPr>
              <a:t>&lt;</a:t>
            </a:r>
            <a:r>
              <a:rPr sz="2400" dirty="0">
                <a:solidFill>
                  <a:srgbClr val="990000"/>
                </a:solidFill>
                <a:sym typeface="+mn-ea"/>
              </a:rPr>
              <a:t>BODY</a:t>
            </a:r>
            <a:r>
              <a:rPr sz="2400" dirty="0" smtClean="0">
                <a:solidFill>
                  <a:srgbClr val="990000"/>
                </a:solidFill>
                <a:sym typeface="+mn-ea"/>
              </a:rPr>
              <a:t>&gt;</a:t>
            </a:r>
            <a:r>
              <a:rPr lang="en-US" sz="2400" dirty="0" smtClean="0">
                <a:solidFill>
                  <a:srgbClr val="990000"/>
                </a:solidFill>
                <a:sym typeface="+mn-ea"/>
              </a:rPr>
              <a:t> =&gt; </a:t>
            </a:r>
            <a:r>
              <a:rPr lang="en-US" sz="2400" dirty="0"/>
              <a:t>The &lt;body&gt; tag defines the document's body. The &lt;body&gt; element contains all the contents of an HTML document</a:t>
            </a:r>
            <a:endParaRPr sz="2400" dirty="0">
              <a:solidFill>
                <a:srgbClr val="990000"/>
              </a:solidFill>
            </a:endParaRPr>
          </a:p>
          <a:p>
            <a:pPr marL="571500" lvl="1" algn="l">
              <a:lnSpc>
                <a:spcPct val="150000"/>
              </a:lnSpc>
              <a:buNone/>
            </a:pPr>
            <a:r>
              <a:rPr sz="2800" dirty="0">
                <a:sym typeface="+mn-ea"/>
              </a:rPr>
              <a:t>	</a:t>
            </a:r>
            <a:endParaRPr lang="en-US" sz="2800" dirty="0"/>
          </a:p>
          <a:p>
            <a:pPr algn="l"/>
            <a:endParaRPr lang="en-US" sz="2800" dirty="0" smtClean="0"/>
          </a:p>
          <a:p>
            <a:pPr algn="l"/>
            <a:endParaRPr lang="en-US" sz="1600" dirty="0" smtClean="0"/>
          </a:p>
          <a:p>
            <a:pPr algn="l"/>
            <a:endParaRPr lang="en-US" sz="1600" b="1" dirty="0"/>
          </a:p>
        </p:txBody>
      </p:sp>
      <p:sp>
        <p:nvSpPr>
          <p:cNvPr id="4" name="Rectangle 3"/>
          <p:cNvSpPr/>
          <p:nvPr/>
        </p:nvSpPr>
        <p:spPr>
          <a:xfrm>
            <a:off x="1753235" y="83820"/>
            <a:ext cx="5629275" cy="709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3200" dirty="0">
                <a:solidFill>
                  <a:schemeClr val="bg1"/>
                </a:solidFill>
                <a:latin typeface="+mj-lt"/>
                <a:cs typeface="+mj-lt"/>
                <a:sym typeface="+mn-ea"/>
              </a:rPr>
              <a:t>Creating a Basic Starting </a:t>
            </a:r>
            <a:endParaRPr lang="en-US" dirty="0">
              <a:latin typeface="+mj-lt"/>
              <a:cs typeface="+mj-lt"/>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40</a:t>
            </a:fld>
            <a:endParaRPr lang="en-US"/>
          </a:p>
        </p:txBody>
      </p:sp>
      <p:sp>
        <p:nvSpPr>
          <p:cNvPr id="6" name="Text Box 5"/>
          <p:cNvSpPr txBox="1"/>
          <p:nvPr/>
        </p:nvSpPr>
        <p:spPr>
          <a:xfrm>
            <a:off x="3665504" y="173810"/>
            <a:ext cx="1812356" cy="461665"/>
          </a:xfrm>
          <a:prstGeom prst="rect">
            <a:avLst/>
          </a:prstGeom>
          <a:noFill/>
        </p:spPr>
        <p:txBody>
          <a:bodyPr wrap="none" rtlCol="0" anchor="t">
            <a:spAutoFit/>
          </a:bodyPr>
          <a:lstStyle/>
          <a:p>
            <a:pPr algn="ctr"/>
            <a:r>
              <a:rPr lang="en-IN" sz="2400" dirty="0" smtClean="0">
                <a:solidFill>
                  <a:schemeClr val="bg1"/>
                </a:solidFill>
                <a:sym typeface="+mn-ea"/>
              </a:rPr>
              <a:t>Radio Button</a:t>
            </a:r>
            <a:endParaRPr lang="en-IN" sz="2400" dirty="0">
              <a:solidFill>
                <a:schemeClr val="bg1"/>
              </a:solidFill>
              <a:sym typeface="+mn-ea"/>
            </a:endParaRPr>
          </a:p>
        </p:txBody>
      </p:sp>
      <p:sp>
        <p:nvSpPr>
          <p:cNvPr id="7" name="Text Box 6"/>
          <p:cNvSpPr txBox="1"/>
          <p:nvPr/>
        </p:nvSpPr>
        <p:spPr>
          <a:xfrm>
            <a:off x="1060450" y="1500505"/>
            <a:ext cx="7559675" cy="4745915"/>
          </a:xfrm>
          <a:prstGeom prst="rect">
            <a:avLst/>
          </a:prstGeom>
          <a:noFill/>
        </p:spPr>
        <p:txBody>
          <a:bodyPr wrap="square" rtlCol="0" anchor="t">
            <a:spAutoFit/>
          </a:bodyPr>
          <a:lstStyle/>
          <a:p>
            <a:pPr marL="342900" indent="-342900">
              <a:lnSpc>
                <a:spcPct val="90000"/>
              </a:lnSpc>
              <a:buClr>
                <a:srgbClr val="FF0000"/>
              </a:buClr>
              <a:buFont typeface="Wingdings" panose="05000000000000000000" pitchFamily="2" charset="2"/>
              <a:buChar char="Ø"/>
            </a:pPr>
            <a:r>
              <a:rPr lang="en-US" sz="2400" b="1" dirty="0" smtClean="0">
                <a:solidFill>
                  <a:srgbClr val="0000FF"/>
                </a:solidFill>
                <a:sym typeface="+mn-ea"/>
              </a:rPr>
              <a:t>Radio Button </a:t>
            </a:r>
            <a:r>
              <a:rPr lang="en-US" sz="2400" b="1" dirty="0" smtClean="0">
                <a:sym typeface="+mn-ea"/>
              </a:rPr>
              <a:t>:</a:t>
            </a:r>
            <a:r>
              <a:rPr lang="en-US" sz="2400" dirty="0"/>
              <a:t> are used to let the user select exactly one option from a list of predefined options</a:t>
            </a:r>
            <a:r>
              <a:rPr lang="en-US" sz="2400" dirty="0" smtClean="0"/>
              <a:t>.</a:t>
            </a:r>
          </a:p>
          <a:p>
            <a:pPr>
              <a:lnSpc>
                <a:spcPct val="90000"/>
              </a:lnSpc>
              <a:buClr>
                <a:srgbClr val="FF0000"/>
              </a:buClr>
            </a:pPr>
            <a:endParaRPr lang="en-US" sz="2400" dirty="0"/>
          </a:p>
          <a:p>
            <a:pPr>
              <a:lnSpc>
                <a:spcPct val="90000"/>
              </a:lnSpc>
              <a:buClr>
                <a:srgbClr val="FF0000"/>
              </a:buClr>
            </a:pPr>
            <a:r>
              <a:rPr lang="en-US" sz="2400" b="1" dirty="0">
                <a:solidFill>
                  <a:srgbClr val="FF0000"/>
                </a:solidFill>
                <a:sym typeface="+mn-ea"/>
              </a:rPr>
              <a:t> </a:t>
            </a:r>
            <a:r>
              <a:rPr lang="en-US" sz="2400" b="1" dirty="0" smtClean="0">
                <a:solidFill>
                  <a:srgbClr val="FF0000"/>
                </a:solidFill>
                <a:sym typeface="+mn-ea"/>
              </a:rPr>
              <a:t>    &lt;</a:t>
            </a:r>
            <a:r>
              <a:rPr lang="en-US" sz="2400" b="1" dirty="0">
                <a:solidFill>
                  <a:srgbClr val="FF0000"/>
                </a:solidFill>
                <a:sym typeface="+mn-ea"/>
              </a:rPr>
              <a:t>INPUT TYPE</a:t>
            </a:r>
            <a:r>
              <a:rPr lang="en-US" sz="2400" b="1" dirty="0" smtClean="0">
                <a:solidFill>
                  <a:srgbClr val="FF0000"/>
                </a:solidFill>
                <a:sym typeface="+mn-ea"/>
              </a:rPr>
              <a:t>=“RADIO”&gt;</a:t>
            </a:r>
            <a:endParaRPr lang="en-US" sz="2400" b="1" dirty="0">
              <a:solidFill>
                <a:srgbClr val="FF0000"/>
              </a:solidFill>
            </a:endParaRPr>
          </a:p>
          <a:p>
            <a:pPr>
              <a:lnSpc>
                <a:spcPct val="90000"/>
              </a:lnSpc>
              <a:buClr>
                <a:srgbClr val="FF0000"/>
              </a:buClr>
            </a:pPr>
            <a:r>
              <a:rPr lang="en-US" sz="2400" dirty="0" smtClean="0">
                <a:sym typeface="+mn-ea"/>
              </a:rPr>
              <a:t>     Browser </a:t>
            </a:r>
            <a:r>
              <a:rPr lang="en-US" sz="2400" dirty="0">
                <a:sym typeface="+mn-ea"/>
              </a:rPr>
              <a:t>will display </a:t>
            </a:r>
            <a:endParaRPr lang="en-US" sz="2400" dirty="0"/>
          </a:p>
          <a:p>
            <a:pPr marL="285750" indent="-285750">
              <a:lnSpc>
                <a:spcPct val="90000"/>
              </a:lnSpc>
              <a:buClr>
                <a:srgbClr val="FF0000"/>
              </a:buClr>
              <a:buFont typeface="Wingdings" panose="05000000000000000000" pitchFamily="2" charset="2"/>
              <a:buChar char="Ø"/>
            </a:pPr>
            <a:endParaRPr lang="en-US" sz="2400" dirty="0" smtClean="0"/>
          </a:p>
          <a:p>
            <a:pPr marL="285750" indent="-285750">
              <a:lnSpc>
                <a:spcPct val="90000"/>
              </a:lnSpc>
              <a:buClr>
                <a:srgbClr val="FF0000"/>
              </a:buClr>
              <a:buFont typeface="Wingdings" panose="05000000000000000000" pitchFamily="2" charset="2"/>
              <a:buChar char="Ø"/>
            </a:pPr>
            <a:endParaRPr lang="en-US" sz="2400" dirty="0"/>
          </a:p>
          <a:p>
            <a:pPr marL="285750" indent="-285750">
              <a:lnSpc>
                <a:spcPct val="90000"/>
              </a:lnSpc>
              <a:buClr>
                <a:srgbClr val="FF0000"/>
              </a:buClr>
              <a:buFont typeface="Wingdings" panose="05000000000000000000" pitchFamily="2" charset="2"/>
              <a:buChar char="Ø"/>
            </a:pPr>
            <a:r>
              <a:rPr lang="en-US" sz="2400" dirty="0">
                <a:sym typeface="+mn-ea"/>
              </a:rPr>
              <a:t>Checkboxes have the following attributes:</a:t>
            </a:r>
            <a:endParaRPr lang="en-US" sz="2400" dirty="0"/>
          </a:p>
          <a:p>
            <a:pPr marL="742950" lvl="1" indent="-285750">
              <a:lnSpc>
                <a:spcPct val="90000"/>
              </a:lnSpc>
              <a:buClr>
                <a:srgbClr val="FF0000"/>
              </a:buClr>
              <a:buFont typeface="Arial" panose="020B0604020202020204" pitchFamily="34" charset="0"/>
              <a:buChar char="•"/>
            </a:pPr>
            <a:r>
              <a:rPr lang="en-US" sz="2400" b="1" dirty="0">
                <a:solidFill>
                  <a:srgbClr val="FF0000"/>
                </a:solidFill>
                <a:sym typeface="+mn-ea"/>
              </a:rPr>
              <a:t>TYPE:</a:t>
            </a:r>
            <a:r>
              <a:rPr lang="en-US" sz="2400" dirty="0">
                <a:sym typeface="+mn-ea"/>
              </a:rPr>
              <a:t> checkbox.</a:t>
            </a:r>
            <a:endParaRPr lang="en-US" sz="2400" dirty="0"/>
          </a:p>
          <a:p>
            <a:pPr marL="742950" lvl="1" indent="-285750">
              <a:lnSpc>
                <a:spcPct val="90000"/>
              </a:lnSpc>
              <a:buClr>
                <a:srgbClr val="FF0000"/>
              </a:buClr>
              <a:buFont typeface="Arial" panose="020B0604020202020204" pitchFamily="34" charset="0"/>
              <a:buChar char="•"/>
            </a:pPr>
            <a:r>
              <a:rPr lang="en-US" sz="2400" b="1" dirty="0">
                <a:solidFill>
                  <a:srgbClr val="FF0000"/>
                </a:solidFill>
                <a:sym typeface="+mn-ea"/>
              </a:rPr>
              <a:t>CHECKED:</a:t>
            </a:r>
            <a:r>
              <a:rPr lang="en-US" sz="2400" dirty="0">
                <a:sym typeface="+mn-ea"/>
              </a:rPr>
              <a:t> is blank or CHECKED as the initial  </a:t>
            </a:r>
            <a:endParaRPr lang="en-US" sz="2400" dirty="0"/>
          </a:p>
          <a:p>
            <a:pPr lvl="1">
              <a:lnSpc>
                <a:spcPct val="90000"/>
              </a:lnSpc>
              <a:buClr>
                <a:srgbClr val="FF0000"/>
              </a:buClr>
            </a:pPr>
            <a:r>
              <a:rPr lang="en-US" sz="2400" dirty="0" smtClean="0">
                <a:sym typeface="+mn-ea"/>
              </a:rPr>
              <a:t>     status</a:t>
            </a:r>
            <a:r>
              <a:rPr lang="en-US" sz="2400" dirty="0">
                <a:sym typeface="+mn-ea"/>
              </a:rPr>
              <a:t>.</a:t>
            </a:r>
            <a:endParaRPr lang="en-US" sz="2400" dirty="0"/>
          </a:p>
          <a:p>
            <a:pPr marL="742950" lvl="1" indent="-285750">
              <a:lnSpc>
                <a:spcPct val="90000"/>
              </a:lnSpc>
              <a:buClr>
                <a:srgbClr val="FF0000"/>
              </a:buClr>
              <a:buFont typeface="Arial" panose="020B0604020202020204" pitchFamily="34" charset="0"/>
              <a:buChar char="•"/>
            </a:pPr>
            <a:r>
              <a:rPr lang="en-US" sz="2400" b="1" dirty="0">
                <a:solidFill>
                  <a:srgbClr val="FF0000"/>
                </a:solidFill>
                <a:sym typeface="+mn-ea"/>
              </a:rPr>
              <a:t>NAME</a:t>
            </a:r>
            <a:r>
              <a:rPr lang="en-US" sz="2400" b="1" i="1" dirty="0">
                <a:sym typeface="+mn-ea"/>
              </a:rPr>
              <a:t>:</a:t>
            </a:r>
            <a:r>
              <a:rPr lang="en-US" sz="2400" dirty="0">
                <a:sym typeface="+mn-ea"/>
              </a:rPr>
              <a:t> is the name of the variable to be sent to the</a:t>
            </a:r>
            <a:endParaRPr lang="en-US" sz="2400" dirty="0"/>
          </a:p>
          <a:p>
            <a:pPr lvl="1">
              <a:lnSpc>
                <a:spcPct val="90000"/>
              </a:lnSpc>
              <a:buClr>
                <a:srgbClr val="FF0000"/>
              </a:buClr>
            </a:pPr>
            <a:r>
              <a:rPr lang="en-US" sz="2400" dirty="0" smtClean="0">
                <a:sym typeface="+mn-ea"/>
              </a:rPr>
              <a:t>     CGI </a:t>
            </a:r>
            <a:r>
              <a:rPr lang="en-US" sz="2400" dirty="0">
                <a:sym typeface="+mn-ea"/>
              </a:rPr>
              <a:t>application.</a:t>
            </a:r>
            <a:endParaRPr lang="en-US" sz="2400" dirty="0"/>
          </a:p>
          <a:p>
            <a:pPr marL="742950" lvl="1" indent="-285750">
              <a:lnSpc>
                <a:spcPct val="90000"/>
              </a:lnSpc>
              <a:buClr>
                <a:srgbClr val="FF0000"/>
              </a:buClr>
              <a:buFont typeface="Arial" panose="020B0604020202020204" pitchFamily="34" charset="0"/>
              <a:buChar char="•"/>
            </a:pPr>
            <a:r>
              <a:rPr lang="en-US" sz="2400" b="1" dirty="0">
                <a:solidFill>
                  <a:srgbClr val="FF0000"/>
                </a:solidFill>
                <a:sym typeface="+mn-ea"/>
              </a:rPr>
              <a:t>VALUE:</a:t>
            </a:r>
            <a:r>
              <a:rPr lang="en-US" sz="2400" dirty="0">
                <a:sym typeface="+mn-ea"/>
              </a:rPr>
              <a:t> is usually set to a value.</a:t>
            </a:r>
            <a:endParaRPr lang="en-US" sz="2400"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5151" y="2727064"/>
            <a:ext cx="2181851" cy="498032"/>
          </a:xfrm>
          <a:prstGeom prst="rect">
            <a:avLst/>
          </a:prstGeom>
        </p:spPr>
      </p:pic>
    </p:spTree>
    <p:extLst>
      <p:ext uri="{BB962C8B-B14F-4D97-AF65-F5344CB8AC3E}">
        <p14:creationId xmlns:p14="http://schemas.microsoft.com/office/powerpoint/2010/main" val="305506687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41</a:t>
            </a:fld>
            <a:endParaRPr lang="en-US"/>
          </a:p>
        </p:txBody>
      </p:sp>
      <p:sp>
        <p:nvSpPr>
          <p:cNvPr id="6" name="Text Box 5"/>
          <p:cNvSpPr txBox="1"/>
          <p:nvPr/>
        </p:nvSpPr>
        <p:spPr>
          <a:xfrm>
            <a:off x="3586480" y="205740"/>
            <a:ext cx="1971040" cy="460375"/>
          </a:xfrm>
          <a:prstGeom prst="rect">
            <a:avLst/>
          </a:prstGeom>
          <a:noFill/>
        </p:spPr>
        <p:txBody>
          <a:bodyPr wrap="none" rtlCol="0" anchor="t">
            <a:spAutoFit/>
          </a:bodyPr>
          <a:lstStyle/>
          <a:p>
            <a:pPr algn="ctr"/>
            <a:r>
              <a:rPr lang="en-IN" sz="2400" dirty="0">
                <a:solidFill>
                  <a:schemeClr val="bg1"/>
                </a:solidFill>
                <a:sym typeface="+mn-ea"/>
              </a:rPr>
              <a:t>Submit Button</a:t>
            </a:r>
          </a:p>
        </p:txBody>
      </p:sp>
      <p:sp>
        <p:nvSpPr>
          <p:cNvPr id="7" name="Text Box 6"/>
          <p:cNvSpPr txBox="1"/>
          <p:nvPr/>
        </p:nvSpPr>
        <p:spPr>
          <a:xfrm>
            <a:off x="544830" y="875030"/>
            <a:ext cx="7843520" cy="4246245"/>
          </a:xfrm>
          <a:prstGeom prst="rect">
            <a:avLst/>
          </a:prstGeom>
          <a:noFill/>
        </p:spPr>
        <p:txBody>
          <a:bodyPr wrap="square" rtlCol="0" anchor="t">
            <a:spAutoFit/>
          </a:bodyPr>
          <a:lstStyle/>
          <a:p>
            <a:pPr marL="342900" indent="-342900">
              <a:lnSpc>
                <a:spcPct val="90000"/>
              </a:lnSpc>
              <a:buClr>
                <a:srgbClr val="FF0000"/>
              </a:buClr>
              <a:buFont typeface="Wingdings" panose="05000000000000000000" pitchFamily="2" charset="2"/>
              <a:buChar char="Ø"/>
            </a:pPr>
            <a:r>
              <a:rPr lang="en-US" sz="2000" b="1" dirty="0">
                <a:solidFill>
                  <a:srgbClr val="0000FF"/>
                </a:solidFill>
                <a:sym typeface="+mn-ea"/>
              </a:rPr>
              <a:t>Submit:</a:t>
            </a:r>
            <a:r>
              <a:rPr lang="en-US" sz="2000" dirty="0">
                <a:sym typeface="+mn-ea"/>
              </a:rPr>
              <a:t> Every set of Form tags requires a Submit button. This is the </a:t>
            </a:r>
            <a:endParaRPr lang="en-US" sz="2000" dirty="0" smtClean="0"/>
          </a:p>
          <a:p>
            <a:pPr>
              <a:lnSpc>
                <a:spcPct val="90000"/>
              </a:lnSpc>
              <a:buClr>
                <a:srgbClr val="FF0000"/>
              </a:buClr>
            </a:pPr>
            <a:r>
              <a:rPr lang="en-US" sz="2000" dirty="0">
                <a:sym typeface="+mn-ea"/>
              </a:rPr>
              <a:t> </a:t>
            </a:r>
            <a:r>
              <a:rPr lang="en-US" sz="2000" dirty="0" smtClean="0">
                <a:sym typeface="+mn-ea"/>
              </a:rPr>
              <a:t>     element </a:t>
            </a:r>
            <a:r>
              <a:rPr lang="en-US" sz="2000" dirty="0">
                <a:sym typeface="+mn-ea"/>
              </a:rPr>
              <a:t>causes the browser to send the names and values of the other </a:t>
            </a:r>
            <a:endParaRPr lang="en-US" sz="2000" dirty="0" smtClean="0"/>
          </a:p>
          <a:p>
            <a:pPr>
              <a:lnSpc>
                <a:spcPct val="90000"/>
              </a:lnSpc>
              <a:buClr>
                <a:srgbClr val="FF0000"/>
              </a:buClr>
            </a:pPr>
            <a:r>
              <a:rPr lang="en-US" sz="2000" dirty="0">
                <a:sym typeface="+mn-ea"/>
              </a:rPr>
              <a:t> </a:t>
            </a:r>
            <a:r>
              <a:rPr lang="en-US" sz="2000" dirty="0" smtClean="0">
                <a:sym typeface="+mn-ea"/>
              </a:rPr>
              <a:t>     elements </a:t>
            </a:r>
            <a:r>
              <a:rPr lang="en-US" sz="2000" dirty="0">
                <a:sym typeface="+mn-ea"/>
              </a:rPr>
              <a:t>to the CGI Application specified by the ACTION attribute of the </a:t>
            </a:r>
            <a:endParaRPr lang="en-US" sz="2000" dirty="0" smtClean="0"/>
          </a:p>
          <a:p>
            <a:pPr>
              <a:lnSpc>
                <a:spcPct val="90000"/>
              </a:lnSpc>
              <a:buClr>
                <a:srgbClr val="FF0000"/>
              </a:buClr>
            </a:pPr>
            <a:r>
              <a:rPr lang="en-US" sz="2000" dirty="0">
                <a:sym typeface="+mn-ea"/>
              </a:rPr>
              <a:t> </a:t>
            </a:r>
            <a:r>
              <a:rPr lang="en-US" sz="2000" dirty="0" smtClean="0">
                <a:sym typeface="+mn-ea"/>
              </a:rPr>
              <a:t>     FORM </a:t>
            </a:r>
            <a:r>
              <a:rPr lang="en-US" sz="2000" dirty="0">
                <a:sym typeface="+mn-ea"/>
              </a:rPr>
              <a:t>element</a:t>
            </a:r>
            <a:r>
              <a:rPr lang="en-US" sz="2000" dirty="0" smtClean="0">
                <a:sym typeface="+mn-ea"/>
              </a:rPr>
              <a:t>.</a:t>
            </a:r>
            <a:endParaRPr lang="en-US" sz="2000" dirty="0" smtClean="0"/>
          </a:p>
          <a:p>
            <a:pPr>
              <a:lnSpc>
                <a:spcPct val="90000"/>
              </a:lnSpc>
              <a:buClr>
                <a:srgbClr val="FF0000"/>
              </a:buClr>
            </a:pPr>
            <a:endParaRPr lang="en-US" sz="2000" dirty="0"/>
          </a:p>
          <a:p>
            <a:pPr>
              <a:lnSpc>
                <a:spcPct val="90000"/>
              </a:lnSpc>
              <a:buClr>
                <a:schemeClr val="accent2"/>
              </a:buClr>
              <a:buFont typeface="Wingdings" panose="05000000000000000000" pitchFamily="2" charset="2"/>
              <a:buNone/>
            </a:pPr>
            <a:r>
              <a:rPr lang="en-US" sz="2000" b="1" dirty="0" smtClean="0">
                <a:solidFill>
                  <a:srgbClr val="FF0000"/>
                </a:solidFill>
                <a:sym typeface="+mn-ea"/>
              </a:rPr>
              <a:t>     &lt;</a:t>
            </a:r>
            <a:r>
              <a:rPr lang="en-US" sz="2000" b="1" dirty="0">
                <a:solidFill>
                  <a:srgbClr val="FF0000"/>
                </a:solidFill>
                <a:sym typeface="+mn-ea"/>
              </a:rPr>
              <a:t>INPUT TYPE=“SUBMIT</a:t>
            </a:r>
            <a:r>
              <a:rPr lang="en-US" sz="2000" b="1" dirty="0" smtClean="0">
                <a:solidFill>
                  <a:srgbClr val="FF0000"/>
                </a:solidFill>
                <a:sym typeface="+mn-ea"/>
              </a:rPr>
              <a:t>”&gt;</a:t>
            </a:r>
            <a:endParaRPr lang="en-US" sz="2000" b="1" dirty="0" smtClean="0">
              <a:solidFill>
                <a:srgbClr val="FF0000"/>
              </a:solidFill>
            </a:endParaRPr>
          </a:p>
          <a:p>
            <a:pPr>
              <a:lnSpc>
                <a:spcPct val="90000"/>
              </a:lnSpc>
              <a:buClr>
                <a:schemeClr val="accent2"/>
              </a:buClr>
              <a:buFont typeface="Wingdings" panose="05000000000000000000" pitchFamily="2" charset="2"/>
              <a:buNone/>
            </a:pPr>
            <a:endParaRPr lang="en-US" sz="2000" b="1" dirty="0">
              <a:solidFill>
                <a:srgbClr val="FF0000"/>
              </a:solidFill>
            </a:endParaRPr>
          </a:p>
          <a:p>
            <a:pPr>
              <a:lnSpc>
                <a:spcPct val="90000"/>
              </a:lnSpc>
              <a:buClr>
                <a:schemeClr val="accent2"/>
              </a:buClr>
              <a:buFont typeface="Wingdings" panose="05000000000000000000" pitchFamily="2" charset="2"/>
              <a:buNone/>
            </a:pPr>
            <a:r>
              <a:rPr lang="en-US" sz="2000" dirty="0" smtClean="0">
                <a:sym typeface="+mn-ea"/>
              </a:rPr>
              <a:t>     The </a:t>
            </a:r>
            <a:r>
              <a:rPr lang="en-US" sz="2000" dirty="0">
                <a:sym typeface="+mn-ea"/>
              </a:rPr>
              <a:t>browser will </a:t>
            </a:r>
            <a:r>
              <a:rPr lang="en-US" sz="2000" dirty="0" smtClean="0">
                <a:sym typeface="+mn-ea"/>
              </a:rPr>
              <a:t>display</a:t>
            </a:r>
            <a:endParaRPr lang="en-US" sz="2000" dirty="0" smtClean="0"/>
          </a:p>
          <a:p>
            <a:pPr>
              <a:lnSpc>
                <a:spcPct val="90000"/>
              </a:lnSpc>
              <a:buClr>
                <a:schemeClr val="accent2"/>
              </a:buClr>
              <a:buFont typeface="Wingdings" panose="05000000000000000000" pitchFamily="2" charset="2"/>
              <a:buNone/>
            </a:pPr>
            <a:endParaRPr lang="en-US" sz="2000" dirty="0"/>
          </a:p>
          <a:p>
            <a:pPr marL="285750" indent="-285750">
              <a:lnSpc>
                <a:spcPct val="90000"/>
              </a:lnSpc>
              <a:buClr>
                <a:srgbClr val="FF0000"/>
              </a:buClr>
              <a:buFont typeface="Wingdings" panose="05000000000000000000" pitchFamily="2" charset="2"/>
              <a:buChar char="Ø"/>
            </a:pPr>
            <a:r>
              <a:rPr lang="en-US" sz="2000" dirty="0">
                <a:sym typeface="+mn-ea"/>
              </a:rPr>
              <a:t> Submit has the following attributes:</a:t>
            </a:r>
            <a:endParaRPr lang="en-US" sz="2000" dirty="0"/>
          </a:p>
          <a:p>
            <a:pPr marL="742950" lvl="1" indent="-285750">
              <a:lnSpc>
                <a:spcPct val="90000"/>
              </a:lnSpc>
              <a:buClr>
                <a:srgbClr val="FF0000"/>
              </a:buClr>
              <a:buFont typeface="Arial" panose="020B0604020202020204" pitchFamily="34" charset="0"/>
              <a:buChar char="•"/>
            </a:pPr>
            <a:r>
              <a:rPr lang="en-US" sz="2000" b="1" dirty="0">
                <a:solidFill>
                  <a:srgbClr val="FF0000"/>
                </a:solidFill>
                <a:sym typeface="+mn-ea"/>
              </a:rPr>
              <a:t>TYPE:</a:t>
            </a:r>
            <a:r>
              <a:rPr lang="en-US" sz="2000" dirty="0">
                <a:sym typeface="+mn-ea"/>
              </a:rPr>
              <a:t> submit.</a:t>
            </a:r>
            <a:endParaRPr lang="en-US" sz="2000" dirty="0"/>
          </a:p>
          <a:p>
            <a:pPr marL="742950" lvl="1" indent="-285750">
              <a:lnSpc>
                <a:spcPct val="90000"/>
              </a:lnSpc>
              <a:buClr>
                <a:srgbClr val="FF0000"/>
              </a:buClr>
              <a:buFont typeface="Arial" panose="020B0604020202020204" pitchFamily="34" charset="0"/>
              <a:buChar char="•"/>
            </a:pPr>
            <a:r>
              <a:rPr lang="en-US" sz="2000" b="1" dirty="0">
                <a:solidFill>
                  <a:srgbClr val="FF0000"/>
                </a:solidFill>
                <a:sym typeface="+mn-ea"/>
              </a:rPr>
              <a:t>NAME</a:t>
            </a:r>
            <a:r>
              <a:rPr lang="en-US" sz="2000" b="1" dirty="0">
                <a:sym typeface="+mn-ea"/>
              </a:rPr>
              <a:t>:</a:t>
            </a:r>
            <a:r>
              <a:rPr lang="en-US" sz="2000" dirty="0">
                <a:sym typeface="+mn-ea"/>
              </a:rPr>
              <a:t> value used by the CGI script for processing.</a:t>
            </a:r>
            <a:endParaRPr lang="en-US" sz="2000" dirty="0"/>
          </a:p>
          <a:p>
            <a:pPr marL="742950" lvl="1" indent="-285750">
              <a:lnSpc>
                <a:spcPct val="90000"/>
              </a:lnSpc>
              <a:buClr>
                <a:srgbClr val="FF0000"/>
              </a:buClr>
              <a:buFont typeface="Arial" panose="020B0604020202020204" pitchFamily="34" charset="0"/>
              <a:buChar char="•"/>
            </a:pPr>
            <a:r>
              <a:rPr lang="en-US" sz="2000" b="1" dirty="0">
                <a:solidFill>
                  <a:srgbClr val="FF0000"/>
                </a:solidFill>
                <a:sym typeface="+mn-ea"/>
              </a:rPr>
              <a:t>VALUE:</a:t>
            </a:r>
            <a:r>
              <a:rPr lang="en-US" sz="2000" dirty="0">
                <a:sym typeface="+mn-ea"/>
              </a:rPr>
              <a:t> determines the text label on the button, usually Submit Query.</a:t>
            </a:r>
            <a:endParaRPr lang="en-US" sz="2000" dirty="0"/>
          </a:p>
        </p:txBody>
      </p:sp>
      <p:graphicFrame>
        <p:nvGraphicFramePr>
          <p:cNvPr id="8" name="Object 7"/>
          <p:cNvGraphicFramePr>
            <a:graphicFrameLocks noChangeAspect="1"/>
          </p:cNvGraphicFramePr>
          <p:nvPr/>
        </p:nvGraphicFramePr>
        <p:xfrm>
          <a:off x="5366013" y="2469256"/>
          <a:ext cx="2438400" cy="595313"/>
        </p:xfrm>
        <a:graphic>
          <a:graphicData uri="http://schemas.openxmlformats.org/presentationml/2006/ole">
            <mc:AlternateContent xmlns:mc="http://schemas.openxmlformats.org/markup-compatibility/2006">
              <mc:Choice xmlns:v="urn:schemas-microsoft-com:vml" Requires="v">
                <p:oleObj spid="_x0000_s10568" r:id="rId3" imgW="1209675" imgH="295275" progId="Paint.Picture">
                  <p:embed/>
                </p:oleObj>
              </mc:Choice>
              <mc:Fallback>
                <p:oleObj r:id="rId3" imgW="1209675" imgH="295275" progId="Paint.Picture">
                  <p:embed/>
                  <p:pic>
                    <p:nvPicPr>
                      <p:cNvPr id="0" name="Object 11469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6013" y="2469256"/>
                        <a:ext cx="24384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42</a:t>
            </a:fld>
            <a:endParaRPr lang="en-US"/>
          </a:p>
        </p:txBody>
      </p:sp>
      <p:sp>
        <p:nvSpPr>
          <p:cNvPr id="8" name="Subtitle 2"/>
          <p:cNvSpPr>
            <a:spLocks noGrp="1"/>
          </p:cNvSpPr>
          <p:nvPr>
            <p:ph type="ctrTitle"/>
          </p:nvPr>
        </p:nvSpPr>
        <p:spPr>
          <a:xfrm>
            <a:off x="381965" y="1076446"/>
            <a:ext cx="8507058" cy="4583573"/>
          </a:xfrm>
        </p:spPr>
        <p:txBody>
          <a:bodyPr>
            <a:noAutofit/>
          </a:bodyPr>
          <a:lstStyle/>
          <a:p>
            <a:pPr algn="l"/>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b="0" dirty="0"/>
              <a:t/>
            </a:r>
            <a:br>
              <a:rPr lang="en-US" sz="2000" b="0" dirty="0"/>
            </a:br>
            <a:r>
              <a:rPr lang="en-US" sz="2000" b="0" dirty="0" smtClean="0"/>
              <a:t/>
            </a:r>
            <a:br>
              <a:rPr lang="en-US" sz="2000" b="0" dirty="0" smtClean="0"/>
            </a:br>
            <a:r>
              <a:rPr lang="en-US" sz="2000" dirty="0" smtClean="0">
                <a:solidFill>
                  <a:srgbClr val="FF0000"/>
                </a:solidFill>
              </a:rPr>
              <a:t>EXAMPLE :-</a:t>
            </a:r>
            <a:br>
              <a:rPr lang="en-US" sz="2000" dirty="0" smtClean="0">
                <a:solidFill>
                  <a:srgbClr val="FF0000"/>
                </a:solidFill>
              </a:rPr>
            </a:br>
            <a:r>
              <a:rPr lang="en-US" sz="2000" b="0" dirty="0">
                <a:solidFill>
                  <a:srgbClr val="FF0000"/>
                </a:solidFill>
              </a:rPr>
              <a:t/>
            </a:r>
            <a:br>
              <a:rPr lang="en-US" sz="2000" b="0" dirty="0">
                <a:solidFill>
                  <a:srgbClr val="FF0000"/>
                </a:solidFill>
              </a:rPr>
            </a:br>
            <a:r>
              <a:rPr lang="en-US" sz="2000" b="0" dirty="0" smtClean="0"/>
              <a:t>&lt;</a:t>
            </a:r>
            <a:r>
              <a:rPr lang="en-US" sz="2000" b="0" dirty="0"/>
              <a:t>div&gt;</a:t>
            </a:r>
            <a:br>
              <a:rPr lang="en-US" sz="2000" b="0" dirty="0"/>
            </a:br>
            <a:r>
              <a:rPr lang="en-US" sz="2000" b="0" dirty="0"/>
              <a:t>  &lt;label&gt;Skills&lt;/label&gt;</a:t>
            </a:r>
            <a:br>
              <a:rPr lang="en-US" sz="2000" b="0" dirty="0"/>
            </a:br>
            <a:r>
              <a:rPr lang="en-US" sz="2000" b="0" dirty="0"/>
              <a:t>  &lt;input type="checkbox" name="</a:t>
            </a:r>
            <a:r>
              <a:rPr lang="en-US" sz="2000" b="0" dirty="0" err="1"/>
              <a:t>fname</a:t>
            </a:r>
            <a:r>
              <a:rPr lang="en-US" sz="2000" b="0" dirty="0"/>
              <a:t>"&gt;html</a:t>
            </a:r>
            <a:br>
              <a:rPr lang="en-US" sz="2000" b="0" dirty="0"/>
            </a:br>
            <a:r>
              <a:rPr lang="en-US" sz="2000" b="0" dirty="0"/>
              <a:t>  &lt;input type="checkbox" name="</a:t>
            </a:r>
            <a:r>
              <a:rPr lang="en-US" sz="2000" b="0" dirty="0" err="1"/>
              <a:t>fname</a:t>
            </a:r>
            <a:r>
              <a:rPr lang="en-US" sz="2000" b="0" dirty="0"/>
              <a:t>"&gt;</a:t>
            </a:r>
            <a:r>
              <a:rPr lang="en-US" sz="2000" b="0" dirty="0" err="1"/>
              <a:t>css</a:t>
            </a:r>
            <a:r>
              <a:rPr lang="en-US" sz="2000" b="0" dirty="0"/>
              <a:t/>
            </a:r>
            <a:br>
              <a:rPr lang="en-US" sz="2000" b="0" dirty="0"/>
            </a:br>
            <a:r>
              <a:rPr lang="en-US" sz="2000" b="0" dirty="0"/>
              <a:t>  &lt;input type="checkbox" name="</a:t>
            </a:r>
            <a:r>
              <a:rPr lang="en-US" sz="2000" b="0" dirty="0" err="1"/>
              <a:t>fname</a:t>
            </a:r>
            <a:r>
              <a:rPr lang="en-US" sz="2000" b="0" dirty="0"/>
              <a:t>"&gt;</a:t>
            </a:r>
            <a:r>
              <a:rPr lang="en-US" sz="2000" b="0" dirty="0" err="1"/>
              <a:t>js</a:t>
            </a:r>
            <a:r>
              <a:rPr lang="en-US" sz="2000" b="0" dirty="0"/>
              <a:t/>
            </a:r>
            <a:br>
              <a:rPr lang="en-US" sz="2000" b="0" dirty="0"/>
            </a:br>
            <a:r>
              <a:rPr lang="en-US" sz="2000" b="0" dirty="0"/>
              <a:t>  &lt;input type="checkbox" name="</a:t>
            </a:r>
            <a:r>
              <a:rPr lang="en-US" sz="2000" b="0" dirty="0" err="1"/>
              <a:t>fname</a:t>
            </a:r>
            <a:r>
              <a:rPr lang="en-US" sz="2000" b="0" dirty="0"/>
              <a:t>"&gt;bootstrap</a:t>
            </a:r>
            <a:br>
              <a:rPr lang="en-US" sz="2000" b="0" dirty="0"/>
            </a:br>
            <a:r>
              <a:rPr lang="en-US" sz="2000" b="0" dirty="0"/>
              <a:t>&lt;/div&gt;</a:t>
            </a:r>
            <a:br>
              <a:rPr lang="en-US" sz="2000" b="0" dirty="0"/>
            </a:br>
            <a:r>
              <a:rPr lang="en-US" sz="2000" b="0" dirty="0"/>
              <a:t>&lt;div&gt;</a:t>
            </a:r>
            <a:br>
              <a:rPr lang="en-US" sz="2000" b="0" dirty="0"/>
            </a:br>
            <a:r>
              <a:rPr lang="en-US" sz="2000" b="0" dirty="0"/>
              <a:t>  &lt;label&gt;Gender&lt;/label&gt;</a:t>
            </a:r>
            <a:br>
              <a:rPr lang="en-US" sz="2000" b="0" dirty="0"/>
            </a:br>
            <a:r>
              <a:rPr lang="en-US" sz="2000" b="0" dirty="0"/>
              <a:t>  &lt;input type="radio"  name="</a:t>
            </a:r>
            <a:r>
              <a:rPr lang="en-US" sz="2000" b="0" dirty="0" err="1"/>
              <a:t>fname</a:t>
            </a:r>
            <a:r>
              <a:rPr lang="en-US" sz="2000" b="0" dirty="0"/>
              <a:t>"&gt;Female</a:t>
            </a:r>
            <a:br>
              <a:rPr lang="en-US" sz="2000" b="0" dirty="0"/>
            </a:br>
            <a:r>
              <a:rPr lang="en-US" sz="2000" b="0" dirty="0"/>
              <a:t>  &lt;input type="radio" name="</a:t>
            </a:r>
            <a:r>
              <a:rPr lang="en-US" sz="2000" b="0" dirty="0" err="1"/>
              <a:t>fname</a:t>
            </a:r>
            <a:r>
              <a:rPr lang="en-US" sz="2000" b="0" dirty="0"/>
              <a:t>"&gt;Male</a:t>
            </a:r>
            <a:br>
              <a:rPr lang="en-US" sz="2000" b="0" dirty="0"/>
            </a:br>
            <a:r>
              <a:rPr lang="en-US" sz="2000" b="0" dirty="0"/>
              <a:t>  </a:t>
            </a:r>
            <a:br>
              <a:rPr lang="en-US" sz="2000" b="0" dirty="0"/>
            </a:br>
            <a:r>
              <a:rPr lang="en-US" sz="2000" b="0" dirty="0"/>
              <a:t>&lt;/div&gt;</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43</a:t>
            </a:fld>
            <a:endParaRPr lang="en-US"/>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090" y="2694439"/>
            <a:ext cx="6904882" cy="1452319"/>
          </a:xfrm>
          <a:prstGeom prst="rect">
            <a:avLst/>
          </a:prstGeom>
        </p:spPr>
      </p:pic>
      <p:sp>
        <p:nvSpPr>
          <p:cNvPr id="3" name="TextBox 2"/>
          <p:cNvSpPr txBox="1"/>
          <p:nvPr/>
        </p:nvSpPr>
        <p:spPr>
          <a:xfrm>
            <a:off x="607090" y="2012515"/>
            <a:ext cx="2203039" cy="369332"/>
          </a:xfrm>
          <a:prstGeom prst="rect">
            <a:avLst/>
          </a:prstGeom>
          <a:noFill/>
        </p:spPr>
        <p:txBody>
          <a:bodyPr wrap="none" rtlCol="0">
            <a:spAutoFit/>
          </a:bodyPr>
          <a:lstStyle/>
          <a:p>
            <a:r>
              <a:rPr lang="en-US" b="1" dirty="0" smtClean="0">
                <a:solidFill>
                  <a:srgbClr val="FF0000"/>
                </a:solidFill>
              </a:rPr>
              <a:t>BROWSER OUTPUT :-</a:t>
            </a:r>
            <a:endParaRPr lang="en-US" b="1" dirty="0">
              <a:solidFill>
                <a:srgbClr val="FF0000"/>
              </a:solidFill>
            </a:endParaRPr>
          </a:p>
        </p:txBody>
      </p:sp>
    </p:spTree>
    <p:extLst>
      <p:ext uri="{BB962C8B-B14F-4D97-AF65-F5344CB8AC3E}">
        <p14:creationId xmlns:p14="http://schemas.microsoft.com/office/powerpoint/2010/main" val="32978590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44</a:t>
            </a:fld>
            <a:endParaRPr lang="en-US"/>
          </a:p>
        </p:txBody>
      </p:sp>
      <p:sp>
        <p:nvSpPr>
          <p:cNvPr id="6" name="Text Box 5"/>
          <p:cNvSpPr txBox="1"/>
          <p:nvPr/>
        </p:nvSpPr>
        <p:spPr>
          <a:xfrm>
            <a:off x="3565607" y="173810"/>
            <a:ext cx="2012154" cy="461665"/>
          </a:xfrm>
          <a:prstGeom prst="rect">
            <a:avLst/>
          </a:prstGeom>
          <a:noFill/>
        </p:spPr>
        <p:txBody>
          <a:bodyPr wrap="none" rtlCol="0" anchor="t">
            <a:spAutoFit/>
          </a:bodyPr>
          <a:lstStyle/>
          <a:p>
            <a:pPr algn="ctr"/>
            <a:r>
              <a:rPr lang="en-IN" sz="2400" dirty="0" smtClean="0">
                <a:solidFill>
                  <a:schemeClr val="bg1"/>
                </a:solidFill>
                <a:sym typeface="+mn-ea"/>
              </a:rPr>
              <a:t>Text Area Field</a:t>
            </a:r>
            <a:endParaRPr lang="en-IN" sz="2400" dirty="0">
              <a:solidFill>
                <a:schemeClr val="bg1"/>
              </a:solidFill>
              <a:sym typeface="+mn-ea"/>
            </a:endParaRPr>
          </a:p>
        </p:txBody>
      </p:sp>
      <p:sp>
        <p:nvSpPr>
          <p:cNvPr id="7" name="Text Box 6"/>
          <p:cNvSpPr txBox="1"/>
          <p:nvPr/>
        </p:nvSpPr>
        <p:spPr>
          <a:xfrm>
            <a:off x="335666" y="1142642"/>
            <a:ext cx="8553357" cy="4801314"/>
          </a:xfrm>
          <a:prstGeom prst="rect">
            <a:avLst/>
          </a:prstGeom>
          <a:noFill/>
        </p:spPr>
        <p:txBody>
          <a:bodyPr wrap="square" rtlCol="0" anchor="t">
            <a:spAutoFit/>
          </a:bodyPr>
          <a:lstStyle/>
          <a:p>
            <a:pPr marL="342900" lvl="0" indent="-342900">
              <a:lnSpc>
                <a:spcPct val="90000"/>
              </a:lnSpc>
              <a:buClr>
                <a:srgbClr val="FF0000"/>
              </a:buClr>
              <a:buFont typeface="Wingdings" panose="05000000000000000000" pitchFamily="2" charset="2"/>
              <a:buChar char="Ø"/>
            </a:pPr>
            <a:r>
              <a:rPr lang="en-US" sz="2000" b="1" dirty="0" smtClean="0">
                <a:solidFill>
                  <a:srgbClr val="0000FF"/>
                </a:solidFill>
                <a:latin typeface="Arial" panose="020B0604020202020204" pitchFamily="34" charset="0"/>
                <a:cs typeface="Arial" panose="020B0604020202020204" pitchFamily="34" charset="0"/>
                <a:sym typeface="+mn-ea"/>
              </a:rPr>
              <a:t>Text Area Field </a:t>
            </a:r>
            <a:r>
              <a:rPr lang="en-US" sz="2000" b="1" dirty="0" smtClean="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rPr>
              <a:t> The &lt;</a:t>
            </a:r>
            <a:r>
              <a:rPr lang="en-US" sz="2000" dirty="0" err="1">
                <a:latin typeface="Arial" panose="020B0604020202020204" pitchFamily="34" charset="0"/>
                <a:cs typeface="Arial" panose="020B0604020202020204" pitchFamily="34" charset="0"/>
              </a:rPr>
              <a:t>textarea</a:t>
            </a:r>
            <a:r>
              <a:rPr lang="en-US" sz="2000" dirty="0">
                <a:latin typeface="Arial" panose="020B0604020202020204" pitchFamily="34" charset="0"/>
                <a:cs typeface="Arial" panose="020B0604020202020204" pitchFamily="34" charset="0"/>
              </a:rPr>
              <a:t>&gt; tag defines a multi-line text input control</a:t>
            </a:r>
            <a:r>
              <a:rPr lang="en-US" sz="2000" dirty="0" smtClean="0">
                <a:latin typeface="Arial" panose="020B0604020202020204" pitchFamily="34" charset="0"/>
                <a:cs typeface="Arial" panose="020B0604020202020204" pitchFamily="34" charset="0"/>
              </a:rPr>
              <a:t>. </a:t>
            </a:r>
            <a:r>
              <a:rPr lang="en-US" sz="2000" dirty="0">
                <a:solidFill>
                  <a:srgbClr val="000000"/>
                </a:solidFill>
                <a:latin typeface="Arial" panose="020B0604020202020204" pitchFamily="34" charset="0"/>
                <a:cs typeface="Arial" panose="020B0604020202020204" pitchFamily="34" charset="0"/>
              </a:rPr>
              <a:t>The size of a text area is specified by the </a:t>
            </a:r>
            <a:r>
              <a:rPr lang="en-US" sz="2000" dirty="0">
                <a:solidFill>
                  <a:srgbClr val="DC143C"/>
                </a:solidFill>
                <a:latin typeface="Arial" panose="020B0604020202020204" pitchFamily="34" charset="0"/>
                <a:cs typeface="Arial" panose="020B0604020202020204" pitchFamily="34" charset="0"/>
              </a:rPr>
              <a:t>cols</a:t>
            </a:r>
            <a:r>
              <a:rPr lang="en-US" sz="2000" dirty="0">
                <a:solidFill>
                  <a:srgbClr val="000000"/>
                </a:solidFill>
                <a:latin typeface="Arial" panose="020B0604020202020204" pitchFamily="34" charset="0"/>
                <a:cs typeface="Arial" panose="020B0604020202020204" pitchFamily="34" charset="0"/>
              </a:rPr>
              <a:t> and </a:t>
            </a:r>
            <a:r>
              <a:rPr lang="en-US" sz="2000" dirty="0">
                <a:solidFill>
                  <a:srgbClr val="DC143C"/>
                </a:solidFill>
                <a:latin typeface="Arial" panose="020B0604020202020204" pitchFamily="34" charset="0"/>
                <a:cs typeface="Arial" panose="020B0604020202020204" pitchFamily="34" charset="0"/>
              </a:rPr>
              <a:t>rows</a:t>
            </a:r>
            <a:r>
              <a:rPr lang="en-US" sz="2000" dirty="0">
                <a:solidFill>
                  <a:srgbClr val="000000"/>
                </a:solidFill>
                <a:latin typeface="Arial" panose="020B0604020202020204" pitchFamily="34" charset="0"/>
                <a:cs typeface="Arial" panose="020B0604020202020204" pitchFamily="34" charset="0"/>
              </a:rPr>
              <a:t> attributes</a:t>
            </a:r>
            <a:r>
              <a:rPr lang="en-US" sz="2000" dirty="0">
                <a:latin typeface="Arial" panose="020B0604020202020204" pitchFamily="34" charset="0"/>
                <a:cs typeface="Arial" panose="020B0604020202020204" pitchFamily="34" charset="0"/>
              </a:rPr>
              <a:t> </a:t>
            </a:r>
            <a:r>
              <a:rPr lang="en-US" sz="2000" dirty="0" smtClean="0">
                <a:latin typeface="Arial" panose="020B0604020202020204" pitchFamily="34" charset="0"/>
                <a:cs typeface="Arial" panose="020B0604020202020204" pitchFamily="34" charset="0"/>
              </a:rPr>
              <a:t>.</a:t>
            </a:r>
          </a:p>
          <a:p>
            <a:pPr>
              <a:lnSpc>
                <a:spcPct val="90000"/>
              </a:lnSpc>
              <a:buClr>
                <a:srgbClr val="FF0000"/>
              </a:buClr>
            </a:pPr>
            <a:endParaRPr lang="en-US" sz="2400" dirty="0">
              <a:sym typeface="+mn-ea"/>
            </a:endParaRPr>
          </a:p>
          <a:p>
            <a:pPr>
              <a:lnSpc>
                <a:spcPct val="90000"/>
              </a:lnSpc>
              <a:buClr>
                <a:srgbClr val="FF0000"/>
              </a:buClr>
            </a:pPr>
            <a:r>
              <a:rPr lang="en-US" sz="2400" b="1" dirty="0" smtClean="0">
                <a:solidFill>
                  <a:srgbClr val="FF0000"/>
                </a:solidFill>
                <a:sym typeface="+mn-ea"/>
              </a:rPr>
              <a:t>&lt;</a:t>
            </a:r>
            <a:r>
              <a:rPr lang="en-US" sz="2400" b="1" dirty="0" err="1">
                <a:solidFill>
                  <a:srgbClr val="FF0000"/>
                </a:solidFill>
                <a:sym typeface="+mn-ea"/>
              </a:rPr>
              <a:t>textarea</a:t>
            </a:r>
            <a:r>
              <a:rPr lang="en-US" sz="2400" b="1" dirty="0">
                <a:solidFill>
                  <a:srgbClr val="FF0000"/>
                </a:solidFill>
                <a:sym typeface="+mn-ea"/>
              </a:rPr>
              <a:t> rows="4" cols="50" name="</a:t>
            </a:r>
            <a:r>
              <a:rPr lang="en-US" sz="2400" b="1" dirty="0" smtClean="0">
                <a:solidFill>
                  <a:srgbClr val="FF0000"/>
                </a:solidFill>
                <a:sym typeface="+mn-ea"/>
              </a:rPr>
              <a:t>comment“ placeholder</a:t>
            </a:r>
            <a:r>
              <a:rPr lang="en-US" sz="2400" b="1" dirty="0">
                <a:solidFill>
                  <a:srgbClr val="FF0000"/>
                </a:solidFill>
                <a:sym typeface="+mn-ea"/>
              </a:rPr>
              <a:t>="Enter Text </a:t>
            </a:r>
            <a:r>
              <a:rPr lang="en-US" sz="2400" b="1" dirty="0" err="1">
                <a:solidFill>
                  <a:srgbClr val="FF0000"/>
                </a:solidFill>
                <a:sym typeface="+mn-ea"/>
              </a:rPr>
              <a:t>Here.</a:t>
            </a:r>
            <a:r>
              <a:rPr lang="en-US" sz="2400" b="1" dirty="0">
                <a:solidFill>
                  <a:srgbClr val="FF0000"/>
                </a:solidFill>
                <a:sym typeface="+mn-ea"/>
              </a:rPr>
              <a:t>........"&gt;&lt;/</a:t>
            </a:r>
            <a:r>
              <a:rPr lang="en-US" sz="2400" b="1" dirty="0" err="1">
                <a:solidFill>
                  <a:srgbClr val="FF0000"/>
                </a:solidFill>
                <a:sym typeface="+mn-ea"/>
              </a:rPr>
              <a:t>textarea</a:t>
            </a:r>
            <a:r>
              <a:rPr lang="en-US" sz="2400" b="1" dirty="0">
                <a:solidFill>
                  <a:srgbClr val="FF0000"/>
                </a:solidFill>
                <a:sym typeface="+mn-ea"/>
              </a:rPr>
              <a:t>&gt;</a:t>
            </a:r>
            <a:r>
              <a:rPr lang="en-US" sz="2400" dirty="0" smtClean="0">
                <a:sym typeface="+mn-ea"/>
              </a:rPr>
              <a:t>    </a:t>
            </a:r>
          </a:p>
          <a:p>
            <a:pPr>
              <a:lnSpc>
                <a:spcPct val="90000"/>
              </a:lnSpc>
              <a:buClr>
                <a:srgbClr val="FF0000"/>
              </a:buClr>
            </a:pPr>
            <a:endParaRPr lang="en-US" sz="2400" dirty="0" smtClean="0">
              <a:sym typeface="+mn-ea"/>
            </a:endParaRPr>
          </a:p>
          <a:p>
            <a:pPr>
              <a:lnSpc>
                <a:spcPct val="90000"/>
              </a:lnSpc>
              <a:buClr>
                <a:srgbClr val="FF0000"/>
              </a:buClr>
            </a:pPr>
            <a:r>
              <a:rPr lang="en-US" sz="2400" dirty="0" smtClean="0">
                <a:sym typeface="+mn-ea"/>
              </a:rPr>
              <a:t>Browser </a:t>
            </a:r>
            <a:r>
              <a:rPr lang="en-US" sz="2400" dirty="0">
                <a:sym typeface="+mn-ea"/>
              </a:rPr>
              <a:t>will display </a:t>
            </a:r>
            <a:endParaRPr lang="en-US" sz="2400" dirty="0"/>
          </a:p>
          <a:p>
            <a:pPr marL="285750" indent="-285750">
              <a:lnSpc>
                <a:spcPct val="90000"/>
              </a:lnSpc>
              <a:buClr>
                <a:srgbClr val="FF0000"/>
              </a:buClr>
              <a:buFont typeface="Wingdings" panose="05000000000000000000" pitchFamily="2" charset="2"/>
              <a:buChar char="Ø"/>
            </a:pPr>
            <a:r>
              <a:rPr lang="en-US" sz="2400" dirty="0" smtClean="0">
                <a:sym typeface="+mn-ea"/>
              </a:rPr>
              <a:t>Text Area Field have </a:t>
            </a:r>
            <a:r>
              <a:rPr lang="en-US" sz="2400" dirty="0">
                <a:sym typeface="+mn-ea"/>
              </a:rPr>
              <a:t>the following attributes:</a:t>
            </a:r>
            <a:endParaRPr lang="en-US" sz="2400" dirty="0"/>
          </a:p>
          <a:p>
            <a:pPr marL="742950" lvl="1" indent="-285750">
              <a:lnSpc>
                <a:spcPct val="90000"/>
              </a:lnSpc>
              <a:buClr>
                <a:srgbClr val="FF0000"/>
              </a:buClr>
              <a:buFont typeface="Arial" panose="020B0604020202020204" pitchFamily="34" charset="0"/>
              <a:buChar char="•"/>
            </a:pPr>
            <a:r>
              <a:rPr lang="en-US" sz="2400" b="1" dirty="0" smtClean="0">
                <a:solidFill>
                  <a:srgbClr val="FF0000"/>
                </a:solidFill>
                <a:sym typeface="+mn-ea"/>
              </a:rPr>
              <a:t>COLS:</a:t>
            </a:r>
            <a:r>
              <a:rPr lang="en-US" sz="2400" dirty="0" smtClean="0">
                <a:sym typeface="+mn-ea"/>
              </a:rPr>
              <a:t> </a:t>
            </a:r>
            <a:r>
              <a:rPr lang="en-US" sz="2000" dirty="0">
                <a:solidFill>
                  <a:srgbClr val="000000"/>
                </a:solidFill>
                <a:latin typeface="Arial" panose="020B0604020202020204" pitchFamily="34" charset="0"/>
                <a:cs typeface="Arial" panose="020B0604020202020204" pitchFamily="34" charset="0"/>
              </a:rPr>
              <a:t>The size of a text area is specified by the </a:t>
            </a:r>
            <a:r>
              <a:rPr lang="en-US" sz="2000" dirty="0">
                <a:solidFill>
                  <a:srgbClr val="DC143C"/>
                </a:solidFill>
                <a:latin typeface="Arial" panose="020B0604020202020204" pitchFamily="34" charset="0"/>
                <a:cs typeface="Arial" panose="020B0604020202020204" pitchFamily="34" charset="0"/>
              </a:rPr>
              <a:t>cols</a:t>
            </a:r>
            <a:r>
              <a:rPr lang="en-US" sz="2000" dirty="0">
                <a:solidFill>
                  <a:srgbClr val="000000"/>
                </a:solidFill>
                <a:latin typeface="Arial" panose="020B0604020202020204" pitchFamily="34" charset="0"/>
                <a:cs typeface="Arial" panose="020B0604020202020204" pitchFamily="34" charset="0"/>
              </a:rPr>
              <a:t> and </a:t>
            </a:r>
            <a:r>
              <a:rPr lang="en-US" sz="2000" dirty="0">
                <a:solidFill>
                  <a:srgbClr val="DC143C"/>
                </a:solidFill>
                <a:latin typeface="Arial" panose="020B0604020202020204" pitchFamily="34" charset="0"/>
                <a:cs typeface="Arial" panose="020B0604020202020204" pitchFamily="34" charset="0"/>
              </a:rPr>
              <a:t>rows</a:t>
            </a:r>
            <a:r>
              <a:rPr lang="en-US" sz="2000" dirty="0">
                <a:solidFill>
                  <a:srgbClr val="000000"/>
                </a:solidFill>
                <a:latin typeface="Arial" panose="020B0604020202020204" pitchFamily="34" charset="0"/>
                <a:cs typeface="Arial" panose="020B0604020202020204" pitchFamily="34" charset="0"/>
              </a:rPr>
              <a:t> attributes </a:t>
            </a:r>
            <a:endParaRPr lang="en-US" sz="2000" dirty="0" smtClean="0">
              <a:solidFill>
                <a:srgbClr val="000000"/>
              </a:solidFill>
              <a:latin typeface="Arial" panose="020B0604020202020204" pitchFamily="34" charset="0"/>
              <a:cs typeface="Arial" panose="020B0604020202020204" pitchFamily="34" charset="0"/>
            </a:endParaRPr>
          </a:p>
          <a:p>
            <a:pPr marL="742950" lvl="1" indent="-285750">
              <a:lnSpc>
                <a:spcPct val="90000"/>
              </a:lnSpc>
              <a:buClr>
                <a:srgbClr val="FF0000"/>
              </a:buClr>
              <a:buFont typeface="Arial" panose="020B0604020202020204" pitchFamily="34" charset="0"/>
              <a:buChar char="•"/>
            </a:pPr>
            <a:r>
              <a:rPr lang="en-US" sz="2400" b="1" dirty="0" smtClean="0">
                <a:solidFill>
                  <a:srgbClr val="FF0000"/>
                </a:solidFill>
                <a:sym typeface="+mn-ea"/>
              </a:rPr>
              <a:t>ROWS</a:t>
            </a:r>
            <a:r>
              <a:rPr lang="en-US" sz="2400" b="1" i="1" dirty="0" smtClean="0">
                <a:sym typeface="+mn-ea"/>
              </a:rPr>
              <a:t>:</a:t>
            </a:r>
            <a:r>
              <a:rPr lang="en-US" sz="2400" dirty="0" smtClean="0">
                <a:sym typeface="+mn-ea"/>
              </a:rPr>
              <a:t> </a:t>
            </a:r>
            <a:r>
              <a:rPr lang="en-US" sz="2400" dirty="0">
                <a:solidFill>
                  <a:srgbClr val="000000"/>
                </a:solidFill>
                <a:latin typeface="Arial" panose="020B0604020202020204" pitchFamily="34" charset="0"/>
                <a:cs typeface="Arial" panose="020B0604020202020204" pitchFamily="34" charset="0"/>
              </a:rPr>
              <a:t>The size of a text area is specified by the </a:t>
            </a:r>
            <a:r>
              <a:rPr lang="en-US" sz="2400" dirty="0">
                <a:solidFill>
                  <a:srgbClr val="DC143C"/>
                </a:solidFill>
                <a:latin typeface="Arial" panose="020B0604020202020204" pitchFamily="34" charset="0"/>
                <a:cs typeface="Arial" panose="020B0604020202020204" pitchFamily="34" charset="0"/>
              </a:rPr>
              <a:t>cols</a:t>
            </a:r>
            <a:r>
              <a:rPr lang="en-US" sz="2400" dirty="0">
                <a:solidFill>
                  <a:srgbClr val="000000"/>
                </a:solidFill>
                <a:latin typeface="Arial" panose="020B0604020202020204" pitchFamily="34" charset="0"/>
                <a:cs typeface="Arial" panose="020B0604020202020204" pitchFamily="34" charset="0"/>
              </a:rPr>
              <a:t> and </a:t>
            </a:r>
            <a:r>
              <a:rPr lang="en-US" sz="2400" dirty="0">
                <a:solidFill>
                  <a:srgbClr val="DC143C"/>
                </a:solidFill>
                <a:latin typeface="Arial" panose="020B0604020202020204" pitchFamily="34" charset="0"/>
                <a:cs typeface="Arial" panose="020B0604020202020204" pitchFamily="34" charset="0"/>
              </a:rPr>
              <a:t>rows</a:t>
            </a:r>
            <a:r>
              <a:rPr lang="en-US" sz="2400" dirty="0">
                <a:solidFill>
                  <a:srgbClr val="000000"/>
                </a:solidFill>
                <a:latin typeface="Arial" panose="020B0604020202020204" pitchFamily="34" charset="0"/>
                <a:cs typeface="Arial" panose="020B0604020202020204" pitchFamily="34" charset="0"/>
              </a:rPr>
              <a:t> attributes </a:t>
            </a:r>
            <a:endParaRPr lang="en-US" sz="2400" dirty="0" smtClean="0">
              <a:solidFill>
                <a:srgbClr val="000000"/>
              </a:solidFill>
              <a:latin typeface="Arial" panose="020B0604020202020204" pitchFamily="34" charset="0"/>
              <a:cs typeface="Arial" panose="020B0604020202020204" pitchFamily="34" charset="0"/>
            </a:endParaRPr>
          </a:p>
          <a:p>
            <a:pPr marL="742950" lvl="1" indent="-285750">
              <a:lnSpc>
                <a:spcPct val="90000"/>
              </a:lnSpc>
              <a:buClr>
                <a:srgbClr val="FF0000"/>
              </a:buClr>
              <a:buFont typeface="Arial" panose="020B0604020202020204" pitchFamily="34" charset="0"/>
              <a:buChar char="•"/>
            </a:pPr>
            <a:r>
              <a:rPr lang="en-US" sz="2400" b="1" dirty="0" smtClean="0">
                <a:solidFill>
                  <a:srgbClr val="FF0000"/>
                </a:solidFill>
                <a:sym typeface="+mn-ea"/>
              </a:rPr>
              <a:t>PLACEHOLDER : </a:t>
            </a:r>
            <a:r>
              <a:rPr lang="en-US" sz="2000" dirty="0">
                <a:latin typeface="Arial" panose="020B0604020202020204" pitchFamily="34" charset="0"/>
                <a:cs typeface="Arial" panose="020B0604020202020204" pitchFamily="34" charset="0"/>
              </a:rPr>
              <a:t>The placeholder attribute specifies a short hint that describes the expected value of an input field or a </a:t>
            </a:r>
            <a:r>
              <a:rPr lang="en-US" sz="2000" dirty="0" err="1" smtClean="0">
                <a:latin typeface="Arial" panose="020B0604020202020204" pitchFamily="34" charset="0"/>
                <a:cs typeface="Arial" panose="020B0604020202020204" pitchFamily="34" charset="0"/>
              </a:rPr>
              <a:t>textarea</a:t>
            </a:r>
            <a:r>
              <a:rPr lang="en-US" sz="2000" dirty="0" smtClean="0">
                <a:latin typeface="Arial" panose="020B0604020202020204" pitchFamily="34" charset="0"/>
                <a:cs typeface="Arial" panose="020B0604020202020204" pitchFamily="34" charset="0"/>
                <a:sym typeface="+mn-ea"/>
              </a:rPr>
              <a:t>.</a:t>
            </a:r>
            <a:endParaRPr lang="en-US" sz="2000" dirty="0">
              <a:latin typeface="Arial" panose="020B0604020202020204" pitchFamily="34" charset="0"/>
              <a:cs typeface="Arial" panose="020B0604020202020204" pitchFamily="34" charset="0"/>
            </a:endParaRPr>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37479" y="2772206"/>
            <a:ext cx="3206522" cy="771093"/>
          </a:xfrm>
          <a:prstGeom prst="rect">
            <a:avLst/>
          </a:prstGeom>
        </p:spPr>
      </p:pic>
    </p:spTree>
    <p:extLst>
      <p:ext uri="{BB962C8B-B14F-4D97-AF65-F5344CB8AC3E}">
        <p14:creationId xmlns:p14="http://schemas.microsoft.com/office/powerpoint/2010/main" val="35165316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45</a:t>
            </a:fld>
            <a:endParaRPr lang="en-US"/>
          </a:p>
        </p:txBody>
      </p:sp>
      <p:sp>
        <p:nvSpPr>
          <p:cNvPr id="6" name="Text Box 5"/>
          <p:cNvSpPr txBox="1"/>
          <p:nvPr/>
        </p:nvSpPr>
        <p:spPr>
          <a:xfrm>
            <a:off x="3667333" y="173810"/>
            <a:ext cx="1808700" cy="461665"/>
          </a:xfrm>
          <a:prstGeom prst="rect">
            <a:avLst/>
          </a:prstGeom>
          <a:noFill/>
        </p:spPr>
        <p:txBody>
          <a:bodyPr wrap="none" rtlCol="0" anchor="t">
            <a:spAutoFit/>
          </a:bodyPr>
          <a:lstStyle/>
          <a:p>
            <a:pPr algn="ctr"/>
            <a:r>
              <a:rPr lang="en-IN" sz="2400" dirty="0" smtClean="0">
                <a:solidFill>
                  <a:schemeClr val="bg1"/>
                </a:solidFill>
                <a:sym typeface="+mn-ea"/>
              </a:rPr>
              <a:t> Date &amp; Time</a:t>
            </a:r>
            <a:endParaRPr lang="en-IN" sz="2400" dirty="0">
              <a:solidFill>
                <a:schemeClr val="bg1"/>
              </a:solidFill>
              <a:sym typeface="+mn-ea"/>
            </a:endParaRPr>
          </a:p>
        </p:txBody>
      </p:sp>
      <p:sp>
        <p:nvSpPr>
          <p:cNvPr id="7" name="Text Box 6"/>
          <p:cNvSpPr txBox="1"/>
          <p:nvPr/>
        </p:nvSpPr>
        <p:spPr>
          <a:xfrm>
            <a:off x="213520" y="895594"/>
            <a:ext cx="8791584" cy="4635115"/>
          </a:xfrm>
          <a:prstGeom prst="rect">
            <a:avLst/>
          </a:prstGeom>
          <a:noFill/>
        </p:spPr>
        <p:txBody>
          <a:bodyPr wrap="square" rtlCol="0" anchor="t">
            <a:spAutoFit/>
          </a:bodyPr>
          <a:lstStyle/>
          <a:p>
            <a:pPr marL="342900" lvl="0" indent="-342900">
              <a:lnSpc>
                <a:spcPct val="90000"/>
              </a:lnSpc>
              <a:buClr>
                <a:srgbClr val="FF0000"/>
              </a:buClr>
              <a:buFont typeface="Wingdings" panose="05000000000000000000" pitchFamily="2" charset="2"/>
              <a:buChar char="Ø"/>
            </a:pPr>
            <a:r>
              <a:rPr lang="en-US" sz="2000" b="1" dirty="0" smtClean="0">
                <a:solidFill>
                  <a:srgbClr val="0000FF"/>
                </a:solidFill>
                <a:latin typeface="Arial" panose="020B0604020202020204" pitchFamily="34" charset="0"/>
                <a:cs typeface="Arial" panose="020B0604020202020204" pitchFamily="34" charset="0"/>
                <a:sym typeface="+mn-ea"/>
              </a:rPr>
              <a:t>Date</a:t>
            </a:r>
            <a:r>
              <a:rPr lang="en-US" sz="2000" b="1" dirty="0" smtClean="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rPr>
              <a:t> </a:t>
            </a:r>
            <a:r>
              <a:rPr lang="en-US" sz="2000" dirty="0"/>
              <a:t> </a:t>
            </a:r>
            <a:r>
              <a:rPr lang="en-US" sz="2000" dirty="0">
                <a:latin typeface="Arial" panose="020B0604020202020204" pitchFamily="34" charset="0"/>
                <a:cs typeface="Arial" panose="020B0604020202020204" pitchFamily="34" charset="0"/>
              </a:rPr>
              <a:t>The </a:t>
            </a:r>
            <a:r>
              <a:rPr lang="en-US" sz="2000" b="1" dirty="0">
                <a:latin typeface="Arial" panose="020B0604020202020204" pitchFamily="34" charset="0"/>
                <a:cs typeface="Arial" panose="020B0604020202020204" pitchFamily="34" charset="0"/>
              </a:rPr>
              <a:t>date</a:t>
            </a:r>
            <a:r>
              <a:rPr lang="en-US" sz="2000" dirty="0">
                <a:latin typeface="Arial" panose="020B0604020202020204" pitchFamily="34" charset="0"/>
                <a:cs typeface="Arial" panose="020B0604020202020204" pitchFamily="34" charset="0"/>
              </a:rPr>
              <a:t> is the value of the type attribute of an &lt;input&gt; element. It creates a calendar that allows a user to choose the </a:t>
            </a:r>
            <a:r>
              <a:rPr lang="en-US" sz="2000" b="1" dirty="0">
                <a:latin typeface="Arial" panose="020B0604020202020204" pitchFamily="34" charset="0"/>
                <a:cs typeface="Arial" panose="020B0604020202020204" pitchFamily="34" charset="0"/>
              </a:rPr>
              <a:t>date</a:t>
            </a:r>
            <a:r>
              <a:rPr lang="en-US" sz="2000" dirty="0" smtClean="0">
                <a:latin typeface="Arial" panose="020B0604020202020204" pitchFamily="34" charset="0"/>
                <a:cs typeface="Arial" panose="020B0604020202020204" pitchFamily="34" charset="0"/>
              </a:rPr>
              <a:t>.</a:t>
            </a:r>
          </a:p>
          <a:p>
            <a:pPr lvl="0">
              <a:lnSpc>
                <a:spcPct val="90000"/>
              </a:lnSpc>
              <a:buClr>
                <a:srgbClr val="FF0000"/>
              </a:buClr>
            </a:pPr>
            <a:r>
              <a:rPr 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sym typeface="+mn-ea"/>
            </a:endParaRPr>
          </a:p>
          <a:p>
            <a:pPr>
              <a:lnSpc>
                <a:spcPct val="90000"/>
              </a:lnSpc>
              <a:buClr>
                <a:srgbClr val="FF0000"/>
              </a:buClr>
            </a:pPr>
            <a:r>
              <a:rPr lang="en-US" sz="2400" b="1" dirty="0">
                <a:solidFill>
                  <a:srgbClr val="FF0000"/>
                </a:solidFill>
                <a:sym typeface="+mn-ea"/>
              </a:rPr>
              <a:t>&lt;input type="date" id="birthday" name="birthday</a:t>
            </a:r>
            <a:r>
              <a:rPr lang="en-US" sz="2400" b="1" dirty="0" smtClean="0">
                <a:solidFill>
                  <a:srgbClr val="FF0000"/>
                </a:solidFill>
                <a:sym typeface="+mn-ea"/>
              </a:rPr>
              <a:t>"&gt;</a:t>
            </a:r>
          </a:p>
          <a:p>
            <a:pPr>
              <a:lnSpc>
                <a:spcPct val="90000"/>
              </a:lnSpc>
              <a:buClr>
                <a:srgbClr val="FF0000"/>
              </a:buClr>
            </a:pPr>
            <a:r>
              <a:rPr lang="en-US" sz="2400" dirty="0" smtClean="0">
                <a:sym typeface="+mn-ea"/>
              </a:rPr>
              <a:t>Browser </a:t>
            </a:r>
            <a:r>
              <a:rPr lang="en-US" sz="2400" dirty="0">
                <a:sym typeface="+mn-ea"/>
              </a:rPr>
              <a:t>will display </a:t>
            </a:r>
            <a:endParaRPr lang="en-US" sz="2400" dirty="0" smtClean="0">
              <a:sym typeface="+mn-ea"/>
            </a:endParaRPr>
          </a:p>
          <a:p>
            <a:pPr>
              <a:lnSpc>
                <a:spcPct val="90000"/>
              </a:lnSpc>
              <a:buClr>
                <a:srgbClr val="FF0000"/>
              </a:buClr>
            </a:pPr>
            <a:endParaRPr lang="en-US" sz="2400" dirty="0">
              <a:sym typeface="+mn-ea"/>
            </a:endParaRPr>
          </a:p>
          <a:p>
            <a:pPr>
              <a:lnSpc>
                <a:spcPct val="90000"/>
              </a:lnSpc>
              <a:buClr>
                <a:srgbClr val="FF0000"/>
              </a:buClr>
            </a:pPr>
            <a:endParaRPr lang="en-US" sz="2400" dirty="0" smtClean="0">
              <a:sym typeface="+mn-ea"/>
            </a:endParaRPr>
          </a:p>
          <a:p>
            <a:pPr>
              <a:lnSpc>
                <a:spcPct val="90000"/>
              </a:lnSpc>
              <a:buClr>
                <a:srgbClr val="FF0000"/>
              </a:buClr>
            </a:pPr>
            <a:endParaRPr lang="en-US" sz="2400" dirty="0">
              <a:sym typeface="+mn-ea"/>
            </a:endParaRPr>
          </a:p>
          <a:p>
            <a:pPr marL="342900" lvl="0" indent="-342900">
              <a:lnSpc>
                <a:spcPct val="90000"/>
              </a:lnSpc>
              <a:buClr>
                <a:srgbClr val="FF0000"/>
              </a:buClr>
              <a:buFont typeface="Wingdings" panose="05000000000000000000" pitchFamily="2" charset="2"/>
              <a:buChar char="Ø"/>
            </a:pPr>
            <a:r>
              <a:rPr lang="en-US" sz="2000" b="1" dirty="0" smtClean="0">
                <a:solidFill>
                  <a:srgbClr val="0000FF"/>
                </a:solidFill>
                <a:latin typeface="Arial" panose="020B0604020202020204" pitchFamily="34" charset="0"/>
                <a:cs typeface="Arial" panose="020B0604020202020204" pitchFamily="34" charset="0"/>
                <a:sym typeface="+mn-ea"/>
              </a:rPr>
              <a:t>Time</a:t>
            </a:r>
            <a:r>
              <a:rPr lang="en-US" sz="2000" b="1" dirty="0" smtClean="0">
                <a:latin typeface="Arial" panose="020B0604020202020204" pitchFamily="34" charset="0"/>
                <a:cs typeface="Arial" panose="020B0604020202020204" pitchFamily="34" charset="0"/>
                <a:sym typeface="+mn-ea"/>
              </a:rPr>
              <a:t>:</a:t>
            </a:r>
            <a:r>
              <a:rPr lang="en-US" sz="2000" dirty="0">
                <a:latin typeface="Arial" panose="020B0604020202020204" pitchFamily="34" charset="0"/>
                <a:cs typeface="Arial" panose="020B0604020202020204" pitchFamily="34" charset="0"/>
              </a:rPr>
              <a:t>  &lt;input&gt; elements of type </a:t>
            </a:r>
            <a:r>
              <a:rPr lang="en-US" sz="2000" b="1" dirty="0">
                <a:latin typeface="Arial" panose="020B0604020202020204" pitchFamily="34" charset="0"/>
                <a:cs typeface="Arial" panose="020B0604020202020204" pitchFamily="34" charset="0"/>
              </a:rPr>
              <a:t>time</a:t>
            </a:r>
            <a:r>
              <a:rPr lang="en-US" sz="2000" dirty="0">
                <a:latin typeface="Arial" panose="020B0604020202020204" pitchFamily="34" charset="0"/>
                <a:cs typeface="Arial" panose="020B0604020202020204" pitchFamily="34" charset="0"/>
              </a:rPr>
              <a:t> create input fields designed to let the user easily enter a </a:t>
            </a:r>
            <a:r>
              <a:rPr lang="en-US" sz="2000" b="1" dirty="0">
                <a:latin typeface="Arial" panose="020B0604020202020204" pitchFamily="34" charset="0"/>
                <a:cs typeface="Arial" panose="020B0604020202020204" pitchFamily="34" charset="0"/>
              </a:rPr>
              <a:t>time</a:t>
            </a:r>
            <a:r>
              <a:rPr lang="en-US" sz="2000" dirty="0">
                <a:latin typeface="Arial" panose="020B0604020202020204" pitchFamily="34" charset="0"/>
                <a:cs typeface="Arial" panose="020B0604020202020204" pitchFamily="34" charset="0"/>
              </a:rPr>
              <a:t> (hours and minutes, and optionally seconds).</a:t>
            </a:r>
          </a:p>
          <a:p>
            <a:pPr lvl="0">
              <a:lnSpc>
                <a:spcPct val="90000"/>
              </a:lnSpc>
              <a:buClr>
                <a:srgbClr val="FF0000"/>
              </a:buClr>
            </a:pPr>
            <a:r>
              <a:rPr lang="en-US" sz="2000" dirty="0">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sym typeface="+mn-ea"/>
            </a:endParaRPr>
          </a:p>
          <a:p>
            <a:pPr>
              <a:lnSpc>
                <a:spcPct val="90000"/>
              </a:lnSpc>
              <a:buClr>
                <a:srgbClr val="FF0000"/>
              </a:buClr>
            </a:pPr>
            <a:r>
              <a:rPr lang="en-US" sz="2000" b="1" dirty="0">
                <a:solidFill>
                  <a:srgbClr val="FF0000"/>
                </a:solidFill>
                <a:latin typeface="Arial" panose="020B0604020202020204" pitchFamily="34" charset="0"/>
                <a:cs typeface="Arial" panose="020B0604020202020204" pitchFamily="34" charset="0"/>
                <a:sym typeface="+mn-ea"/>
              </a:rPr>
              <a:t>&lt;input type</a:t>
            </a:r>
            <a:r>
              <a:rPr lang="en-US" sz="2000" b="1" dirty="0" smtClean="0">
                <a:solidFill>
                  <a:srgbClr val="FF0000"/>
                </a:solidFill>
                <a:latin typeface="Arial" panose="020B0604020202020204" pitchFamily="34" charset="0"/>
                <a:cs typeface="Arial" panose="020B0604020202020204" pitchFamily="34" charset="0"/>
                <a:sym typeface="+mn-ea"/>
              </a:rPr>
              <a:t>=“time" </a:t>
            </a:r>
            <a:r>
              <a:rPr lang="en-US" sz="2000" b="1" dirty="0">
                <a:solidFill>
                  <a:srgbClr val="FF0000"/>
                </a:solidFill>
                <a:latin typeface="Arial" panose="020B0604020202020204" pitchFamily="34" charset="0"/>
                <a:cs typeface="Arial" panose="020B0604020202020204" pitchFamily="34" charset="0"/>
                <a:sym typeface="+mn-ea"/>
              </a:rPr>
              <a:t>id="birthday" name="birthday"&gt;</a:t>
            </a:r>
          </a:p>
          <a:p>
            <a:pPr>
              <a:lnSpc>
                <a:spcPct val="90000"/>
              </a:lnSpc>
              <a:buClr>
                <a:srgbClr val="FF0000"/>
              </a:buClr>
            </a:pPr>
            <a:r>
              <a:rPr lang="en-US" sz="2000" dirty="0">
                <a:latin typeface="Arial" panose="020B0604020202020204" pitchFamily="34" charset="0"/>
                <a:cs typeface="Arial" panose="020B0604020202020204" pitchFamily="34" charset="0"/>
                <a:sym typeface="+mn-ea"/>
              </a:rPr>
              <a:t>Browser will display </a:t>
            </a:r>
          </a:p>
          <a:p>
            <a:pPr>
              <a:lnSpc>
                <a:spcPct val="90000"/>
              </a:lnSpc>
              <a:buClr>
                <a:srgbClr val="FF0000"/>
              </a:buClr>
            </a:pPr>
            <a:endParaRPr lang="en-US" sz="2400" dirty="0" smtClean="0">
              <a:sym typeface="+mn-ea"/>
            </a:endParaRPr>
          </a:p>
          <a:p>
            <a:pPr>
              <a:lnSpc>
                <a:spcPct val="90000"/>
              </a:lnSpc>
              <a:buClr>
                <a:srgbClr val="FF0000"/>
              </a:buClr>
            </a:pPr>
            <a:endParaRPr lang="en-US" sz="2400" dirty="0"/>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093" y="2544805"/>
            <a:ext cx="2994240" cy="849112"/>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0997" y="4499550"/>
            <a:ext cx="1109735" cy="1731859"/>
          </a:xfrm>
          <a:prstGeom prst="rect">
            <a:avLst/>
          </a:prstGeom>
        </p:spPr>
      </p:pic>
    </p:spTree>
    <p:extLst>
      <p:ext uri="{BB962C8B-B14F-4D97-AF65-F5344CB8AC3E}">
        <p14:creationId xmlns:p14="http://schemas.microsoft.com/office/powerpoint/2010/main" val="27720385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46</a:t>
            </a:fld>
            <a:endParaRPr lang="en-US"/>
          </a:p>
        </p:txBody>
      </p:sp>
      <p:sp>
        <p:nvSpPr>
          <p:cNvPr id="6" name="Text Box 5"/>
          <p:cNvSpPr txBox="1"/>
          <p:nvPr/>
        </p:nvSpPr>
        <p:spPr>
          <a:xfrm>
            <a:off x="3603981" y="173810"/>
            <a:ext cx="1935403" cy="461665"/>
          </a:xfrm>
          <a:prstGeom prst="rect">
            <a:avLst/>
          </a:prstGeom>
          <a:noFill/>
        </p:spPr>
        <p:txBody>
          <a:bodyPr wrap="none" rtlCol="0" anchor="t">
            <a:spAutoFit/>
          </a:bodyPr>
          <a:lstStyle/>
          <a:p>
            <a:pPr algn="ctr"/>
            <a:r>
              <a:rPr lang="en-IN" sz="2400" dirty="0" smtClean="0">
                <a:solidFill>
                  <a:schemeClr val="bg1"/>
                </a:solidFill>
                <a:sym typeface="+mn-ea"/>
              </a:rPr>
              <a:t> Select Option</a:t>
            </a:r>
            <a:endParaRPr lang="en-IN" sz="2400" dirty="0">
              <a:solidFill>
                <a:schemeClr val="bg1"/>
              </a:solidFill>
              <a:sym typeface="+mn-ea"/>
            </a:endParaRPr>
          </a:p>
        </p:txBody>
      </p:sp>
      <p:sp>
        <p:nvSpPr>
          <p:cNvPr id="7" name="Text Box 6"/>
          <p:cNvSpPr txBox="1"/>
          <p:nvPr/>
        </p:nvSpPr>
        <p:spPr>
          <a:xfrm>
            <a:off x="213520" y="895594"/>
            <a:ext cx="8791584" cy="757130"/>
          </a:xfrm>
          <a:prstGeom prst="rect">
            <a:avLst/>
          </a:prstGeom>
          <a:noFill/>
        </p:spPr>
        <p:txBody>
          <a:bodyPr wrap="square" rtlCol="0" anchor="t">
            <a:spAutoFit/>
          </a:bodyPr>
          <a:lstStyle/>
          <a:p>
            <a:pPr>
              <a:lnSpc>
                <a:spcPct val="90000"/>
              </a:lnSpc>
              <a:buClr>
                <a:srgbClr val="FF0000"/>
              </a:buClr>
            </a:pPr>
            <a:endParaRPr lang="en-US" sz="2400" dirty="0" smtClean="0">
              <a:sym typeface="+mn-ea"/>
            </a:endParaRPr>
          </a:p>
          <a:p>
            <a:pPr>
              <a:lnSpc>
                <a:spcPct val="90000"/>
              </a:lnSpc>
              <a:buClr>
                <a:srgbClr val="FF0000"/>
              </a:buClr>
            </a:pPr>
            <a:endParaRPr lang="en-US" sz="2400" dirty="0"/>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357364" y="1274159"/>
            <a:ext cx="8597225" cy="3693319"/>
          </a:xfrm>
          <a:prstGeom prst="rect">
            <a:avLst/>
          </a:prstGeom>
          <a:noFill/>
        </p:spPr>
        <p:txBody>
          <a:bodyPr wrap="none" rtlCol="0">
            <a:spAutoFit/>
          </a:bodyPr>
          <a:lstStyle/>
          <a:p>
            <a:r>
              <a:rPr lang="en-US" b="1" dirty="0" smtClean="0">
                <a:solidFill>
                  <a:srgbClr val="FF0000"/>
                </a:solidFill>
              </a:rPr>
              <a:t>SELECT OPTION : </a:t>
            </a:r>
            <a:r>
              <a:rPr lang="en-US" dirty="0">
                <a:latin typeface="Arial" panose="020B0604020202020204" pitchFamily="34" charset="0"/>
                <a:cs typeface="Arial" panose="020B0604020202020204" pitchFamily="34" charset="0"/>
              </a:rPr>
              <a:t>The &lt;select&gt; element has some unique attributes you can use to </a:t>
            </a:r>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control </a:t>
            </a:r>
            <a:r>
              <a:rPr lang="en-US" dirty="0">
                <a:latin typeface="Arial" panose="020B0604020202020204" pitchFamily="34" charset="0"/>
                <a:cs typeface="Arial" panose="020B0604020202020204" pitchFamily="34" charset="0"/>
              </a:rPr>
              <a:t>it, such as multiple to </a:t>
            </a:r>
            <a:r>
              <a:rPr lang="en-US" b="1" dirty="0">
                <a:latin typeface="Arial" panose="020B0604020202020204" pitchFamily="34" charset="0"/>
                <a:cs typeface="Arial" panose="020B0604020202020204" pitchFamily="34" charset="0"/>
              </a:rPr>
              <a:t>specify whether multiple options can be </a:t>
            </a:r>
            <a:r>
              <a:rPr lang="en-US" b="1" dirty="0" smtClean="0">
                <a:latin typeface="Arial" panose="020B0604020202020204" pitchFamily="34" charset="0"/>
                <a:cs typeface="Arial" panose="020B0604020202020204" pitchFamily="34" charset="0"/>
              </a:rPr>
              <a:t>selected.</a:t>
            </a:r>
            <a:endParaRPr lang="en-US" b="1" dirty="0" smtClean="0">
              <a:solidFill>
                <a:srgbClr val="FF0000"/>
              </a:solidFill>
              <a:latin typeface="Arial" panose="020B0604020202020204" pitchFamily="34" charset="0"/>
              <a:cs typeface="Arial" panose="020B0604020202020204" pitchFamily="34" charset="0"/>
            </a:endParaRPr>
          </a:p>
          <a:p>
            <a:endParaRPr lang="en-US" b="1" dirty="0" smtClean="0">
              <a:solidFill>
                <a:srgbClr val="FF0000"/>
              </a:solidFill>
            </a:endParaRPr>
          </a:p>
          <a:p>
            <a:r>
              <a:rPr lang="en-US" b="1" dirty="0" smtClean="0">
                <a:solidFill>
                  <a:srgbClr val="FF0000"/>
                </a:solidFill>
              </a:rPr>
              <a:t>Example :-</a:t>
            </a:r>
          </a:p>
          <a:p>
            <a:endParaRPr lang="en-US" b="1" dirty="0">
              <a:solidFill>
                <a:srgbClr val="FF0000"/>
              </a:solidFill>
            </a:endParaRPr>
          </a:p>
          <a:p>
            <a:r>
              <a:rPr lang="en-US" b="1" dirty="0"/>
              <a:t>&lt;select </a:t>
            </a:r>
            <a:r>
              <a:rPr lang="en-US" b="1" dirty="0" smtClean="0"/>
              <a:t>&gt;</a:t>
            </a:r>
            <a:endParaRPr lang="en-US" b="1" dirty="0"/>
          </a:p>
          <a:p>
            <a:r>
              <a:rPr lang="en-US" b="1" dirty="0"/>
              <a:t>  &lt;option &gt;Volvo&lt;/option&gt;</a:t>
            </a:r>
          </a:p>
          <a:p>
            <a:r>
              <a:rPr lang="en-US" b="1" dirty="0"/>
              <a:t>  &lt;option &gt;Saab&lt;/option&gt;</a:t>
            </a:r>
          </a:p>
          <a:p>
            <a:r>
              <a:rPr lang="en-US" b="1" dirty="0"/>
              <a:t>  &lt;option &gt;Opel&lt;/option&gt;</a:t>
            </a:r>
          </a:p>
          <a:p>
            <a:r>
              <a:rPr lang="en-US" b="1" dirty="0"/>
              <a:t>  &lt;option &gt;Audi&lt;/option&gt;</a:t>
            </a:r>
          </a:p>
          <a:p>
            <a:r>
              <a:rPr lang="en-US" b="1" dirty="0"/>
              <a:t>&lt;/select&gt;</a:t>
            </a:r>
            <a:endParaRPr lang="en-US" b="1" dirty="0" smtClean="0"/>
          </a:p>
          <a:p>
            <a:endParaRPr lang="en-US" b="1" dirty="0"/>
          </a:p>
          <a:p>
            <a:r>
              <a:rPr lang="en-US" b="1" dirty="0" smtClean="0">
                <a:solidFill>
                  <a:srgbClr val="FF0000"/>
                </a:solidFill>
              </a:rPr>
              <a:t>BROWSER OUTPUT :-</a:t>
            </a:r>
            <a:endParaRPr lang="en-US" b="1" dirty="0">
              <a:solidFill>
                <a:srgbClr val="FF0000"/>
              </a:solidFill>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808" y="4670931"/>
            <a:ext cx="2439922" cy="1606778"/>
          </a:xfrm>
          <a:prstGeom prst="rect">
            <a:avLst/>
          </a:prstGeom>
        </p:spPr>
      </p:pic>
    </p:spTree>
    <p:extLst>
      <p:ext uri="{BB962C8B-B14F-4D97-AF65-F5344CB8AC3E}">
        <p14:creationId xmlns:p14="http://schemas.microsoft.com/office/powerpoint/2010/main" val="323149357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47</a:t>
            </a:fld>
            <a:endParaRPr lang="en-US"/>
          </a:p>
        </p:txBody>
      </p:sp>
      <p:sp>
        <p:nvSpPr>
          <p:cNvPr id="6" name="Text Box 5"/>
          <p:cNvSpPr txBox="1"/>
          <p:nvPr/>
        </p:nvSpPr>
        <p:spPr>
          <a:xfrm>
            <a:off x="3603981" y="173810"/>
            <a:ext cx="1935403" cy="461665"/>
          </a:xfrm>
          <a:prstGeom prst="rect">
            <a:avLst/>
          </a:prstGeom>
          <a:noFill/>
        </p:spPr>
        <p:txBody>
          <a:bodyPr wrap="none" rtlCol="0" anchor="t">
            <a:spAutoFit/>
          </a:bodyPr>
          <a:lstStyle/>
          <a:p>
            <a:pPr algn="ctr"/>
            <a:r>
              <a:rPr lang="en-IN" sz="2400" dirty="0" smtClean="0">
                <a:solidFill>
                  <a:schemeClr val="bg1"/>
                </a:solidFill>
                <a:sym typeface="+mn-ea"/>
              </a:rPr>
              <a:t> Select Option</a:t>
            </a:r>
            <a:endParaRPr lang="en-IN" sz="2400" dirty="0">
              <a:solidFill>
                <a:schemeClr val="bg1"/>
              </a:solidFill>
              <a:sym typeface="+mn-ea"/>
            </a:endParaRPr>
          </a:p>
        </p:txBody>
      </p:sp>
      <p:sp>
        <p:nvSpPr>
          <p:cNvPr id="7" name="Text Box 6"/>
          <p:cNvSpPr txBox="1"/>
          <p:nvPr/>
        </p:nvSpPr>
        <p:spPr>
          <a:xfrm>
            <a:off x="213520" y="895594"/>
            <a:ext cx="8791584" cy="757130"/>
          </a:xfrm>
          <a:prstGeom prst="rect">
            <a:avLst/>
          </a:prstGeom>
          <a:noFill/>
        </p:spPr>
        <p:txBody>
          <a:bodyPr wrap="square" rtlCol="0" anchor="t">
            <a:spAutoFit/>
          </a:bodyPr>
          <a:lstStyle/>
          <a:p>
            <a:pPr>
              <a:lnSpc>
                <a:spcPct val="90000"/>
              </a:lnSpc>
              <a:buClr>
                <a:srgbClr val="FF0000"/>
              </a:buClr>
            </a:pPr>
            <a:endParaRPr lang="en-US" sz="2400" dirty="0" smtClean="0">
              <a:sym typeface="+mn-ea"/>
            </a:endParaRPr>
          </a:p>
          <a:p>
            <a:pPr>
              <a:lnSpc>
                <a:spcPct val="90000"/>
              </a:lnSpc>
              <a:buClr>
                <a:srgbClr val="FF0000"/>
              </a:buClr>
            </a:pPr>
            <a:endParaRPr lang="en-US" sz="2400" dirty="0"/>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TextBox 1"/>
          <p:cNvSpPr txBox="1"/>
          <p:nvPr/>
        </p:nvSpPr>
        <p:spPr>
          <a:xfrm>
            <a:off x="914401" y="826147"/>
            <a:ext cx="7367954" cy="5401479"/>
          </a:xfrm>
          <a:prstGeom prst="rect">
            <a:avLst/>
          </a:prstGeom>
          <a:noFill/>
        </p:spPr>
        <p:txBody>
          <a:bodyPr wrap="square" rtlCol="0">
            <a:spAutoFit/>
          </a:bodyPr>
          <a:lstStyle/>
          <a:p>
            <a:r>
              <a:rPr lang="en-US" sz="1150" b="1" dirty="0" smtClean="0"/>
              <a:t>&lt;</a:t>
            </a:r>
            <a:r>
              <a:rPr lang="en-US" sz="1150" b="1" dirty="0"/>
              <a:t>form method="GET" action="computer.html" name="form</a:t>
            </a:r>
            <a:r>
              <a:rPr lang="en-US" sz="1150" b="1" dirty="0" smtClean="0"/>
              <a:t>"&gt;</a:t>
            </a:r>
            <a:endParaRPr lang="en-US" sz="1150" b="1" dirty="0"/>
          </a:p>
          <a:p>
            <a:r>
              <a:rPr lang="en-US" sz="1150" b="1" dirty="0"/>
              <a:t>&lt;div&gt;</a:t>
            </a:r>
          </a:p>
          <a:p>
            <a:r>
              <a:rPr lang="en-US" sz="1150" b="1" dirty="0"/>
              <a:t>  &lt;label&gt;Name&lt;/label&gt;</a:t>
            </a:r>
          </a:p>
          <a:p>
            <a:r>
              <a:rPr lang="en-US" sz="1150" b="1" dirty="0"/>
              <a:t>  &lt;input type="text" name</a:t>
            </a:r>
            <a:r>
              <a:rPr lang="en-US" sz="1150" b="1" dirty="0" smtClean="0"/>
              <a:t>=“name"&gt;</a:t>
            </a:r>
            <a:endParaRPr lang="en-US" sz="1150" b="1" dirty="0"/>
          </a:p>
          <a:p>
            <a:r>
              <a:rPr lang="en-US" sz="1150" b="1" dirty="0"/>
              <a:t>&lt;/div&gt;</a:t>
            </a:r>
          </a:p>
          <a:p>
            <a:r>
              <a:rPr lang="en-US" sz="1150" b="1" dirty="0"/>
              <a:t>&lt;div&gt;</a:t>
            </a:r>
          </a:p>
          <a:p>
            <a:r>
              <a:rPr lang="en-US" sz="1150" b="1" dirty="0"/>
              <a:t>  &lt;label&gt;Phone Number&lt;/label&gt;</a:t>
            </a:r>
          </a:p>
          <a:p>
            <a:r>
              <a:rPr lang="en-US" sz="1150" b="1" dirty="0"/>
              <a:t>  &lt;input type="number" name</a:t>
            </a:r>
            <a:r>
              <a:rPr lang="en-US" sz="1150" b="1" dirty="0" smtClean="0"/>
              <a:t>=“number"&gt;</a:t>
            </a:r>
            <a:endParaRPr lang="en-US" sz="1150" b="1" dirty="0"/>
          </a:p>
          <a:p>
            <a:r>
              <a:rPr lang="en-US" sz="1150" b="1" dirty="0"/>
              <a:t>&lt;/div&gt;</a:t>
            </a:r>
          </a:p>
          <a:p>
            <a:r>
              <a:rPr lang="en-US" sz="1150" b="1" dirty="0"/>
              <a:t>&lt;div&gt;</a:t>
            </a:r>
          </a:p>
          <a:p>
            <a:r>
              <a:rPr lang="en-US" sz="1150" b="1" dirty="0"/>
              <a:t>  &lt;label&gt;Email Id&lt;/label&gt;</a:t>
            </a:r>
          </a:p>
          <a:p>
            <a:r>
              <a:rPr lang="en-US" sz="1150" b="1" dirty="0"/>
              <a:t>  &lt;input type="email" name</a:t>
            </a:r>
            <a:r>
              <a:rPr lang="en-US" sz="1150" b="1" dirty="0" smtClean="0"/>
              <a:t>=“email"&gt;</a:t>
            </a:r>
            <a:endParaRPr lang="en-US" sz="1150" b="1" dirty="0"/>
          </a:p>
          <a:p>
            <a:r>
              <a:rPr lang="en-US" sz="1150" b="1" dirty="0"/>
              <a:t>&lt;/div&gt;</a:t>
            </a:r>
          </a:p>
          <a:p>
            <a:r>
              <a:rPr lang="en-US" sz="1150" b="1" dirty="0"/>
              <a:t>&lt;div&gt; &lt;label&gt;Skills&lt;/label&gt;</a:t>
            </a:r>
          </a:p>
          <a:p>
            <a:r>
              <a:rPr lang="en-US" sz="1150" b="1" dirty="0"/>
              <a:t>	&lt;input type="checkbox" name</a:t>
            </a:r>
            <a:r>
              <a:rPr lang="en-US" sz="1150" b="1" dirty="0" smtClean="0"/>
              <a:t>=“check1"&gt;</a:t>
            </a:r>
            <a:r>
              <a:rPr lang="en-US" sz="1150" b="1" dirty="0"/>
              <a:t>html </a:t>
            </a:r>
          </a:p>
          <a:p>
            <a:r>
              <a:rPr lang="en-US" sz="1150" b="1" dirty="0"/>
              <a:t>	&lt;input type="checkbox" name</a:t>
            </a:r>
            <a:r>
              <a:rPr lang="en-US" sz="1150" b="1" dirty="0" smtClean="0"/>
              <a:t>="</a:t>
            </a:r>
            <a:r>
              <a:rPr lang="en-US" sz="1150" b="1" dirty="0"/>
              <a:t> </a:t>
            </a:r>
            <a:r>
              <a:rPr lang="en-US" sz="1150" b="1" dirty="0" smtClean="0"/>
              <a:t>check2"&gt;</a:t>
            </a:r>
            <a:r>
              <a:rPr lang="en-US" sz="1150" b="1" dirty="0" err="1"/>
              <a:t>css</a:t>
            </a:r>
            <a:r>
              <a:rPr lang="en-US" sz="1150" b="1" dirty="0"/>
              <a:t>  </a:t>
            </a:r>
          </a:p>
          <a:p>
            <a:r>
              <a:rPr lang="en-US" sz="1150" b="1" dirty="0"/>
              <a:t>	&lt;input type="checkbox" name</a:t>
            </a:r>
            <a:r>
              <a:rPr lang="en-US" sz="1150" b="1" dirty="0" smtClean="0"/>
              <a:t>="</a:t>
            </a:r>
            <a:r>
              <a:rPr lang="en-US" sz="1150" b="1" dirty="0"/>
              <a:t> </a:t>
            </a:r>
            <a:r>
              <a:rPr lang="en-US" sz="1150" b="1" dirty="0" smtClean="0"/>
              <a:t>check3"&gt;</a:t>
            </a:r>
            <a:r>
              <a:rPr lang="en-US" sz="1150" b="1" dirty="0" err="1"/>
              <a:t>js</a:t>
            </a:r>
            <a:r>
              <a:rPr lang="en-US" sz="1150" b="1" dirty="0"/>
              <a:t> </a:t>
            </a:r>
          </a:p>
          <a:p>
            <a:r>
              <a:rPr lang="en-US" sz="1150" b="1" dirty="0"/>
              <a:t>	&lt;input type="checkbox" name</a:t>
            </a:r>
            <a:r>
              <a:rPr lang="en-US" sz="1150" b="1" dirty="0" smtClean="0"/>
              <a:t>="</a:t>
            </a:r>
            <a:r>
              <a:rPr lang="en-US" sz="1150" b="1" dirty="0"/>
              <a:t> </a:t>
            </a:r>
            <a:r>
              <a:rPr lang="en-US" sz="1150" b="1" dirty="0" smtClean="0"/>
              <a:t>check4"&gt;</a:t>
            </a:r>
            <a:r>
              <a:rPr lang="en-US" sz="1150" b="1" dirty="0"/>
              <a:t>bootstrap</a:t>
            </a:r>
          </a:p>
          <a:p>
            <a:r>
              <a:rPr lang="en-US" sz="1150" b="1" dirty="0"/>
              <a:t>&lt;/div&gt;</a:t>
            </a:r>
          </a:p>
          <a:p>
            <a:r>
              <a:rPr lang="en-US" sz="1150" b="1" dirty="0"/>
              <a:t>&lt;div&gt;  </a:t>
            </a:r>
          </a:p>
          <a:p>
            <a:r>
              <a:rPr lang="en-US" sz="1150" b="1" dirty="0"/>
              <a:t>	&lt;label&gt;Gender&lt;/label&gt;</a:t>
            </a:r>
          </a:p>
          <a:p>
            <a:r>
              <a:rPr lang="en-US" sz="1150" b="1" dirty="0"/>
              <a:t>	&lt;input type="radio"  name</a:t>
            </a:r>
            <a:r>
              <a:rPr lang="en-US" sz="1150" b="1" dirty="0" smtClean="0"/>
              <a:t>=“female"&gt;</a:t>
            </a:r>
            <a:r>
              <a:rPr lang="en-US" sz="1150" b="1" dirty="0"/>
              <a:t>Female </a:t>
            </a:r>
          </a:p>
          <a:p>
            <a:r>
              <a:rPr lang="en-US" sz="1150" b="1" dirty="0"/>
              <a:t>	&lt;input type="radio" name</a:t>
            </a:r>
            <a:r>
              <a:rPr lang="en-US" sz="1150" b="1" dirty="0" smtClean="0"/>
              <a:t>=“male"&gt;</a:t>
            </a:r>
            <a:r>
              <a:rPr lang="en-US" sz="1150" b="1" dirty="0"/>
              <a:t>Male</a:t>
            </a:r>
          </a:p>
          <a:p>
            <a:r>
              <a:rPr lang="en-US" sz="1150" b="1" dirty="0"/>
              <a:t>&lt;/div&gt;</a:t>
            </a:r>
          </a:p>
          <a:p>
            <a:r>
              <a:rPr lang="en-US" sz="1150" b="1" dirty="0"/>
              <a:t>&lt;div&gt;</a:t>
            </a:r>
          </a:p>
          <a:p>
            <a:r>
              <a:rPr lang="en-US" sz="1150" b="1" dirty="0"/>
              <a:t>&lt;label&gt;Message Here&lt;/label&gt;&lt;</a:t>
            </a:r>
            <a:r>
              <a:rPr lang="en-US" sz="1150" b="1" dirty="0" err="1"/>
              <a:t>br</a:t>
            </a:r>
            <a:r>
              <a:rPr lang="en-US" sz="1150" b="1" dirty="0"/>
              <a:t>&gt;</a:t>
            </a:r>
          </a:p>
          <a:p>
            <a:r>
              <a:rPr lang="en-US" sz="1150" b="1" dirty="0"/>
              <a:t>&lt;</a:t>
            </a:r>
            <a:r>
              <a:rPr lang="en-US" sz="1150" b="1" dirty="0" err="1"/>
              <a:t>textarea</a:t>
            </a:r>
            <a:r>
              <a:rPr lang="en-US" sz="1150" b="1" dirty="0"/>
              <a:t> rows="4" cols="50" name="comment“ placeholder="Enter Text </a:t>
            </a:r>
            <a:r>
              <a:rPr lang="en-US" sz="1150" b="1" dirty="0" err="1"/>
              <a:t>Here.</a:t>
            </a:r>
            <a:r>
              <a:rPr lang="en-US" sz="1150" b="1" dirty="0"/>
              <a:t>........"&gt;&lt;/</a:t>
            </a:r>
            <a:r>
              <a:rPr lang="en-US" sz="1150" b="1" dirty="0" err="1"/>
              <a:t>textarea</a:t>
            </a:r>
            <a:r>
              <a:rPr lang="en-US" sz="1150" b="1" dirty="0"/>
              <a:t>&gt;    </a:t>
            </a:r>
          </a:p>
          <a:p>
            <a:r>
              <a:rPr lang="en-US" sz="1150" b="1" dirty="0"/>
              <a:t>&lt;/div</a:t>
            </a:r>
            <a:r>
              <a:rPr lang="en-US" sz="1150" b="1" dirty="0" smtClean="0"/>
              <a:t>&gt;</a:t>
            </a:r>
            <a:endParaRPr lang="en-US" sz="1150" b="1" dirty="0"/>
          </a:p>
          <a:p>
            <a:r>
              <a:rPr lang="en-US" sz="1150" b="1" dirty="0"/>
              <a:t>  &lt;button&gt;Submit&lt;/button</a:t>
            </a:r>
            <a:r>
              <a:rPr lang="en-US" sz="1150" b="1" dirty="0" smtClean="0"/>
              <a:t>&gt;</a:t>
            </a:r>
            <a:endParaRPr lang="en-US" sz="1150" b="1" dirty="0"/>
          </a:p>
          <a:p>
            <a:r>
              <a:rPr lang="en-US" sz="1150" b="1" dirty="0"/>
              <a:t>&lt;/form&gt;</a:t>
            </a:r>
          </a:p>
        </p:txBody>
      </p:sp>
    </p:spTree>
    <p:extLst>
      <p:ext uri="{BB962C8B-B14F-4D97-AF65-F5344CB8AC3E}">
        <p14:creationId xmlns:p14="http://schemas.microsoft.com/office/powerpoint/2010/main" val="29131876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48</a:t>
            </a:fld>
            <a:endParaRPr lang="en-US"/>
          </a:p>
        </p:txBody>
      </p:sp>
      <p:sp>
        <p:nvSpPr>
          <p:cNvPr id="6" name="Text Box 5"/>
          <p:cNvSpPr txBox="1"/>
          <p:nvPr/>
        </p:nvSpPr>
        <p:spPr>
          <a:xfrm>
            <a:off x="3556119" y="173810"/>
            <a:ext cx="2031133" cy="461665"/>
          </a:xfrm>
          <a:prstGeom prst="rect">
            <a:avLst/>
          </a:prstGeom>
          <a:noFill/>
        </p:spPr>
        <p:txBody>
          <a:bodyPr wrap="none" rtlCol="0" anchor="t">
            <a:spAutoFit/>
          </a:bodyPr>
          <a:lstStyle/>
          <a:p>
            <a:pPr algn="ctr"/>
            <a:r>
              <a:rPr lang="en-IN" sz="2400" dirty="0" smtClean="0">
                <a:solidFill>
                  <a:schemeClr val="bg1"/>
                </a:solidFill>
                <a:sym typeface="+mn-ea"/>
              </a:rPr>
              <a:t> Example Form</a:t>
            </a:r>
            <a:endParaRPr lang="en-IN" sz="2400" dirty="0">
              <a:solidFill>
                <a:schemeClr val="bg1"/>
              </a:solidFill>
              <a:sym typeface="+mn-ea"/>
            </a:endParaRPr>
          </a:p>
        </p:txBody>
      </p:sp>
      <p:sp>
        <p:nvSpPr>
          <p:cNvPr id="7" name="Text Box 6"/>
          <p:cNvSpPr txBox="1"/>
          <p:nvPr/>
        </p:nvSpPr>
        <p:spPr>
          <a:xfrm>
            <a:off x="213520" y="895594"/>
            <a:ext cx="8791584" cy="757130"/>
          </a:xfrm>
          <a:prstGeom prst="rect">
            <a:avLst/>
          </a:prstGeom>
          <a:noFill/>
        </p:spPr>
        <p:txBody>
          <a:bodyPr wrap="square" rtlCol="0" anchor="t">
            <a:spAutoFit/>
          </a:bodyPr>
          <a:lstStyle/>
          <a:p>
            <a:pPr>
              <a:lnSpc>
                <a:spcPct val="90000"/>
              </a:lnSpc>
              <a:buClr>
                <a:srgbClr val="FF0000"/>
              </a:buClr>
            </a:pPr>
            <a:endParaRPr lang="en-US" sz="2400" dirty="0" smtClean="0">
              <a:sym typeface="+mn-ea"/>
            </a:endParaRPr>
          </a:p>
          <a:p>
            <a:pPr>
              <a:lnSpc>
                <a:spcPct val="90000"/>
              </a:lnSpc>
              <a:buClr>
                <a:srgbClr val="FF0000"/>
              </a:buClr>
            </a:pPr>
            <a:endParaRPr lang="en-US" sz="2400" dirty="0"/>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953" y="1549814"/>
            <a:ext cx="7736423" cy="3986972"/>
          </a:xfrm>
          <a:prstGeom prst="rect">
            <a:avLst/>
          </a:prstGeom>
        </p:spPr>
      </p:pic>
    </p:spTree>
    <p:extLst>
      <p:ext uri="{BB962C8B-B14F-4D97-AF65-F5344CB8AC3E}">
        <p14:creationId xmlns:p14="http://schemas.microsoft.com/office/powerpoint/2010/main" val="14527110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49</a:t>
            </a:fld>
            <a:endParaRPr lang="en-US"/>
          </a:p>
        </p:txBody>
      </p:sp>
      <p:sp>
        <p:nvSpPr>
          <p:cNvPr id="6" name="Text Box 5"/>
          <p:cNvSpPr txBox="1"/>
          <p:nvPr/>
        </p:nvSpPr>
        <p:spPr>
          <a:xfrm>
            <a:off x="3260915" y="173810"/>
            <a:ext cx="2621551" cy="461665"/>
          </a:xfrm>
          <a:prstGeom prst="rect">
            <a:avLst/>
          </a:prstGeom>
          <a:noFill/>
        </p:spPr>
        <p:txBody>
          <a:bodyPr wrap="none" rtlCol="0" anchor="t">
            <a:spAutoFit/>
          </a:bodyPr>
          <a:lstStyle/>
          <a:p>
            <a:pPr algn="ctr"/>
            <a:r>
              <a:rPr lang="en-IN" sz="2400" dirty="0" smtClean="0">
                <a:solidFill>
                  <a:schemeClr val="bg1"/>
                </a:solidFill>
                <a:sym typeface="+mn-ea"/>
              </a:rPr>
              <a:t>Html Semantic Tags</a:t>
            </a:r>
            <a:endParaRPr lang="en-IN" sz="2400" dirty="0">
              <a:solidFill>
                <a:schemeClr val="bg1"/>
              </a:solidFill>
              <a:sym typeface="+mn-ea"/>
            </a:endParaRPr>
          </a:p>
        </p:txBody>
      </p:sp>
      <p:sp>
        <p:nvSpPr>
          <p:cNvPr id="7" name="Text Box 6"/>
          <p:cNvSpPr txBox="1"/>
          <p:nvPr/>
        </p:nvSpPr>
        <p:spPr>
          <a:xfrm>
            <a:off x="213520" y="895594"/>
            <a:ext cx="8791584" cy="757130"/>
          </a:xfrm>
          <a:prstGeom prst="rect">
            <a:avLst/>
          </a:prstGeom>
          <a:noFill/>
        </p:spPr>
        <p:txBody>
          <a:bodyPr wrap="square" rtlCol="0" anchor="t">
            <a:spAutoFit/>
          </a:bodyPr>
          <a:lstStyle/>
          <a:p>
            <a:pPr>
              <a:lnSpc>
                <a:spcPct val="90000"/>
              </a:lnSpc>
              <a:buClr>
                <a:srgbClr val="FF0000"/>
              </a:buClr>
            </a:pPr>
            <a:endParaRPr lang="en-US" sz="2400" dirty="0" smtClean="0">
              <a:sym typeface="+mn-ea"/>
            </a:endParaRPr>
          </a:p>
          <a:p>
            <a:pPr>
              <a:lnSpc>
                <a:spcPct val="90000"/>
              </a:lnSpc>
              <a:buClr>
                <a:srgbClr val="FF0000"/>
              </a:buClr>
            </a:pPr>
            <a:endParaRPr lang="en-US" sz="2400" dirty="0"/>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713053" y="1652724"/>
            <a:ext cx="184731" cy="369332"/>
          </a:xfrm>
          <a:prstGeom prst="rect">
            <a:avLst/>
          </a:prstGeom>
          <a:noFill/>
        </p:spPr>
        <p:txBody>
          <a:bodyPr wrap="none" rtlCol="0">
            <a:spAutoFit/>
          </a:body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7977" y="1574163"/>
            <a:ext cx="6424638" cy="4041305"/>
          </a:xfrm>
          <a:prstGeom prst="rect">
            <a:avLst/>
          </a:prstGeom>
        </p:spPr>
      </p:pic>
    </p:spTree>
    <p:extLst>
      <p:ext uri="{BB962C8B-B14F-4D97-AF65-F5344CB8AC3E}">
        <p14:creationId xmlns:p14="http://schemas.microsoft.com/office/powerpoint/2010/main" val="294440135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1"/>
            <a:ext cx="8939048" cy="6227379"/>
          </a:xfrm>
        </p:spPr>
        <p:txBody>
          <a:bodyPr>
            <a:normAutofit/>
          </a:bodyPr>
          <a:lstStyle/>
          <a:p>
            <a:pPr algn="l"/>
            <a:endParaRPr lang="en-US" sz="2800" dirty="0" smtClean="0"/>
          </a:p>
          <a:p>
            <a:pPr algn="l"/>
            <a:r>
              <a:rPr dirty="0">
                <a:sym typeface="+mn-ea"/>
              </a:rPr>
              <a:t> </a:t>
            </a:r>
            <a:r>
              <a:rPr lang="en-US" dirty="0" smtClean="0">
                <a:sym typeface="+mn-ea"/>
              </a:rPr>
              <a:t>       </a:t>
            </a:r>
            <a:r>
              <a:rPr lang="en-US" sz="2000" dirty="0" smtClean="0">
                <a:sym typeface="+mn-ea"/>
              </a:rPr>
              <a:t>&lt;!</a:t>
            </a:r>
            <a:r>
              <a:rPr lang="en-US" sz="2000" dirty="0">
                <a:sym typeface="+mn-ea"/>
              </a:rPr>
              <a:t>DOCTYPE html&gt;</a:t>
            </a:r>
            <a:endParaRPr lang="en-US" sz="2000" dirty="0" smtClean="0">
              <a:sym typeface="+mn-ea"/>
            </a:endParaRPr>
          </a:p>
          <a:p>
            <a:pPr algn="l"/>
            <a:r>
              <a:rPr lang="en-US" sz="2000" dirty="0">
                <a:sym typeface="+mn-ea"/>
              </a:rPr>
              <a:t> </a:t>
            </a:r>
            <a:r>
              <a:rPr lang="en-US" sz="2000" dirty="0" smtClean="0">
                <a:sym typeface="+mn-ea"/>
              </a:rPr>
              <a:t>       </a:t>
            </a:r>
            <a:r>
              <a:rPr sz="2000" dirty="0" smtClean="0">
                <a:sym typeface="+mn-ea"/>
              </a:rPr>
              <a:t>&lt;</a:t>
            </a:r>
            <a:r>
              <a:rPr sz="2000" dirty="0">
                <a:sym typeface="+mn-ea"/>
              </a:rPr>
              <a:t>HTML</a:t>
            </a:r>
            <a:r>
              <a:rPr sz="2000" dirty="0" smtClean="0">
                <a:sym typeface="+mn-ea"/>
              </a:rPr>
              <a:t>&gt;</a:t>
            </a:r>
            <a:endParaRPr sz="2000" dirty="0"/>
          </a:p>
          <a:p>
            <a:pPr marL="571500" lvl="1" algn="l">
              <a:lnSpc>
                <a:spcPct val="150000"/>
              </a:lnSpc>
            </a:pPr>
            <a:r>
              <a:rPr dirty="0">
                <a:solidFill>
                  <a:srgbClr val="FF0000"/>
                </a:solidFill>
                <a:sym typeface="+mn-ea"/>
              </a:rPr>
              <a:t>&lt;HEAD</a:t>
            </a:r>
            <a:r>
              <a:rPr dirty="0" smtClean="0">
                <a:solidFill>
                  <a:srgbClr val="FF0000"/>
                </a:solidFill>
                <a:sym typeface="+mn-ea"/>
              </a:rPr>
              <a:t>&gt;</a:t>
            </a:r>
            <a:endParaRPr dirty="0">
              <a:solidFill>
                <a:srgbClr val="FF0000"/>
              </a:solidFill>
            </a:endParaRPr>
          </a:p>
          <a:p>
            <a:pPr marL="571500" lvl="1" algn="l">
              <a:lnSpc>
                <a:spcPct val="150000"/>
              </a:lnSpc>
              <a:buNone/>
            </a:pPr>
            <a:r>
              <a:rPr dirty="0">
                <a:solidFill>
                  <a:srgbClr val="008000"/>
                </a:solidFill>
                <a:sym typeface="+mn-ea"/>
              </a:rPr>
              <a:t>&lt;</a:t>
            </a:r>
            <a:r>
              <a:rPr dirty="0" smtClean="0">
                <a:solidFill>
                  <a:srgbClr val="008000"/>
                </a:solidFill>
                <a:sym typeface="+mn-ea"/>
              </a:rPr>
              <a:t>TITLE&gt;</a:t>
            </a:r>
            <a:r>
              <a:rPr lang="en-US" dirty="0" smtClean="0">
                <a:solidFill>
                  <a:srgbClr val="008000"/>
                </a:solidFill>
                <a:sym typeface="+mn-ea"/>
              </a:rPr>
              <a:t>COMPANY NAME</a:t>
            </a:r>
            <a:r>
              <a:rPr dirty="0" smtClean="0">
                <a:solidFill>
                  <a:srgbClr val="008000"/>
                </a:solidFill>
                <a:sym typeface="+mn-ea"/>
              </a:rPr>
              <a:t>&lt;/</a:t>
            </a:r>
            <a:r>
              <a:rPr dirty="0">
                <a:solidFill>
                  <a:srgbClr val="008000"/>
                </a:solidFill>
                <a:sym typeface="+mn-ea"/>
              </a:rPr>
              <a:t>TITLE&gt;</a:t>
            </a:r>
            <a:endParaRPr dirty="0">
              <a:solidFill>
                <a:srgbClr val="008000"/>
              </a:solidFill>
            </a:endParaRPr>
          </a:p>
          <a:p>
            <a:pPr marL="571500" lvl="1" algn="l">
              <a:lnSpc>
                <a:spcPct val="150000"/>
              </a:lnSpc>
              <a:buNone/>
            </a:pPr>
            <a:r>
              <a:rPr dirty="0">
                <a:solidFill>
                  <a:srgbClr val="FF0000"/>
                </a:solidFill>
                <a:sym typeface="+mn-ea"/>
              </a:rPr>
              <a:t>&lt;/HEAD&gt;</a:t>
            </a:r>
            <a:endParaRPr dirty="0">
              <a:solidFill>
                <a:srgbClr val="FF0000"/>
              </a:solidFill>
            </a:endParaRPr>
          </a:p>
          <a:p>
            <a:pPr marL="571500" lvl="1" algn="l">
              <a:lnSpc>
                <a:spcPct val="150000"/>
              </a:lnSpc>
              <a:buNone/>
            </a:pPr>
            <a:r>
              <a:rPr dirty="0">
                <a:solidFill>
                  <a:srgbClr val="990000"/>
                </a:solidFill>
                <a:sym typeface="+mn-ea"/>
              </a:rPr>
              <a:t>&lt;BODY&gt;</a:t>
            </a:r>
            <a:endParaRPr dirty="0">
              <a:solidFill>
                <a:srgbClr val="990000"/>
              </a:solidFill>
            </a:endParaRPr>
          </a:p>
          <a:p>
            <a:pPr marL="571500" lvl="1" algn="l">
              <a:lnSpc>
                <a:spcPct val="150000"/>
              </a:lnSpc>
              <a:buNone/>
            </a:pPr>
            <a:r>
              <a:rPr dirty="0">
                <a:sym typeface="+mn-ea"/>
              </a:rPr>
              <a:t>	This is what is displayed.</a:t>
            </a:r>
            <a:endParaRPr dirty="0"/>
          </a:p>
          <a:p>
            <a:pPr marL="571500" lvl="1" algn="l">
              <a:lnSpc>
                <a:spcPct val="150000"/>
              </a:lnSpc>
              <a:buNone/>
            </a:pPr>
            <a:r>
              <a:rPr dirty="0">
                <a:solidFill>
                  <a:srgbClr val="990000"/>
                </a:solidFill>
                <a:sym typeface="+mn-ea"/>
              </a:rPr>
              <a:t>&lt;/BODY&gt;</a:t>
            </a:r>
            <a:endParaRPr dirty="0">
              <a:solidFill>
                <a:srgbClr val="990000"/>
              </a:solidFill>
            </a:endParaRPr>
          </a:p>
          <a:p>
            <a:pPr marL="571500" lvl="1" algn="l">
              <a:lnSpc>
                <a:spcPct val="150000"/>
              </a:lnSpc>
              <a:buNone/>
            </a:pPr>
            <a:r>
              <a:rPr dirty="0">
                <a:sym typeface="+mn-ea"/>
              </a:rPr>
              <a:t>&lt;/HTML&gt;</a:t>
            </a:r>
            <a:endParaRPr lang="en-US" dirty="0"/>
          </a:p>
          <a:p>
            <a:pPr algn="l"/>
            <a:endParaRPr lang="en-US" sz="2800" dirty="0" smtClean="0"/>
          </a:p>
          <a:p>
            <a:pPr algn="l"/>
            <a:endParaRPr lang="en-US" sz="1600" dirty="0" smtClean="0"/>
          </a:p>
          <a:p>
            <a:pPr algn="l"/>
            <a:endParaRPr lang="en-US" sz="1600" b="1" dirty="0"/>
          </a:p>
        </p:txBody>
      </p:sp>
      <p:sp>
        <p:nvSpPr>
          <p:cNvPr id="4" name="Rectangle 3"/>
          <p:cNvSpPr/>
          <p:nvPr/>
        </p:nvSpPr>
        <p:spPr>
          <a:xfrm>
            <a:off x="1753235" y="83820"/>
            <a:ext cx="5629275" cy="70929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3200" dirty="0">
                <a:solidFill>
                  <a:schemeClr val="bg1"/>
                </a:solidFill>
                <a:latin typeface="+mj-lt"/>
                <a:cs typeface="+mj-lt"/>
                <a:sym typeface="+mn-ea"/>
              </a:rPr>
              <a:t>Creating a Basic Starting </a:t>
            </a:r>
            <a:endParaRPr lang="en-US" dirty="0">
              <a:latin typeface="+mj-lt"/>
              <a:cs typeface="+mj-lt"/>
            </a:endParaRPr>
          </a:p>
        </p:txBody>
      </p:sp>
    </p:spTree>
    <p:extLst>
      <p:ext uri="{BB962C8B-B14F-4D97-AF65-F5344CB8AC3E}">
        <p14:creationId xmlns:p14="http://schemas.microsoft.com/office/powerpoint/2010/main" val="31197781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50</a:t>
            </a:fld>
            <a:endParaRPr lang="en-US"/>
          </a:p>
        </p:txBody>
      </p:sp>
      <p:sp>
        <p:nvSpPr>
          <p:cNvPr id="6" name="Text Box 5"/>
          <p:cNvSpPr txBox="1"/>
          <p:nvPr/>
        </p:nvSpPr>
        <p:spPr>
          <a:xfrm>
            <a:off x="3260915" y="173810"/>
            <a:ext cx="2621551" cy="461665"/>
          </a:xfrm>
          <a:prstGeom prst="rect">
            <a:avLst/>
          </a:prstGeom>
          <a:noFill/>
        </p:spPr>
        <p:txBody>
          <a:bodyPr wrap="none" rtlCol="0" anchor="t">
            <a:spAutoFit/>
          </a:bodyPr>
          <a:lstStyle/>
          <a:p>
            <a:pPr algn="ctr"/>
            <a:r>
              <a:rPr lang="en-IN" sz="2400" dirty="0" smtClean="0">
                <a:solidFill>
                  <a:schemeClr val="bg1"/>
                </a:solidFill>
                <a:sym typeface="+mn-ea"/>
              </a:rPr>
              <a:t>Html Semantic Tags</a:t>
            </a:r>
            <a:endParaRPr lang="en-IN" sz="2400" dirty="0">
              <a:solidFill>
                <a:schemeClr val="bg1"/>
              </a:solidFill>
              <a:sym typeface="+mn-ea"/>
            </a:endParaRPr>
          </a:p>
        </p:txBody>
      </p:sp>
      <p:sp>
        <p:nvSpPr>
          <p:cNvPr id="7" name="Text Box 6"/>
          <p:cNvSpPr txBox="1"/>
          <p:nvPr/>
        </p:nvSpPr>
        <p:spPr>
          <a:xfrm>
            <a:off x="213520" y="895594"/>
            <a:ext cx="8791584" cy="757130"/>
          </a:xfrm>
          <a:prstGeom prst="rect">
            <a:avLst/>
          </a:prstGeom>
          <a:noFill/>
        </p:spPr>
        <p:txBody>
          <a:bodyPr wrap="square" rtlCol="0" anchor="t">
            <a:spAutoFit/>
          </a:bodyPr>
          <a:lstStyle/>
          <a:p>
            <a:pPr>
              <a:lnSpc>
                <a:spcPct val="90000"/>
              </a:lnSpc>
              <a:buClr>
                <a:srgbClr val="FF0000"/>
              </a:buClr>
            </a:pPr>
            <a:endParaRPr lang="en-US" sz="2400" dirty="0" smtClean="0">
              <a:sym typeface="+mn-ea"/>
            </a:endParaRPr>
          </a:p>
          <a:p>
            <a:pPr>
              <a:lnSpc>
                <a:spcPct val="90000"/>
              </a:lnSpc>
              <a:buClr>
                <a:srgbClr val="FF0000"/>
              </a:buClr>
            </a:pPr>
            <a:endParaRPr lang="en-US" sz="2400" dirty="0"/>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713053" y="1652724"/>
            <a:ext cx="184731" cy="369332"/>
          </a:xfrm>
          <a:prstGeom prst="rect">
            <a:avLst/>
          </a:prstGeom>
          <a:noFill/>
        </p:spPr>
        <p:txBody>
          <a:bodyPr wrap="none" rtlCol="0">
            <a:spAutoFit/>
          </a:bodyPr>
          <a:lstStyle/>
          <a:p>
            <a:endParaRPr lang="en-US" dirty="0"/>
          </a:p>
        </p:txBody>
      </p:sp>
      <p:sp>
        <p:nvSpPr>
          <p:cNvPr id="2" name="TextBox 1"/>
          <p:cNvSpPr txBox="1"/>
          <p:nvPr/>
        </p:nvSpPr>
        <p:spPr>
          <a:xfrm>
            <a:off x="344928" y="895594"/>
            <a:ext cx="8121582" cy="5632311"/>
          </a:xfrm>
          <a:prstGeom prst="rect">
            <a:avLst/>
          </a:prstGeom>
          <a:noFill/>
        </p:spPr>
        <p:txBody>
          <a:bodyPr wrap="none" rtlCol="0">
            <a:spAutoFit/>
          </a:bodyPr>
          <a:lstStyle/>
          <a:p>
            <a:r>
              <a:rPr lang="en-US" b="1" dirty="0" smtClean="0"/>
              <a:t>Why we use Semantic tags over </a:t>
            </a:r>
            <a:r>
              <a:rPr lang="en-US" b="1" dirty="0" err="1" smtClean="0"/>
              <a:t>divs</a:t>
            </a:r>
            <a:r>
              <a:rPr lang="en-US" b="1" dirty="0" smtClean="0"/>
              <a:t> :-</a:t>
            </a:r>
            <a:endParaRPr lang="en-US" b="1" dirty="0"/>
          </a:p>
          <a:p>
            <a:pPr marL="342900" indent="-342900">
              <a:buFont typeface="Wingdings" panose="05000000000000000000" pitchFamily="2" charset="2"/>
              <a:buChar char="Ø"/>
            </a:pPr>
            <a:r>
              <a:rPr lang="en-US" dirty="0" smtClean="0"/>
              <a:t>Easier to read / scan the Html</a:t>
            </a:r>
          </a:p>
          <a:p>
            <a:pPr marL="342900" indent="-342900">
              <a:buFont typeface="Wingdings" panose="05000000000000000000" pitchFamily="2" charset="2"/>
              <a:buChar char="Ø"/>
            </a:pPr>
            <a:r>
              <a:rPr lang="en-US" dirty="0" smtClean="0"/>
              <a:t>Better for </a:t>
            </a:r>
            <a:r>
              <a:rPr lang="en-US" dirty="0" err="1" smtClean="0"/>
              <a:t>seo</a:t>
            </a:r>
            <a:r>
              <a:rPr lang="en-US" dirty="0" smtClean="0"/>
              <a:t>.</a:t>
            </a:r>
          </a:p>
          <a:p>
            <a:pPr marL="342900" indent="-342900">
              <a:buFont typeface="Wingdings" panose="05000000000000000000" pitchFamily="2" charset="2"/>
              <a:buChar char="Ø"/>
            </a:pPr>
            <a:r>
              <a:rPr lang="en-US" dirty="0" smtClean="0"/>
              <a:t>Better for screen reader / accessibility.</a:t>
            </a:r>
            <a:endParaRPr lang="en-US" dirty="0"/>
          </a:p>
          <a:p>
            <a:r>
              <a:rPr lang="en-US" b="1" dirty="0" smtClean="0"/>
              <a:t>&lt;header&gt; </a:t>
            </a:r>
            <a:r>
              <a:rPr lang="en-US" dirty="0" smtClean="0"/>
              <a:t>=&gt; This element </a:t>
            </a:r>
            <a:r>
              <a:rPr lang="en-US" dirty="0"/>
              <a:t>represents a container for </a:t>
            </a:r>
            <a:r>
              <a:rPr lang="en-US" dirty="0" smtClean="0"/>
              <a:t>logo, Title content &amp;</a:t>
            </a:r>
          </a:p>
          <a:p>
            <a:r>
              <a:rPr lang="en-US" dirty="0" smtClean="0"/>
              <a:t>                        a </a:t>
            </a:r>
            <a:r>
              <a:rPr lang="en-US" dirty="0"/>
              <a:t>set of navigational links. </a:t>
            </a:r>
            <a:r>
              <a:rPr lang="en-US" dirty="0" smtClean="0"/>
              <a:t> </a:t>
            </a:r>
          </a:p>
          <a:p>
            <a:r>
              <a:rPr lang="en-US" b="1" dirty="0"/>
              <a:t>&lt;</a:t>
            </a:r>
            <a:r>
              <a:rPr lang="en-US" b="1" dirty="0" err="1"/>
              <a:t>nav</a:t>
            </a:r>
            <a:r>
              <a:rPr lang="en-US" b="1" dirty="0" smtClean="0"/>
              <a:t>&gt; </a:t>
            </a:r>
            <a:r>
              <a:rPr lang="en-US" dirty="0" smtClean="0"/>
              <a:t>=&gt;        This tag </a:t>
            </a:r>
            <a:r>
              <a:rPr lang="en-US" dirty="0"/>
              <a:t>defines a set of navigation links</a:t>
            </a:r>
            <a:r>
              <a:rPr lang="en-US" dirty="0" smtClean="0"/>
              <a:t>. ( Ex : like menus )</a:t>
            </a:r>
          </a:p>
          <a:p>
            <a:r>
              <a:rPr lang="en-US" b="1" dirty="0" smtClean="0"/>
              <a:t>&lt;main&gt; </a:t>
            </a:r>
            <a:r>
              <a:rPr lang="en-US" dirty="0" smtClean="0"/>
              <a:t>=&gt;     This tag </a:t>
            </a:r>
            <a:r>
              <a:rPr lang="en-US" dirty="0"/>
              <a:t>specifies the main content of a document.</a:t>
            </a:r>
            <a:endParaRPr lang="en-US" dirty="0" smtClean="0"/>
          </a:p>
          <a:p>
            <a:r>
              <a:rPr lang="en-US" b="1" dirty="0" smtClean="0"/>
              <a:t>&lt;article&gt; </a:t>
            </a:r>
            <a:r>
              <a:rPr lang="en-US" dirty="0" smtClean="0"/>
              <a:t>=&gt;</a:t>
            </a:r>
            <a:r>
              <a:rPr lang="en-US" dirty="0"/>
              <a:t> </a:t>
            </a:r>
            <a:r>
              <a:rPr lang="en-US" dirty="0" smtClean="0"/>
              <a:t>  This </a:t>
            </a:r>
            <a:r>
              <a:rPr lang="en-US" dirty="0"/>
              <a:t>tag specifies independent, self-contained content. </a:t>
            </a:r>
            <a:r>
              <a:rPr lang="en-US" dirty="0" smtClean="0"/>
              <a:t>An</a:t>
            </a:r>
          </a:p>
          <a:p>
            <a:r>
              <a:rPr lang="en-US" dirty="0"/>
              <a:t> </a:t>
            </a:r>
            <a:r>
              <a:rPr lang="en-US" dirty="0" smtClean="0"/>
              <a:t>                       article </a:t>
            </a:r>
            <a:r>
              <a:rPr lang="en-US" dirty="0"/>
              <a:t>should make sense on its own and it should be possible </a:t>
            </a:r>
            <a:r>
              <a:rPr lang="en-US" dirty="0" smtClean="0"/>
              <a:t>to</a:t>
            </a:r>
          </a:p>
          <a:p>
            <a:r>
              <a:rPr lang="en-US" dirty="0"/>
              <a:t> </a:t>
            </a:r>
            <a:r>
              <a:rPr lang="en-US" dirty="0" smtClean="0"/>
              <a:t>                       distribute </a:t>
            </a:r>
            <a:r>
              <a:rPr lang="en-US" dirty="0"/>
              <a:t>it independently from the rest of the site.</a:t>
            </a:r>
            <a:endParaRPr lang="en-US" dirty="0" smtClean="0"/>
          </a:p>
          <a:p>
            <a:r>
              <a:rPr lang="en-US" b="1" dirty="0" smtClean="0"/>
              <a:t>&lt;section&gt; </a:t>
            </a:r>
            <a:r>
              <a:rPr lang="en-US" dirty="0" smtClean="0"/>
              <a:t>=&gt;  This </a:t>
            </a:r>
            <a:r>
              <a:rPr lang="en-US" dirty="0"/>
              <a:t>tag defines a </a:t>
            </a:r>
            <a:r>
              <a:rPr lang="en-US" b="1" dirty="0"/>
              <a:t>section</a:t>
            </a:r>
            <a:r>
              <a:rPr lang="en-US" dirty="0"/>
              <a:t> in a document.</a:t>
            </a:r>
            <a:endParaRPr lang="en-US" dirty="0" smtClean="0"/>
          </a:p>
          <a:p>
            <a:r>
              <a:rPr lang="en-US" b="1" dirty="0" smtClean="0"/>
              <a:t>&lt;aside&gt; </a:t>
            </a:r>
            <a:r>
              <a:rPr lang="en-US" dirty="0" smtClean="0"/>
              <a:t>=&gt;      The </a:t>
            </a:r>
            <a:r>
              <a:rPr lang="en-US" dirty="0"/>
              <a:t>&lt;aside&gt; HTML element represents a portion of a document </a:t>
            </a:r>
            <a:r>
              <a:rPr lang="en-US" dirty="0" smtClean="0"/>
              <a:t>whose</a:t>
            </a:r>
          </a:p>
          <a:p>
            <a:r>
              <a:rPr lang="en-US" dirty="0"/>
              <a:t> </a:t>
            </a:r>
            <a:r>
              <a:rPr lang="en-US" dirty="0" smtClean="0"/>
              <a:t>                        content </a:t>
            </a:r>
            <a:r>
              <a:rPr lang="en-US" dirty="0"/>
              <a:t>is only indirectly related to the document's main </a:t>
            </a:r>
            <a:r>
              <a:rPr lang="en-US" dirty="0" smtClean="0"/>
              <a:t>content.</a:t>
            </a:r>
          </a:p>
          <a:p>
            <a:r>
              <a:rPr lang="en-US" dirty="0"/>
              <a:t> </a:t>
            </a:r>
            <a:r>
              <a:rPr lang="en-US" dirty="0" smtClean="0"/>
              <a:t>                         Asides </a:t>
            </a:r>
            <a:r>
              <a:rPr lang="en-US" dirty="0"/>
              <a:t>are frequently presented as sidebars</a:t>
            </a:r>
            <a:endParaRPr lang="en-US" dirty="0" smtClean="0"/>
          </a:p>
          <a:p>
            <a:r>
              <a:rPr lang="en-US" b="1" dirty="0" smtClean="0"/>
              <a:t>&lt;footer&gt; </a:t>
            </a:r>
            <a:r>
              <a:rPr lang="en-US" dirty="0" smtClean="0"/>
              <a:t>=&gt;</a:t>
            </a:r>
            <a:r>
              <a:rPr lang="en-US" dirty="0"/>
              <a:t> </a:t>
            </a:r>
            <a:r>
              <a:rPr lang="en-US" dirty="0" smtClean="0"/>
              <a:t>    The </a:t>
            </a:r>
            <a:r>
              <a:rPr lang="en-US" dirty="0"/>
              <a:t>&lt;footer&gt; HTML element represents a footer for its </a:t>
            </a:r>
            <a:r>
              <a:rPr lang="en-US" dirty="0" smtClean="0"/>
              <a:t>nearest</a:t>
            </a:r>
          </a:p>
          <a:p>
            <a:r>
              <a:rPr lang="en-US" dirty="0"/>
              <a:t> </a:t>
            </a:r>
            <a:r>
              <a:rPr lang="en-US" dirty="0" smtClean="0"/>
              <a:t>                         ancestor sectioning content or sectioning root element. A &lt;footer&gt;</a:t>
            </a:r>
          </a:p>
          <a:p>
            <a:r>
              <a:rPr lang="en-US" dirty="0"/>
              <a:t> </a:t>
            </a:r>
            <a:r>
              <a:rPr lang="en-US" dirty="0" smtClean="0"/>
              <a:t>                         typically contains information about the author of the section,</a:t>
            </a:r>
          </a:p>
          <a:p>
            <a:r>
              <a:rPr lang="en-US" dirty="0"/>
              <a:t> </a:t>
            </a:r>
            <a:r>
              <a:rPr lang="en-US" dirty="0" smtClean="0"/>
              <a:t>                         copyright data or links to related documents.</a:t>
            </a:r>
          </a:p>
          <a:p>
            <a:endParaRPr lang="en-US" dirty="0" smtClean="0"/>
          </a:p>
        </p:txBody>
      </p:sp>
    </p:spTree>
    <p:extLst>
      <p:ext uri="{BB962C8B-B14F-4D97-AF65-F5344CB8AC3E}">
        <p14:creationId xmlns:p14="http://schemas.microsoft.com/office/powerpoint/2010/main" val="217654142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51</a:t>
            </a:fld>
            <a:endParaRPr lang="en-US"/>
          </a:p>
        </p:txBody>
      </p:sp>
      <p:sp>
        <p:nvSpPr>
          <p:cNvPr id="6" name="Text Box 5"/>
          <p:cNvSpPr txBox="1"/>
          <p:nvPr/>
        </p:nvSpPr>
        <p:spPr>
          <a:xfrm>
            <a:off x="3826069" y="173810"/>
            <a:ext cx="1491242" cy="461665"/>
          </a:xfrm>
          <a:prstGeom prst="rect">
            <a:avLst/>
          </a:prstGeom>
          <a:noFill/>
        </p:spPr>
        <p:txBody>
          <a:bodyPr wrap="none" rtlCol="0" anchor="t">
            <a:spAutoFit/>
          </a:bodyPr>
          <a:lstStyle/>
          <a:p>
            <a:pPr algn="ctr"/>
            <a:r>
              <a:rPr lang="en-IN" sz="2400" dirty="0" err="1" smtClean="0">
                <a:solidFill>
                  <a:schemeClr val="bg1"/>
                </a:solidFill>
                <a:sym typeface="+mn-ea"/>
              </a:rPr>
              <a:t>Iframe</a:t>
            </a:r>
            <a:r>
              <a:rPr lang="en-IN" sz="2400" dirty="0" smtClean="0">
                <a:solidFill>
                  <a:schemeClr val="bg1"/>
                </a:solidFill>
                <a:sym typeface="+mn-ea"/>
              </a:rPr>
              <a:t> Tag</a:t>
            </a:r>
            <a:endParaRPr lang="en-IN" sz="2400" dirty="0">
              <a:solidFill>
                <a:schemeClr val="bg1"/>
              </a:solidFill>
              <a:sym typeface="+mn-ea"/>
            </a:endParaRPr>
          </a:p>
        </p:txBody>
      </p:sp>
      <p:sp>
        <p:nvSpPr>
          <p:cNvPr id="7" name="Text Box 6"/>
          <p:cNvSpPr txBox="1"/>
          <p:nvPr/>
        </p:nvSpPr>
        <p:spPr>
          <a:xfrm>
            <a:off x="213520" y="895594"/>
            <a:ext cx="8791584" cy="757130"/>
          </a:xfrm>
          <a:prstGeom prst="rect">
            <a:avLst/>
          </a:prstGeom>
          <a:noFill/>
        </p:spPr>
        <p:txBody>
          <a:bodyPr wrap="square" rtlCol="0" anchor="t">
            <a:spAutoFit/>
          </a:bodyPr>
          <a:lstStyle/>
          <a:p>
            <a:pPr>
              <a:lnSpc>
                <a:spcPct val="90000"/>
              </a:lnSpc>
              <a:buClr>
                <a:srgbClr val="FF0000"/>
              </a:buClr>
            </a:pPr>
            <a:endParaRPr lang="en-US" sz="2400" dirty="0" smtClean="0">
              <a:sym typeface="+mn-ea"/>
            </a:endParaRPr>
          </a:p>
          <a:p>
            <a:pPr>
              <a:lnSpc>
                <a:spcPct val="90000"/>
              </a:lnSpc>
              <a:buClr>
                <a:srgbClr val="FF0000"/>
              </a:buClr>
            </a:pPr>
            <a:endParaRPr lang="en-US" sz="2400" dirty="0"/>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713053" y="1652724"/>
            <a:ext cx="184731" cy="369332"/>
          </a:xfrm>
          <a:prstGeom prst="rect">
            <a:avLst/>
          </a:prstGeom>
          <a:noFill/>
        </p:spPr>
        <p:txBody>
          <a:bodyPr wrap="none" rtlCol="0">
            <a:spAutoFit/>
          </a:bodyPr>
          <a:lstStyle/>
          <a:p>
            <a:endParaRPr lang="en-US" dirty="0"/>
          </a:p>
        </p:txBody>
      </p:sp>
      <p:sp>
        <p:nvSpPr>
          <p:cNvPr id="3" name="TextBox 2"/>
          <p:cNvSpPr txBox="1"/>
          <p:nvPr/>
        </p:nvSpPr>
        <p:spPr>
          <a:xfrm>
            <a:off x="213520" y="1238681"/>
            <a:ext cx="8878841" cy="4801314"/>
          </a:xfrm>
          <a:prstGeom prst="rect">
            <a:avLst/>
          </a:prstGeom>
          <a:noFill/>
        </p:spPr>
        <p:txBody>
          <a:bodyPr wrap="none" rtlCol="0">
            <a:spAutoFit/>
          </a:bodyPr>
          <a:lstStyle/>
          <a:p>
            <a:r>
              <a:rPr lang="en-US" dirty="0" err="1" smtClean="0"/>
              <a:t>Iframe</a:t>
            </a:r>
            <a:r>
              <a:rPr lang="en-US" dirty="0" smtClean="0"/>
              <a:t> =&gt; this tag is used to embed video, Map or content of another website to my website.</a:t>
            </a:r>
          </a:p>
          <a:p>
            <a:endParaRPr lang="en-US" dirty="0"/>
          </a:p>
          <a:p>
            <a:r>
              <a:rPr lang="en-US" dirty="0" err="1" smtClean="0"/>
              <a:t>Iframe</a:t>
            </a:r>
            <a:r>
              <a:rPr lang="en-US" dirty="0" smtClean="0"/>
              <a:t> =&gt; Inline Frame</a:t>
            </a:r>
          </a:p>
          <a:p>
            <a:endParaRPr lang="en-US" dirty="0"/>
          </a:p>
          <a:p>
            <a:r>
              <a:rPr lang="en-US" b="1" dirty="0" smtClean="0"/>
              <a:t>Example :-</a:t>
            </a:r>
          </a:p>
          <a:p>
            <a:endParaRPr lang="en-US" b="1" dirty="0"/>
          </a:p>
          <a:p>
            <a:r>
              <a:rPr lang="en-US" dirty="0"/>
              <a:t>&lt;</a:t>
            </a:r>
            <a:r>
              <a:rPr lang="en-US" dirty="0" err="1"/>
              <a:t>iframe</a:t>
            </a:r>
            <a:r>
              <a:rPr lang="en-US" dirty="0"/>
              <a:t> </a:t>
            </a:r>
          </a:p>
          <a:p>
            <a:r>
              <a:rPr lang="en-US" dirty="0"/>
              <a:t>width="560" </a:t>
            </a:r>
          </a:p>
          <a:p>
            <a:r>
              <a:rPr lang="en-US" dirty="0"/>
              <a:t>height="315" </a:t>
            </a:r>
          </a:p>
          <a:p>
            <a:r>
              <a:rPr lang="en-US" dirty="0" err="1"/>
              <a:t>src</a:t>
            </a:r>
            <a:r>
              <a:rPr lang="en-US" dirty="0"/>
              <a:t>="https://www.youtube.com/embed/bOUhq46fd5g?si=fDp3drcQvjibj3G2" </a:t>
            </a:r>
          </a:p>
          <a:p>
            <a:r>
              <a:rPr lang="en-US" dirty="0" err="1"/>
              <a:t>frameborder</a:t>
            </a:r>
            <a:r>
              <a:rPr lang="en-US" dirty="0"/>
              <a:t>="0"</a:t>
            </a:r>
          </a:p>
          <a:p>
            <a:r>
              <a:rPr lang="en-US" dirty="0"/>
              <a:t>allow="accelerometer; </a:t>
            </a:r>
            <a:r>
              <a:rPr lang="en-US" dirty="0" err="1"/>
              <a:t>autoplay</a:t>
            </a:r>
            <a:r>
              <a:rPr lang="en-US" dirty="0"/>
              <a:t>; clipboard-write; encrypted-media; </a:t>
            </a:r>
            <a:r>
              <a:rPr lang="en-US" dirty="0" smtClean="0"/>
              <a:t>gyroscope;</a:t>
            </a:r>
          </a:p>
          <a:p>
            <a:r>
              <a:rPr lang="en-US" dirty="0" smtClean="0"/>
              <a:t>picture-in-picture</a:t>
            </a:r>
            <a:r>
              <a:rPr lang="en-US" dirty="0"/>
              <a:t>; </a:t>
            </a:r>
            <a:r>
              <a:rPr lang="en-US" dirty="0" smtClean="0"/>
              <a:t>web-share“ </a:t>
            </a:r>
          </a:p>
          <a:p>
            <a:r>
              <a:rPr lang="en-US" dirty="0" err="1" smtClean="0"/>
              <a:t>Allowfullscreen</a:t>
            </a:r>
            <a:r>
              <a:rPr lang="en-US" dirty="0" smtClean="0"/>
              <a:t> &gt;</a:t>
            </a:r>
            <a:endParaRPr lang="en-US" dirty="0"/>
          </a:p>
          <a:p>
            <a:r>
              <a:rPr lang="en-US" dirty="0"/>
              <a:t>&lt;/</a:t>
            </a:r>
            <a:r>
              <a:rPr lang="en-US" dirty="0" err="1"/>
              <a:t>iframe</a:t>
            </a:r>
            <a:r>
              <a:rPr lang="en-US" dirty="0"/>
              <a:t>&gt;</a:t>
            </a:r>
            <a:endParaRPr lang="en-US" dirty="0" smtClean="0"/>
          </a:p>
          <a:p>
            <a:endParaRPr lang="en-US" dirty="0"/>
          </a:p>
          <a:p>
            <a:endParaRPr lang="en-US" dirty="0"/>
          </a:p>
        </p:txBody>
      </p:sp>
    </p:spTree>
    <p:extLst>
      <p:ext uri="{BB962C8B-B14F-4D97-AF65-F5344CB8AC3E}">
        <p14:creationId xmlns:p14="http://schemas.microsoft.com/office/powerpoint/2010/main" val="405100544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35B0A7-E9A7-4734-A94B-E8CDCA569981}" type="slidenum">
              <a:rPr lang="en-US" smtClean="0"/>
              <a:t>52</a:t>
            </a:fld>
            <a:endParaRPr lang="en-US"/>
          </a:p>
        </p:txBody>
      </p:sp>
      <p:sp>
        <p:nvSpPr>
          <p:cNvPr id="6" name="Text Box 5"/>
          <p:cNvSpPr txBox="1"/>
          <p:nvPr/>
        </p:nvSpPr>
        <p:spPr>
          <a:xfrm>
            <a:off x="3412239" y="173810"/>
            <a:ext cx="2318905" cy="461665"/>
          </a:xfrm>
          <a:prstGeom prst="rect">
            <a:avLst/>
          </a:prstGeom>
          <a:noFill/>
        </p:spPr>
        <p:txBody>
          <a:bodyPr wrap="none" rtlCol="0" anchor="t">
            <a:spAutoFit/>
          </a:bodyPr>
          <a:lstStyle/>
          <a:p>
            <a:pPr algn="ctr"/>
            <a:r>
              <a:rPr lang="en-IN" sz="2400" dirty="0" err="1" smtClean="0">
                <a:solidFill>
                  <a:schemeClr val="bg1"/>
                </a:solidFill>
                <a:sym typeface="+mn-ea"/>
              </a:rPr>
              <a:t>Iframe</a:t>
            </a:r>
            <a:r>
              <a:rPr lang="en-IN" sz="2400" dirty="0" smtClean="0">
                <a:solidFill>
                  <a:schemeClr val="bg1"/>
                </a:solidFill>
                <a:sym typeface="+mn-ea"/>
              </a:rPr>
              <a:t> Attributes</a:t>
            </a:r>
            <a:endParaRPr lang="en-IN" sz="2400" dirty="0">
              <a:solidFill>
                <a:schemeClr val="bg1"/>
              </a:solidFill>
              <a:sym typeface="+mn-ea"/>
            </a:endParaRPr>
          </a:p>
        </p:txBody>
      </p:sp>
      <p:sp>
        <p:nvSpPr>
          <p:cNvPr id="7" name="Text Box 6"/>
          <p:cNvSpPr txBox="1"/>
          <p:nvPr/>
        </p:nvSpPr>
        <p:spPr>
          <a:xfrm>
            <a:off x="213520" y="895594"/>
            <a:ext cx="8791584" cy="757130"/>
          </a:xfrm>
          <a:prstGeom prst="rect">
            <a:avLst/>
          </a:prstGeom>
          <a:noFill/>
        </p:spPr>
        <p:txBody>
          <a:bodyPr wrap="square" rtlCol="0" anchor="t">
            <a:spAutoFit/>
          </a:bodyPr>
          <a:lstStyle/>
          <a:p>
            <a:pPr>
              <a:lnSpc>
                <a:spcPct val="90000"/>
              </a:lnSpc>
              <a:buClr>
                <a:srgbClr val="FF0000"/>
              </a:buClr>
            </a:pPr>
            <a:endParaRPr lang="en-US" sz="2400" dirty="0" smtClean="0">
              <a:sym typeface="+mn-ea"/>
            </a:endParaRPr>
          </a:p>
          <a:p>
            <a:pPr>
              <a:lnSpc>
                <a:spcPct val="90000"/>
              </a:lnSpc>
              <a:buClr>
                <a:srgbClr val="FF0000"/>
              </a:buClr>
            </a:pPr>
            <a:endParaRPr lang="en-US" sz="2400" dirty="0"/>
          </a:p>
        </p:txBody>
      </p:sp>
      <p:sp>
        <p:nvSpPr>
          <p:cNvPr id="8" name="Rectangle 2"/>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dirty="0" smtClean="0">
                <a:ln>
                  <a:noFill/>
                </a:ln>
                <a:solidFill>
                  <a:schemeClr val="tx1"/>
                </a:solidFill>
                <a:effectLst/>
              </a:rPr>
              <a:t> </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TextBox 8"/>
          <p:cNvSpPr txBox="1"/>
          <p:nvPr/>
        </p:nvSpPr>
        <p:spPr>
          <a:xfrm>
            <a:off x="1713053" y="1652724"/>
            <a:ext cx="184731" cy="369332"/>
          </a:xfrm>
          <a:prstGeom prst="rect">
            <a:avLst/>
          </a:prstGeom>
          <a:noFill/>
        </p:spPr>
        <p:txBody>
          <a:bodyPr wrap="none" rtlCol="0">
            <a:spAutoFit/>
          </a:bodyPr>
          <a:lstStyle/>
          <a:p>
            <a:endParaRPr lang="en-US" dirty="0"/>
          </a:p>
        </p:txBody>
      </p:sp>
      <p:sp>
        <p:nvSpPr>
          <p:cNvPr id="3" name="TextBox 2"/>
          <p:cNvSpPr txBox="1"/>
          <p:nvPr/>
        </p:nvSpPr>
        <p:spPr>
          <a:xfrm>
            <a:off x="213520" y="1238681"/>
            <a:ext cx="7661777" cy="3970318"/>
          </a:xfrm>
          <a:prstGeom prst="rect">
            <a:avLst/>
          </a:prstGeom>
          <a:noFill/>
        </p:spPr>
        <p:txBody>
          <a:bodyPr wrap="none" rtlCol="0">
            <a:spAutoFit/>
          </a:bodyPr>
          <a:lstStyle/>
          <a:p>
            <a:r>
              <a:rPr lang="en-US" b="1" dirty="0" smtClean="0"/>
              <a:t>Width</a:t>
            </a:r>
            <a:r>
              <a:rPr lang="en-US" dirty="0" smtClean="0"/>
              <a:t> =&gt; Width of the </a:t>
            </a:r>
            <a:r>
              <a:rPr lang="en-US" dirty="0" err="1" smtClean="0"/>
              <a:t>Iframe</a:t>
            </a:r>
            <a:r>
              <a:rPr lang="en-US" dirty="0" smtClean="0"/>
              <a:t>.</a:t>
            </a:r>
          </a:p>
          <a:p>
            <a:endParaRPr lang="en-US" dirty="0"/>
          </a:p>
          <a:p>
            <a:r>
              <a:rPr lang="en-US" b="1" dirty="0" smtClean="0"/>
              <a:t>Height</a:t>
            </a:r>
            <a:r>
              <a:rPr lang="en-US" dirty="0" smtClean="0"/>
              <a:t> =&gt; Height of the </a:t>
            </a:r>
            <a:r>
              <a:rPr lang="en-US" dirty="0" err="1" smtClean="0"/>
              <a:t>Iframe</a:t>
            </a:r>
            <a:r>
              <a:rPr lang="en-US" dirty="0" smtClean="0"/>
              <a:t>.</a:t>
            </a:r>
          </a:p>
          <a:p>
            <a:endParaRPr lang="en-US" dirty="0" smtClean="0"/>
          </a:p>
          <a:p>
            <a:r>
              <a:rPr lang="en-US" b="1" dirty="0" err="1" smtClean="0"/>
              <a:t>Src</a:t>
            </a:r>
            <a:r>
              <a:rPr lang="en-US" b="1" dirty="0" smtClean="0"/>
              <a:t> </a:t>
            </a:r>
            <a:r>
              <a:rPr lang="en-US" dirty="0" smtClean="0"/>
              <a:t>=&gt; This holds source of the </a:t>
            </a:r>
            <a:r>
              <a:rPr lang="en-US" dirty="0" err="1"/>
              <a:t>I</a:t>
            </a:r>
            <a:r>
              <a:rPr lang="en-US" dirty="0" err="1" smtClean="0"/>
              <a:t>frame</a:t>
            </a:r>
            <a:r>
              <a:rPr lang="en-US" dirty="0" smtClean="0"/>
              <a:t> ( like videos, maps, web page )</a:t>
            </a:r>
          </a:p>
          <a:p>
            <a:endParaRPr lang="en-US" dirty="0" smtClean="0"/>
          </a:p>
          <a:p>
            <a:r>
              <a:rPr lang="en-US" b="1" dirty="0" err="1" smtClean="0"/>
              <a:t>Frameborder</a:t>
            </a:r>
            <a:r>
              <a:rPr lang="en-US" dirty="0" smtClean="0"/>
              <a:t> =&gt; this attribute used to put frame border.</a:t>
            </a:r>
          </a:p>
          <a:p>
            <a:endParaRPr lang="en-US" dirty="0" smtClean="0"/>
          </a:p>
          <a:p>
            <a:r>
              <a:rPr lang="en-US" b="1" dirty="0" smtClean="0"/>
              <a:t>Allow</a:t>
            </a:r>
            <a:r>
              <a:rPr lang="en-US" dirty="0" smtClean="0"/>
              <a:t> =&gt; it activates some features like </a:t>
            </a:r>
            <a:r>
              <a:rPr lang="en-US" dirty="0" err="1" smtClean="0"/>
              <a:t>autoplay,web-share,clipboard-write,etc</a:t>
            </a:r>
            <a:r>
              <a:rPr lang="en-US" dirty="0" smtClean="0"/>
              <a:t>..</a:t>
            </a:r>
          </a:p>
          <a:p>
            <a:endParaRPr lang="en-US" dirty="0" smtClean="0"/>
          </a:p>
          <a:p>
            <a:r>
              <a:rPr lang="en-US" b="1" dirty="0" err="1" smtClean="0"/>
              <a:t>Allowfullscreen</a:t>
            </a:r>
            <a:r>
              <a:rPr lang="en-US" dirty="0" smtClean="0"/>
              <a:t> =&gt; its used to enlarge the video size in full size or full screen.</a:t>
            </a:r>
          </a:p>
          <a:p>
            <a:endParaRPr lang="en-US" b="1" dirty="0" smtClean="0"/>
          </a:p>
          <a:p>
            <a:endParaRPr lang="en-US" dirty="0"/>
          </a:p>
          <a:p>
            <a:endParaRPr lang="en-US" dirty="0"/>
          </a:p>
        </p:txBody>
      </p:sp>
    </p:spTree>
    <p:extLst>
      <p:ext uri="{BB962C8B-B14F-4D97-AF65-F5344CB8AC3E}">
        <p14:creationId xmlns:p14="http://schemas.microsoft.com/office/powerpoint/2010/main" val="22554591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2476" y="396273"/>
            <a:ext cx="8939048" cy="6227379"/>
          </a:xfrm>
        </p:spPr>
        <p:txBody>
          <a:bodyPr>
            <a:normAutofit/>
          </a:bodyPr>
          <a:lstStyle/>
          <a:p>
            <a:pPr marL="285750" indent="-285750" algn="just">
              <a:lnSpc>
                <a:spcPct val="150000"/>
              </a:lnSpc>
              <a:buClr>
                <a:schemeClr val="bg1"/>
              </a:buClr>
              <a:buFont typeface="Arial" panose="020B0604020202020204" pitchFamily="34" charset="0"/>
              <a:buChar char="•"/>
            </a:pPr>
            <a:endParaRPr sz="2800" dirty="0">
              <a:sym typeface="+mn-ea"/>
            </a:endParaRPr>
          </a:p>
          <a:p>
            <a:pPr marL="285750" indent="-285750" algn="just">
              <a:lnSpc>
                <a:spcPct val="150000"/>
              </a:lnSpc>
              <a:buClr>
                <a:schemeClr val="bg1"/>
              </a:buClr>
              <a:buFont typeface="Arial" panose="020B0604020202020204" pitchFamily="34" charset="0"/>
              <a:buChar char="•"/>
            </a:pPr>
            <a:r>
              <a:rPr lang="en-US" dirty="0"/>
              <a:t>An HTML heading tag is used to define the headings of a page.</a:t>
            </a:r>
            <a:endParaRPr dirty="0">
              <a:sym typeface="+mn-ea"/>
            </a:endParaRPr>
          </a:p>
          <a:p>
            <a:pPr marL="285750" indent="-285750" algn="just">
              <a:lnSpc>
                <a:spcPct val="150000"/>
              </a:lnSpc>
              <a:buClr>
                <a:schemeClr val="bg1"/>
              </a:buClr>
              <a:buFont typeface="Arial" panose="020B0604020202020204" pitchFamily="34" charset="0"/>
              <a:buChar char="•"/>
            </a:pPr>
            <a:r>
              <a:rPr lang="en-US" dirty="0"/>
              <a:t>There are six levels of headings defined by HTML.</a:t>
            </a:r>
            <a:endParaRPr dirty="0">
              <a:sym typeface="+mn-ea"/>
            </a:endParaRPr>
          </a:p>
          <a:p>
            <a:pPr marL="285750" indent="-285750" algn="just">
              <a:lnSpc>
                <a:spcPct val="150000"/>
              </a:lnSpc>
              <a:buClr>
                <a:schemeClr val="bg1"/>
              </a:buClr>
              <a:buFont typeface="Arial" panose="020B0604020202020204" pitchFamily="34" charset="0"/>
              <a:buChar char="•"/>
            </a:pPr>
            <a:r>
              <a:rPr lang="en-US" dirty="0"/>
              <a:t>These 6 heading elements are h1, h2, h3, h4, h5, and </a:t>
            </a:r>
            <a:r>
              <a:rPr lang="en-US" dirty="0" smtClean="0"/>
              <a:t>h6. </a:t>
            </a:r>
            <a:r>
              <a:rPr lang="en-US" dirty="0"/>
              <a:t>with h1 being the highest level and h6 being the least</a:t>
            </a:r>
            <a:r>
              <a:rPr lang="en-US" dirty="0" smtClean="0"/>
              <a:t>.</a:t>
            </a:r>
          </a:p>
          <a:p>
            <a:pPr marL="285750" indent="-285750" algn="just">
              <a:lnSpc>
                <a:spcPct val="150000"/>
              </a:lnSpc>
              <a:buClr>
                <a:schemeClr val="bg1"/>
              </a:buClr>
              <a:buFont typeface="Arial" panose="020B0604020202020204" pitchFamily="34" charset="0"/>
              <a:buChar char="•"/>
            </a:pPr>
            <a:r>
              <a:rPr lang="en-US" dirty="0" smtClean="0">
                <a:solidFill>
                  <a:srgbClr val="FF0000"/>
                </a:solidFill>
                <a:sym typeface="+mn-ea"/>
              </a:rPr>
              <a:t>Syntax :-</a:t>
            </a:r>
          </a:p>
          <a:p>
            <a:pPr marL="285750" indent="-285750" algn="just">
              <a:lnSpc>
                <a:spcPct val="150000"/>
              </a:lnSpc>
              <a:buClr>
                <a:schemeClr val="bg1"/>
              </a:buClr>
              <a:buFont typeface="Arial" panose="020B0604020202020204" pitchFamily="34" charset="0"/>
              <a:buChar char="•"/>
            </a:pPr>
            <a:r>
              <a:rPr lang="en-US" dirty="0" smtClean="0">
                <a:sym typeface="+mn-ea"/>
              </a:rPr>
              <a:t>&lt;</a:t>
            </a:r>
            <a:r>
              <a:rPr lang="en-US" dirty="0" err="1" smtClean="0">
                <a:sym typeface="+mn-ea"/>
              </a:rPr>
              <a:t>hx</a:t>
            </a:r>
            <a:r>
              <a:rPr lang="en-US" dirty="0" smtClean="0">
                <a:sym typeface="+mn-ea"/>
              </a:rPr>
              <a:t>&gt;…..Statement….&lt;/</a:t>
            </a:r>
            <a:r>
              <a:rPr lang="en-US" dirty="0" err="1" smtClean="0">
                <a:sym typeface="+mn-ea"/>
              </a:rPr>
              <a:t>hx</a:t>
            </a:r>
            <a:r>
              <a:rPr lang="en-US" dirty="0" smtClean="0">
                <a:sym typeface="+mn-ea"/>
              </a:rPr>
              <a:t>&gt;</a:t>
            </a:r>
          </a:p>
          <a:p>
            <a:pPr marL="285750" indent="-285750" algn="just">
              <a:lnSpc>
                <a:spcPct val="150000"/>
              </a:lnSpc>
              <a:buClr>
                <a:schemeClr val="bg1"/>
              </a:buClr>
              <a:buFont typeface="Arial" panose="020B0604020202020204" pitchFamily="34" charset="0"/>
              <a:buChar char="•"/>
            </a:pPr>
            <a:endParaRPr sz="2800" dirty="0">
              <a:sym typeface="+mn-ea"/>
            </a:endParaRPr>
          </a:p>
          <a:p>
            <a:pPr marL="285750" indent="-285750" algn="just">
              <a:lnSpc>
                <a:spcPct val="150000"/>
              </a:lnSpc>
              <a:buClr>
                <a:schemeClr val="bg1"/>
              </a:buClr>
              <a:buFont typeface="Arial" panose="020B0604020202020204" pitchFamily="34" charset="0"/>
              <a:buChar char="•"/>
            </a:pPr>
            <a:endParaRPr lang="en-US" sz="2800" dirty="0"/>
          </a:p>
          <a:p>
            <a:pPr algn="l"/>
            <a:endParaRPr lang="en-US" sz="2800" dirty="0">
              <a:solidFill>
                <a:schemeClr val="tx1"/>
              </a:solidFill>
              <a:sym typeface="+mn-ea"/>
            </a:endParaRPr>
          </a:p>
        </p:txBody>
      </p:sp>
      <p:sp>
        <p:nvSpPr>
          <p:cNvPr id="4" name="Rectangle 3"/>
          <p:cNvSpPr/>
          <p:nvPr/>
        </p:nvSpPr>
        <p:spPr>
          <a:xfrm>
            <a:off x="2032351" y="4191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sz="2800" dirty="0" smtClean="0">
                <a:solidFill>
                  <a:schemeClr val="bg1"/>
                </a:solidFill>
                <a:sym typeface="+mn-ea"/>
              </a:rPr>
              <a:t>Headings</a:t>
            </a:r>
            <a:r>
              <a:rPr lang="en-US" sz="2800" dirty="0" smtClean="0">
                <a:solidFill>
                  <a:schemeClr val="bg1"/>
                </a:solidFill>
                <a:sym typeface="+mn-ea"/>
              </a:rPr>
              <a:t> Tags</a:t>
            </a:r>
            <a:endParaRPr lang="en-US" sz="2800" dirty="0">
              <a:solidFill>
                <a:schemeClr val="bg1"/>
              </a:solidFill>
              <a:sym typeface="+mn-ea"/>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86136" y="630621"/>
            <a:ext cx="8310623" cy="6227379"/>
          </a:xfrm>
        </p:spPr>
        <p:txBody>
          <a:bodyPr>
            <a:normAutofit/>
          </a:bodyPr>
          <a:lstStyle/>
          <a:p>
            <a:pPr algn="l">
              <a:lnSpc>
                <a:spcPct val="90000"/>
              </a:lnSpc>
              <a:buClrTx/>
              <a:buSzTx/>
              <a:buFontTx/>
              <a:buNone/>
            </a:pPr>
            <a:endParaRPr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endParaRPr>
          </a:p>
          <a:p>
            <a:pPr algn="l">
              <a:lnSpc>
                <a:spcPct val="90000"/>
              </a:lnSpc>
              <a:buClrTx/>
              <a:buSzTx/>
              <a:buFontTx/>
              <a:buNone/>
            </a:pPr>
            <a:r>
              <a:rPr sz="2200"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a:t>
            </a: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HTML&gt;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&lt;HEAD&gt;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&lt;TITLE&gt; Example Page&lt;/TITLE&gt;&lt;/HEAD&gt;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&lt;BODY&gt;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&lt;H1&gt; Heading 1 &lt;/H1&gt;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&lt;H2&gt; Heading 2 &lt;/H2&gt;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&lt;H3&gt; Heading 3 &lt;/H3&gt;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&lt;H4&gt; Heading 4 &lt;/H4&gt;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&lt;H5&gt; Heading 5 &lt;/H5&gt;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&lt;H6&gt; Heading 6 &lt;/H6&gt;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r>
              <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&lt;/BODY&gt;&lt;/HTML&gt;</a:t>
            </a:r>
            <a:endParaRPr sz="220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90000"/>
              </a:lnSpc>
              <a:buClrTx/>
              <a:buSzTx/>
              <a:buFontTx/>
              <a:buNone/>
            </a:pPr>
            <a:endParaRPr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lgn="l">
              <a:lnSpc>
                <a:spcPct val="150000"/>
              </a:lnSpc>
              <a:buNone/>
            </a:pPr>
            <a:endParaRPr lang="en-US"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marL="457200" indent="-457200" algn="l">
              <a:buNone/>
            </a:pPr>
            <a:endParaRPr lang="en-US" dirty="0"/>
          </a:p>
        </p:txBody>
      </p:sp>
      <p:sp>
        <p:nvSpPr>
          <p:cNvPr id="4" name="Rectangle 3"/>
          <p:cNvSpPr/>
          <p:nvPr/>
        </p:nvSpPr>
        <p:spPr>
          <a:xfrm>
            <a:off x="2144111"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3200" dirty="0" smtClean="0">
              <a:solidFill>
                <a:schemeClr val="bg1"/>
              </a:solidFill>
              <a:sym typeface="+mn-ea"/>
            </a:endParaRPr>
          </a:p>
          <a:p>
            <a:pPr algn="ctr"/>
            <a:r>
              <a:rPr sz="3200" dirty="0" smtClean="0">
                <a:solidFill>
                  <a:schemeClr val="bg1"/>
                </a:solidFill>
                <a:sym typeface="+mn-ea"/>
              </a:rPr>
              <a:t>Headings,&lt;</a:t>
            </a:r>
            <a:r>
              <a:rPr sz="3200" dirty="0" err="1">
                <a:solidFill>
                  <a:schemeClr val="bg1"/>
                </a:solidFill>
                <a:sym typeface="+mn-ea"/>
              </a:rPr>
              <a:t>Hx</a:t>
            </a:r>
            <a:r>
              <a:rPr sz="3200" dirty="0">
                <a:solidFill>
                  <a:schemeClr val="bg1"/>
                </a:solidFill>
                <a:sym typeface="+mn-ea"/>
              </a:rPr>
              <a:t>&gt; &lt;/</a:t>
            </a:r>
            <a:r>
              <a:rPr sz="3200" dirty="0" err="1">
                <a:solidFill>
                  <a:schemeClr val="bg1"/>
                </a:solidFill>
                <a:sym typeface="+mn-ea"/>
              </a:rPr>
              <a:t>Hx</a:t>
            </a:r>
            <a:r>
              <a:rPr sz="3200" dirty="0">
                <a:solidFill>
                  <a:schemeClr val="bg1"/>
                </a:solidFill>
                <a:sym typeface="+mn-ea"/>
              </a:rPr>
              <a:t>&gt;</a:t>
            </a:r>
            <a:endParaRPr sz="3200" dirty="0">
              <a:solidFill>
                <a:schemeClr val="bg1"/>
              </a:solidFill>
            </a:endParaRPr>
          </a:p>
          <a:p>
            <a:pPr algn="ctr"/>
            <a:endParaRPr lang="en-US" dirty="0"/>
          </a:p>
        </p:txBody>
      </p:sp>
      <p:sp>
        <p:nvSpPr>
          <p:cNvPr id="2" name="Text Box 1"/>
          <p:cNvSpPr txBox="1"/>
          <p:nvPr/>
        </p:nvSpPr>
        <p:spPr>
          <a:xfrm>
            <a:off x="5100034" y="2562897"/>
            <a:ext cx="3696725" cy="2508379"/>
          </a:xfrm>
          <a:prstGeom prst="rect">
            <a:avLst/>
          </a:prstGeom>
          <a:noFill/>
        </p:spPr>
        <p:txBody>
          <a:bodyPr wrap="square" rtlCol="0">
            <a:spAutoFit/>
          </a:bodyPr>
          <a:lstStyle/>
          <a:p>
            <a:pPr>
              <a:buClrTx/>
              <a:buSzTx/>
              <a:buFontTx/>
              <a:buNone/>
            </a:pPr>
            <a:r>
              <a:rPr lang="en-US"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OUTPUT :-</a:t>
            </a:r>
          </a:p>
          <a:p>
            <a:pPr>
              <a:buClrTx/>
              <a:buSzTx/>
              <a:buFontTx/>
              <a:buNone/>
            </a:pPr>
            <a:r>
              <a:rPr sz="2800" b="1" dirty="0" smtClean="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Heading </a:t>
            </a:r>
            <a:r>
              <a:rPr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1</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buClrTx/>
              <a:buSzTx/>
              <a:buFontTx/>
              <a:buNone/>
            </a:pPr>
            <a:r>
              <a:rPr sz="2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Heading 2</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buClrTx/>
              <a:buSzTx/>
              <a:buFontTx/>
              <a:buNone/>
            </a:pPr>
            <a:r>
              <a:rPr sz="20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Heading 3</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buClrTx/>
              <a:buSzTx/>
              <a:buFontTx/>
              <a:buNone/>
            </a:pPr>
            <a:r>
              <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Heading 4</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buClrTx/>
              <a:buSzTx/>
              <a:buFontTx/>
              <a:buNone/>
            </a:pPr>
            <a:r>
              <a:rPr sz="12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Heading 5</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pPr>
              <a:buClrTx/>
              <a:buSzTx/>
              <a:buFontTx/>
              <a:buNone/>
            </a:pPr>
            <a:r>
              <a:rPr sz="9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sym typeface="+mn-ea"/>
              </a:rPr>
              <a:t>Heading 6</a:t>
            </a:r>
            <a:endParaRPr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a:p>
            <a:endParaRPr lang="en-US"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1"/>
            <a:ext cx="8939048" cy="6227379"/>
          </a:xfrm>
        </p:spPr>
        <p:txBody>
          <a:bodyPr>
            <a:normAutofit/>
          </a:bodyPr>
          <a:lstStyle/>
          <a:p>
            <a:pPr marL="514350" lvl="0" indent="-514350" algn="l" latinLnBrk="0">
              <a:lnSpc>
                <a:spcPct val="150000"/>
              </a:lnSpc>
              <a:spcBef>
                <a:spcPts val="1000"/>
              </a:spcBef>
              <a:buClr>
                <a:prstClr val="white"/>
              </a:buClr>
              <a:buFont typeface="+mj-lt"/>
              <a:buAutoNum type="arabicPeriod"/>
            </a:pPr>
            <a:endParaRPr lang="en-US" sz="2800" b="1" dirty="0">
              <a:solidFill>
                <a:srgbClr val="FF0000"/>
              </a:solidFill>
              <a:latin typeface="Times New Roman" panose="02020603050405020304" charset="0"/>
              <a:cs typeface="Times New Roman" panose="02020603050405020304" charset="0"/>
              <a:sym typeface="+mn-ea"/>
            </a:endParaRPr>
          </a:p>
          <a:p>
            <a:pPr marL="514350" lvl="0" indent="-514350" algn="just" latinLnBrk="0">
              <a:lnSpc>
                <a:spcPct val="150000"/>
              </a:lnSpc>
              <a:spcBef>
                <a:spcPts val="1000"/>
              </a:spcBef>
              <a:buClr>
                <a:prstClr val="white"/>
              </a:buClr>
              <a:buFont typeface="+mj-lt"/>
              <a:buAutoNum type="arabicPeriod"/>
            </a:pPr>
            <a:r>
              <a:rPr lang="en-US" sz="2200" b="1" dirty="0">
                <a:solidFill>
                  <a:srgbClr val="FF0000"/>
                </a:solidFill>
                <a:latin typeface="Arial" panose="020B0604020202020204" pitchFamily="34" charset="0"/>
                <a:cs typeface="Arial" panose="020B0604020202020204" pitchFamily="34" charset="0"/>
                <a:sym typeface="+mn-ea"/>
              </a:rPr>
              <a:t>1.</a:t>
            </a:r>
            <a:r>
              <a:rPr lang="en-US" sz="2200" b="1" dirty="0">
                <a:latin typeface="Arial" panose="020B0604020202020204" pitchFamily="34" charset="0"/>
                <a:cs typeface="Arial" panose="020B0604020202020204" pitchFamily="34" charset="0"/>
                <a:sym typeface="+mn-ea"/>
              </a:rPr>
              <a:t> </a:t>
            </a:r>
            <a:r>
              <a:rPr lang="en-US" sz="2200" dirty="0" smtClean="0">
                <a:solidFill>
                  <a:prstClr val="black"/>
                </a:solidFill>
                <a:latin typeface="Arial" panose="020B0604020202020204" pitchFamily="34" charset="0"/>
                <a:cs typeface="Arial" panose="020B0604020202020204" pitchFamily="34" charset="0"/>
                <a:sym typeface="+mn-ea"/>
              </a:rPr>
              <a:t>Paragraphs </a:t>
            </a:r>
            <a:r>
              <a:rPr lang="en-US" sz="2200" dirty="0">
                <a:solidFill>
                  <a:prstClr val="black"/>
                </a:solidFill>
                <a:latin typeface="Arial" panose="020B0604020202020204" pitchFamily="34" charset="0"/>
                <a:cs typeface="Arial" panose="020B0604020202020204" pitchFamily="34" charset="0"/>
                <a:sym typeface="+mn-ea"/>
              </a:rPr>
              <a:t>allow you to add text to a document in such a way that it will automatically adjust the end of line to suite the window size of the browser in which it is being displayed. </a:t>
            </a:r>
            <a:endParaRPr lang="en-US" sz="2200" dirty="0" smtClean="0">
              <a:solidFill>
                <a:prstClr val="black"/>
              </a:solidFill>
              <a:latin typeface="Arial" panose="020B0604020202020204" pitchFamily="34" charset="0"/>
              <a:cs typeface="Arial" panose="020B0604020202020204" pitchFamily="34" charset="0"/>
            </a:endParaRPr>
          </a:p>
          <a:p>
            <a:pPr marL="514350" lvl="0" indent="-514350" algn="just" latinLnBrk="0">
              <a:lnSpc>
                <a:spcPct val="150000"/>
              </a:lnSpc>
              <a:spcBef>
                <a:spcPts val="1000"/>
              </a:spcBef>
              <a:buClr>
                <a:prstClr val="white"/>
              </a:buClr>
              <a:buFont typeface="+mj-lt"/>
              <a:buAutoNum type="arabicPeriod"/>
            </a:pPr>
            <a:r>
              <a:rPr lang="en-US" sz="2200" b="1" dirty="0" smtClean="0">
                <a:solidFill>
                  <a:srgbClr val="FF0000"/>
                </a:solidFill>
                <a:latin typeface="Arial" panose="020B0604020202020204" pitchFamily="34" charset="0"/>
                <a:cs typeface="Arial" panose="020B0604020202020204" pitchFamily="34" charset="0"/>
                <a:sym typeface="+mn-ea"/>
              </a:rPr>
              <a:t>2.</a:t>
            </a:r>
            <a:r>
              <a:rPr lang="en-US" sz="2200" b="1" dirty="0" smtClean="0">
                <a:latin typeface="Arial" panose="020B0604020202020204" pitchFamily="34" charset="0"/>
                <a:cs typeface="Arial" panose="020B0604020202020204" pitchFamily="34" charset="0"/>
                <a:sym typeface="+mn-ea"/>
              </a:rPr>
              <a:t> </a:t>
            </a:r>
            <a:r>
              <a:rPr lang="en-US" sz="2200" dirty="0" smtClean="0">
                <a:solidFill>
                  <a:prstClr val="black"/>
                </a:solidFill>
                <a:latin typeface="Arial" panose="020B0604020202020204" pitchFamily="34" charset="0"/>
                <a:cs typeface="Arial" panose="020B0604020202020204" pitchFamily="34" charset="0"/>
                <a:sym typeface="+mn-ea"/>
              </a:rPr>
              <a:t>Each </a:t>
            </a:r>
            <a:r>
              <a:rPr lang="en-US" sz="2200" dirty="0">
                <a:solidFill>
                  <a:prstClr val="black"/>
                </a:solidFill>
                <a:latin typeface="Arial" panose="020B0604020202020204" pitchFamily="34" charset="0"/>
                <a:cs typeface="Arial" panose="020B0604020202020204" pitchFamily="34" charset="0"/>
                <a:sym typeface="+mn-ea"/>
              </a:rPr>
              <a:t>line of text will stretch the entire length of the window</a:t>
            </a:r>
            <a:r>
              <a:rPr lang="en-US" sz="2200" dirty="0" smtClean="0">
                <a:solidFill>
                  <a:prstClr val="black"/>
                </a:solidFill>
                <a:latin typeface="Arial" panose="020B0604020202020204" pitchFamily="34" charset="0"/>
                <a:cs typeface="Arial" panose="020B0604020202020204" pitchFamily="34" charset="0"/>
                <a:sym typeface="+mn-ea"/>
              </a:rPr>
              <a:t>.</a:t>
            </a:r>
          </a:p>
          <a:p>
            <a:pPr marL="514350" lvl="0" indent="-514350" algn="just" latinLnBrk="0">
              <a:lnSpc>
                <a:spcPct val="150000"/>
              </a:lnSpc>
              <a:spcBef>
                <a:spcPts val="1000"/>
              </a:spcBef>
              <a:buClr>
                <a:prstClr val="white"/>
              </a:buClr>
              <a:buFont typeface="+mj-lt"/>
              <a:buAutoNum type="arabicPeriod"/>
            </a:pPr>
            <a:r>
              <a:rPr lang="en-US" sz="2200" b="1" dirty="0" smtClean="0">
                <a:solidFill>
                  <a:srgbClr val="FF0000"/>
                </a:solidFill>
                <a:latin typeface="Arial" panose="020B0604020202020204" pitchFamily="34" charset="0"/>
                <a:cs typeface="Arial" panose="020B0604020202020204" pitchFamily="34" charset="0"/>
                <a:sym typeface="+mn-ea"/>
              </a:rPr>
              <a:t>Syntax :-</a:t>
            </a:r>
          </a:p>
          <a:p>
            <a:pPr marL="514350" lvl="0" indent="-514350" algn="just" latinLnBrk="0">
              <a:lnSpc>
                <a:spcPct val="150000"/>
              </a:lnSpc>
              <a:spcBef>
                <a:spcPts val="1000"/>
              </a:spcBef>
              <a:buClr>
                <a:prstClr val="white"/>
              </a:buClr>
              <a:buFont typeface="+mj-lt"/>
              <a:buAutoNum type="arabicPeriod"/>
            </a:pPr>
            <a:r>
              <a:rPr lang="en-US" sz="2200" dirty="0" smtClean="0">
                <a:solidFill>
                  <a:prstClr val="black"/>
                </a:solidFill>
                <a:latin typeface="Arial" panose="020B0604020202020204" pitchFamily="34" charset="0"/>
                <a:cs typeface="Arial" panose="020B0604020202020204" pitchFamily="34" charset="0"/>
                <a:sym typeface="+mn-ea"/>
              </a:rPr>
              <a:t>&lt;p&gt; ……Paragraph Statement….. &lt;/p&gt;</a:t>
            </a:r>
            <a:endParaRPr lang="en-US" sz="2200" dirty="0">
              <a:latin typeface="Arial" panose="020B0604020202020204" pitchFamily="34" charset="0"/>
              <a:cs typeface="Arial" panose="020B0604020202020204" pitchFamily="34" charset="0"/>
            </a:endParaRPr>
          </a:p>
        </p:txBody>
      </p:sp>
      <p:sp>
        <p:nvSpPr>
          <p:cNvPr id="4" name="Rectangle 3"/>
          <p:cNvSpPr/>
          <p:nvPr/>
        </p:nvSpPr>
        <p:spPr>
          <a:xfrm>
            <a:off x="2144111"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smtClean="0">
                <a:sym typeface="+mn-ea"/>
              </a:rPr>
              <a:t>Paragraph, </a:t>
            </a:r>
            <a:r>
              <a:rPr lang="en-IN" sz="3200" dirty="0">
                <a:sym typeface="+mn-ea"/>
              </a:rPr>
              <a:t>&lt;P&gt; &lt;/P&gt;</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952" y="630620"/>
            <a:ext cx="8939048" cy="6227379"/>
          </a:xfrm>
        </p:spPr>
        <p:txBody>
          <a:bodyPr>
            <a:normAutofit/>
          </a:bodyPr>
          <a:lstStyle/>
          <a:p>
            <a:pPr marL="342900" indent="-342900" algn="l">
              <a:buClr>
                <a:schemeClr val="bg1"/>
              </a:buClr>
              <a:buFont typeface="+mj-lt"/>
              <a:buAutoNum type="arabicPeriod"/>
            </a:pPr>
            <a:endParaRPr lang="en-US" sz="2800" b="1" dirty="0">
              <a:solidFill>
                <a:srgbClr val="FF0000"/>
              </a:solidFill>
              <a:sym typeface="+mn-ea"/>
            </a:endParaRPr>
          </a:p>
          <a:p>
            <a:pPr marL="342900" indent="-342900" algn="l">
              <a:buClr>
                <a:schemeClr val="bg1"/>
              </a:buClr>
              <a:buFont typeface="+mj-lt"/>
              <a:buAutoNum type="arabicPeriod"/>
            </a:pPr>
            <a:r>
              <a:rPr lang="en-US" b="1" dirty="0">
                <a:solidFill>
                  <a:srgbClr val="FF0000"/>
                </a:solidFill>
                <a:latin typeface="Arial" panose="020B0604020202020204" pitchFamily="34" charset="0"/>
                <a:cs typeface="Arial" panose="020B0604020202020204" pitchFamily="34" charset="0"/>
                <a:sym typeface="+mn-ea"/>
              </a:rPr>
              <a:t>1.</a:t>
            </a:r>
            <a:r>
              <a:rPr lang="en-US" b="1" dirty="0">
                <a:latin typeface="Arial" panose="020B0604020202020204" pitchFamily="34" charset="0"/>
                <a:cs typeface="Arial" panose="020B0604020202020204" pitchFamily="34" charset="0"/>
                <a:sym typeface="+mn-ea"/>
              </a:rPr>
              <a:t> </a:t>
            </a:r>
            <a:r>
              <a:rPr lang="en-US" dirty="0" smtClean="0">
                <a:latin typeface="Arial" panose="020B0604020202020204" pitchFamily="34" charset="0"/>
                <a:cs typeface="Arial" panose="020B0604020202020204" pitchFamily="34" charset="0"/>
                <a:sym typeface="+mn-ea"/>
              </a:rPr>
              <a:t>Line </a:t>
            </a:r>
            <a:r>
              <a:rPr lang="en-US" dirty="0">
                <a:latin typeface="Arial" panose="020B0604020202020204" pitchFamily="34" charset="0"/>
                <a:cs typeface="Arial" panose="020B0604020202020204" pitchFamily="34" charset="0"/>
                <a:sym typeface="+mn-ea"/>
              </a:rPr>
              <a:t>breaks allow you to decide where the text will break on a line or continue to the end of the window.</a:t>
            </a:r>
            <a:endParaRPr lang="en-US" dirty="0">
              <a:latin typeface="Arial" panose="020B0604020202020204" pitchFamily="34" charset="0"/>
              <a:cs typeface="Arial" panose="020B0604020202020204" pitchFamily="34" charset="0"/>
            </a:endParaRPr>
          </a:p>
          <a:p>
            <a:pPr marL="342900" indent="-342900" algn="l">
              <a:buClr>
                <a:schemeClr val="bg1"/>
              </a:buClr>
              <a:buFont typeface="+mj-lt"/>
              <a:buAutoNum type="arabicPeriod"/>
            </a:pPr>
            <a:r>
              <a:rPr lang="en-US" dirty="0">
                <a:solidFill>
                  <a:srgbClr val="FF0000"/>
                </a:solidFill>
                <a:latin typeface="Arial" panose="020B0604020202020204" pitchFamily="34" charset="0"/>
                <a:cs typeface="Arial" panose="020B0604020202020204" pitchFamily="34" charset="0"/>
                <a:sym typeface="+mn-ea"/>
              </a:rPr>
              <a:t>2</a:t>
            </a:r>
            <a:r>
              <a:rPr lang="en-US" dirty="0" smtClean="0">
                <a:solidFill>
                  <a:srgbClr val="FF0000"/>
                </a:solidFill>
                <a:latin typeface="Arial" panose="020B0604020202020204" pitchFamily="34" charset="0"/>
                <a:cs typeface="Arial" panose="020B0604020202020204" pitchFamily="34" charset="0"/>
                <a:sym typeface="+mn-ea"/>
              </a:rPr>
              <a:t>.</a:t>
            </a:r>
            <a:r>
              <a:rPr lang="en-US" dirty="0" smtClean="0">
                <a:latin typeface="Arial" panose="020B0604020202020204" pitchFamily="34" charset="0"/>
                <a:cs typeface="Arial" panose="020B0604020202020204" pitchFamily="34" charset="0"/>
                <a:sym typeface="+mn-ea"/>
              </a:rPr>
              <a:t> The </a:t>
            </a:r>
            <a:r>
              <a:rPr lang="en-US" dirty="0">
                <a:latin typeface="Arial" panose="020B0604020202020204" pitchFamily="34" charset="0"/>
                <a:cs typeface="Arial" panose="020B0604020202020204" pitchFamily="34" charset="0"/>
                <a:sym typeface="+mn-ea"/>
              </a:rPr>
              <a:t>&lt;BR&gt; element does not have a closing tag</a:t>
            </a:r>
            <a:r>
              <a:rPr lang="en-US" dirty="0" smtClean="0">
                <a:latin typeface="Arial" panose="020B0604020202020204" pitchFamily="34" charset="0"/>
                <a:cs typeface="Arial" panose="020B0604020202020204" pitchFamily="34" charset="0"/>
                <a:sym typeface="+mn-ea"/>
              </a:rPr>
              <a:t>.</a:t>
            </a:r>
          </a:p>
          <a:p>
            <a:pPr marL="342900" indent="-342900" algn="l">
              <a:buClr>
                <a:schemeClr val="bg1"/>
              </a:buClr>
              <a:buFont typeface="+mj-lt"/>
              <a:buAutoNum type="arabicPeriod"/>
            </a:pPr>
            <a:endParaRPr lang="en-US" dirty="0">
              <a:latin typeface="Arial" panose="020B0604020202020204" pitchFamily="34" charset="0"/>
              <a:cs typeface="Arial" panose="020B0604020202020204" pitchFamily="34" charset="0"/>
              <a:sym typeface="+mn-ea"/>
            </a:endParaRPr>
          </a:p>
          <a:p>
            <a:pPr marL="342900" indent="-342900" algn="l">
              <a:buClr>
                <a:schemeClr val="bg1"/>
              </a:buClr>
              <a:buFont typeface="+mj-lt"/>
              <a:buAutoNum type="arabicPeriod"/>
            </a:pPr>
            <a:r>
              <a:rPr lang="en-US" b="1" dirty="0" smtClean="0">
                <a:solidFill>
                  <a:srgbClr val="FF0000"/>
                </a:solidFill>
                <a:latin typeface="Arial" panose="020B0604020202020204" pitchFamily="34" charset="0"/>
                <a:cs typeface="Arial" panose="020B0604020202020204" pitchFamily="34" charset="0"/>
                <a:sym typeface="+mn-ea"/>
              </a:rPr>
              <a:t>Syntax :-</a:t>
            </a:r>
            <a:endParaRPr lang="en-US" b="1" dirty="0">
              <a:solidFill>
                <a:srgbClr val="FF0000"/>
              </a:solidFill>
              <a:latin typeface="Arial" panose="020B0604020202020204" pitchFamily="34" charset="0"/>
              <a:cs typeface="Arial" panose="020B0604020202020204" pitchFamily="34" charset="0"/>
              <a:sym typeface="+mn-ea"/>
            </a:endParaRPr>
          </a:p>
          <a:p>
            <a:pPr marL="342900" indent="-342900" algn="l">
              <a:buClr>
                <a:schemeClr val="bg1"/>
              </a:buClr>
              <a:buFont typeface="+mj-lt"/>
              <a:buAutoNum type="arabicPeriod"/>
            </a:pPr>
            <a:r>
              <a:rPr lang="en-US" dirty="0" smtClean="0">
                <a:latin typeface="Arial" panose="020B0604020202020204" pitchFamily="34" charset="0"/>
                <a:cs typeface="Arial" panose="020B0604020202020204" pitchFamily="34" charset="0"/>
              </a:rPr>
              <a:t>&lt;p&gt; </a:t>
            </a:r>
            <a:r>
              <a:rPr lang="en-US" dirty="0" err="1">
                <a:latin typeface="Arial" panose="020B0604020202020204" pitchFamily="34" charset="0"/>
                <a:cs typeface="Arial" panose="020B0604020202020204" pitchFamily="34" charset="0"/>
              </a:rPr>
              <a:t>Lorem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ipsum</a:t>
            </a:r>
            <a:r>
              <a:rPr lang="en-US" dirty="0">
                <a:latin typeface="Arial" panose="020B0604020202020204" pitchFamily="34" charset="0"/>
                <a:cs typeface="Arial" panose="020B0604020202020204" pitchFamily="34" charset="0"/>
              </a:rPr>
              <a:t> is placeholder text commonly used in the </a:t>
            </a:r>
            <a:r>
              <a:rPr lang="en-US" b="1" dirty="0" smtClean="0">
                <a:latin typeface="Arial" panose="020B0604020202020204" pitchFamily="34" charset="0"/>
                <a:cs typeface="Arial" panose="020B0604020202020204" pitchFamily="34" charset="0"/>
              </a:rPr>
              <a:t>&lt;</a:t>
            </a:r>
            <a:r>
              <a:rPr lang="en-US" b="1" dirty="0" err="1" smtClean="0">
                <a:latin typeface="Arial" panose="020B0604020202020204" pitchFamily="34" charset="0"/>
                <a:cs typeface="Arial" panose="020B0604020202020204" pitchFamily="34" charset="0"/>
              </a:rPr>
              <a:t>br</a:t>
            </a:r>
            <a:r>
              <a:rPr lang="en-US" b="1" dirty="0" smtClean="0">
                <a:latin typeface="Arial" panose="020B0604020202020204" pitchFamily="34" charset="0"/>
                <a:cs typeface="Arial" panose="020B0604020202020204" pitchFamily="34" charset="0"/>
              </a:rPr>
              <a:t>&gt; </a:t>
            </a:r>
            <a:r>
              <a:rPr lang="en-US" dirty="0" smtClean="0">
                <a:latin typeface="Arial" panose="020B0604020202020204" pitchFamily="34" charset="0"/>
                <a:cs typeface="Arial" panose="020B0604020202020204" pitchFamily="34" charset="0"/>
              </a:rPr>
              <a:t>graphic</a:t>
            </a:r>
            <a:r>
              <a:rPr lang="en-US" dirty="0">
                <a:latin typeface="Arial" panose="020B0604020202020204" pitchFamily="34" charset="0"/>
                <a:cs typeface="Arial" panose="020B0604020202020204" pitchFamily="34" charset="0"/>
              </a:rPr>
              <a:t>, print, and publishing industries for </a:t>
            </a:r>
            <a:r>
              <a:rPr lang="en-US" dirty="0" smtClean="0">
                <a:latin typeface="Arial" panose="020B0604020202020204" pitchFamily="34" charset="0"/>
                <a:cs typeface="Arial" panose="020B0604020202020204" pitchFamily="34" charset="0"/>
              </a:rPr>
              <a:t>previewing </a:t>
            </a:r>
            <a:r>
              <a:rPr lang="en-US" b="1" dirty="0" smtClean="0">
                <a:latin typeface="Arial" panose="020B0604020202020204" pitchFamily="34" charset="0"/>
                <a:cs typeface="Arial" panose="020B0604020202020204" pitchFamily="34" charset="0"/>
              </a:rPr>
              <a:t>&lt;</a:t>
            </a:r>
            <a:r>
              <a:rPr lang="en-US" b="1" dirty="0" err="1" smtClean="0">
                <a:latin typeface="Arial" panose="020B0604020202020204" pitchFamily="34" charset="0"/>
                <a:cs typeface="Arial" panose="020B0604020202020204" pitchFamily="34" charset="0"/>
              </a:rPr>
              <a:t>br</a:t>
            </a:r>
            <a:r>
              <a:rPr lang="en-US" b="1" dirty="0" smtClean="0">
                <a:latin typeface="Arial" panose="020B0604020202020204" pitchFamily="34" charset="0"/>
                <a:cs typeface="Arial" panose="020B0604020202020204" pitchFamily="34" charset="0"/>
              </a:rPr>
              <a:t>&gt;</a:t>
            </a:r>
            <a:r>
              <a:rPr lang="en-US" dirty="0" smtClean="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layouts and visual mockups. </a:t>
            </a:r>
            <a:r>
              <a:rPr lang="en-US" dirty="0" err="1">
                <a:latin typeface="Arial" panose="020B0604020202020204" pitchFamily="34" charset="0"/>
                <a:cs typeface="Arial" panose="020B0604020202020204" pitchFamily="34" charset="0"/>
              </a:rPr>
              <a:t>Lorem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Ipsum</a:t>
            </a:r>
            <a:r>
              <a:rPr lang="en-US" dirty="0">
                <a:latin typeface="Arial" panose="020B0604020202020204" pitchFamily="34" charset="0"/>
                <a:cs typeface="Arial" panose="020B0604020202020204" pitchFamily="34" charset="0"/>
              </a:rPr>
              <a:t> Generator</a:t>
            </a:r>
            <a:r>
              <a:rPr lang="en-US" dirty="0" smtClean="0">
                <a:latin typeface="Arial" panose="020B0604020202020204" pitchFamily="34" charset="0"/>
                <a:cs typeface="Arial" panose="020B0604020202020204" pitchFamily="34" charset="0"/>
              </a:rPr>
              <a:t>.&lt;/p&gt;</a:t>
            </a:r>
            <a:endParaRPr lang="en-US" dirty="0">
              <a:latin typeface="Arial" panose="020B0604020202020204" pitchFamily="34" charset="0"/>
              <a:cs typeface="Arial" panose="020B0604020202020204" pitchFamily="34" charset="0"/>
            </a:endParaRPr>
          </a:p>
        </p:txBody>
      </p:sp>
      <p:sp>
        <p:nvSpPr>
          <p:cNvPr id="4" name="Rectangle 3"/>
          <p:cNvSpPr/>
          <p:nvPr/>
        </p:nvSpPr>
        <p:spPr>
          <a:xfrm>
            <a:off x="2175642" y="0"/>
            <a:ext cx="5092262" cy="7094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3200" dirty="0">
                <a:sym typeface="+mn-ea"/>
              </a:rPr>
              <a:t>Break, &lt;BR&gt;</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3674</TotalTime>
  <Words>2358</Words>
  <Application>Microsoft Office PowerPoint</Application>
  <PresentationFormat>On-screen Show (4:3)</PresentationFormat>
  <Paragraphs>698</Paragraphs>
  <Slides>52</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맑은 고딕</vt:lpstr>
      <vt:lpstr>Andalus</vt:lpstr>
      <vt:lpstr>Arial</vt:lpstr>
      <vt:lpstr>Calibri</vt:lpstr>
      <vt:lpstr>Calibri Light</vt:lpstr>
      <vt:lpstr>Consolas</vt:lpstr>
      <vt:lpstr>Times New Roman</vt:lpstr>
      <vt:lpstr>Verdana</vt:lpstr>
      <vt:lpstr>Wingdings</vt:lpstr>
      <vt:lpstr>Office Theme</vt:lpstr>
      <vt:lpstr>Bitmap Image</vt:lpstr>
      <vt:lpstr>PowerPoint Presentation</vt:lpstr>
      <vt:lpstr>Web Designing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EXAMPLE :-  &lt;div&gt;   &lt;label&gt;Skills&lt;/label&gt;   &lt;input type="checkbox" name="fname"&gt;html   &lt;input type="checkbox" name="fname"&gt;css   &lt;input type="checkbox" name="fname"&gt;js   &lt;input type="checkbox" name="fname"&gt;bootstrap &lt;/div&gt; &lt;div&gt;   &lt;label&gt;Gender&lt;/label&gt;   &lt;input type="radio"  name="fname"&gt;Female   &lt;input type="radio" name="fname"&gt;Male    &lt;/div&gt;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Vignesh Ravi</dc:creator>
  <cp:lastModifiedBy>livewire karur</cp:lastModifiedBy>
  <cp:revision>1050</cp:revision>
  <dcterms:created xsi:type="dcterms:W3CDTF">2016-07-23T04:56:00Z</dcterms:created>
  <dcterms:modified xsi:type="dcterms:W3CDTF">2024-04-02T11:31:18Z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1033-11.2.0.8668</vt:lpwstr>
  </property>
</Properties>
</file>