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4.xml" ContentType="application/vnd.openxmlformats-officedocument.presentationml.notesSlide+xml"/>
  <Override PartName="/ppt/charts/chart8.xml" ContentType="application/vnd.openxmlformats-officedocument.drawingml.chart+xml"/>
  <Override PartName="/ppt/notesSlides/notesSlide35.xml" ContentType="application/vnd.openxmlformats-officedocument.presentationml.notesSlide+xml"/>
  <Override PartName="/ppt/charts/chart9.xml" ContentType="application/vnd.openxmlformats-officedocument.drawingml.chart+xml"/>
  <Override PartName="/ppt/notesSlides/notesSlide36.xml" ContentType="application/vnd.openxmlformats-officedocument.presentationml.notesSlide+xml"/>
  <Override PartName="/ppt/charts/chart10.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3.xml" ContentType="application/vnd.openxmlformats-officedocument.drawingml.chart+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7" r:id="rId2"/>
    <p:sldId id="424" r:id="rId3"/>
    <p:sldId id="435" r:id="rId4"/>
    <p:sldId id="437" r:id="rId5"/>
    <p:sldId id="448" r:id="rId6"/>
    <p:sldId id="467" r:id="rId7"/>
    <p:sldId id="468" r:id="rId8"/>
    <p:sldId id="469" r:id="rId9"/>
    <p:sldId id="470" r:id="rId10"/>
    <p:sldId id="471" r:id="rId11"/>
    <p:sldId id="450" r:id="rId12"/>
    <p:sldId id="429" r:id="rId13"/>
    <p:sldId id="434" r:id="rId14"/>
    <p:sldId id="457" r:id="rId15"/>
    <p:sldId id="438" r:id="rId16"/>
    <p:sldId id="430" r:id="rId17"/>
    <p:sldId id="436" r:id="rId18"/>
    <p:sldId id="452" r:id="rId19"/>
    <p:sldId id="453" r:id="rId20"/>
    <p:sldId id="366" r:id="rId21"/>
    <p:sldId id="422" r:id="rId22"/>
    <p:sldId id="421" r:id="rId23"/>
    <p:sldId id="401" r:id="rId24"/>
    <p:sldId id="402" r:id="rId25"/>
    <p:sldId id="420" r:id="rId26"/>
    <p:sldId id="403" r:id="rId27"/>
    <p:sldId id="472" r:id="rId28"/>
    <p:sldId id="473" r:id="rId29"/>
    <p:sldId id="404" r:id="rId30"/>
    <p:sldId id="406" r:id="rId31"/>
    <p:sldId id="474" r:id="rId32"/>
    <p:sldId id="407" r:id="rId33"/>
    <p:sldId id="475" r:id="rId34"/>
    <p:sldId id="476" r:id="rId35"/>
    <p:sldId id="425" r:id="rId36"/>
    <p:sldId id="408" r:id="rId37"/>
    <p:sldId id="477" r:id="rId38"/>
    <p:sldId id="478" r:id="rId39"/>
    <p:sldId id="446" r:id="rId40"/>
    <p:sldId id="433" r:id="rId41"/>
    <p:sldId id="431" r:id="rId42"/>
    <p:sldId id="432" r:id="rId43"/>
    <p:sldId id="405" r:id="rId44"/>
    <p:sldId id="458" r:id="rId45"/>
    <p:sldId id="459" r:id="rId46"/>
    <p:sldId id="460" r:id="rId47"/>
    <p:sldId id="461" r:id="rId48"/>
    <p:sldId id="462" r:id="rId49"/>
    <p:sldId id="463" r:id="rId50"/>
    <p:sldId id="464" r:id="rId51"/>
    <p:sldId id="465" r:id="rId52"/>
    <p:sldId id="409" r:id="rId53"/>
    <p:sldId id="410" r:id="rId54"/>
    <p:sldId id="411" r:id="rId55"/>
    <p:sldId id="412" r:id="rId56"/>
    <p:sldId id="466" r:id="rId57"/>
    <p:sldId id="456" r:id="rId58"/>
    <p:sldId id="485" r:id="rId59"/>
    <p:sldId id="479" r:id="rId60"/>
    <p:sldId id="480" r:id="rId61"/>
    <p:sldId id="481" r:id="rId62"/>
    <p:sldId id="482" r:id="rId63"/>
    <p:sldId id="483" r:id="rId64"/>
    <p:sldId id="484" r:id="rId65"/>
    <p:sldId id="419" r:id="rId66"/>
    <p:sldId id="454" r:id="rId67"/>
    <p:sldId id="440" r:id="rId68"/>
    <p:sldId id="441" r:id="rId69"/>
    <p:sldId id="455" r:id="rId70"/>
    <p:sldId id="415" r:id="rId71"/>
    <p:sldId id="414" r:id="rId72"/>
    <p:sldId id="426" r:id="rId73"/>
    <p:sldId id="427" r:id="rId74"/>
    <p:sldId id="442" r:id="rId7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00FF"/>
    <a:srgbClr val="990000"/>
    <a:srgbClr val="00CC00"/>
    <a:srgbClr val="006699"/>
    <a:srgbClr val="CC6600"/>
    <a:srgbClr val="FF9900"/>
    <a:srgbClr val="006600"/>
    <a:srgbClr val="33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94291" autoAdjust="0"/>
  </p:normalViewPr>
  <p:slideViewPr>
    <p:cSldViewPr>
      <p:cViewPr varScale="1">
        <p:scale>
          <a:sx n="81" d="100"/>
          <a:sy n="81" d="100"/>
        </p:scale>
        <p:origin x="138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c:spPr>
          <c:invertIfNegative val="0"/>
          <c:cat>
            <c:numRef>
              <c:f>Sheet1!$A$2:$A$12</c:f>
              <c:numCache>
                <c:formatCode>General</c:formatCode>
                <c:ptCount val="11"/>
                <c:pt idx="0">
                  <c:v>30</c:v>
                </c:pt>
                <c:pt idx="1">
                  <c:v>32</c:v>
                </c:pt>
                <c:pt idx="2">
                  <c:v>34</c:v>
                </c:pt>
                <c:pt idx="3">
                  <c:v>36</c:v>
                </c:pt>
                <c:pt idx="4">
                  <c:v>38</c:v>
                </c:pt>
                <c:pt idx="5">
                  <c:v>40</c:v>
                </c:pt>
                <c:pt idx="6">
                  <c:v>42</c:v>
                </c:pt>
                <c:pt idx="7">
                  <c:v>44</c:v>
                </c:pt>
                <c:pt idx="8">
                  <c:v>46</c:v>
                </c:pt>
                <c:pt idx="9">
                  <c:v>48</c:v>
                </c:pt>
                <c:pt idx="10">
                  <c:v>60</c:v>
                </c:pt>
              </c:numCache>
            </c:numRef>
          </c:cat>
          <c:val>
            <c:numRef>
              <c:f>Sheet1!$B$2:$B$12</c:f>
              <c:numCache>
                <c:formatCode>General</c:formatCode>
                <c:ptCount val="11"/>
                <c:pt idx="0">
                  <c:v>0.5</c:v>
                </c:pt>
                <c:pt idx="1">
                  <c:v>0.5</c:v>
                </c:pt>
                <c:pt idx="2">
                  <c:v>2</c:v>
                </c:pt>
                <c:pt idx="3">
                  <c:v>7</c:v>
                </c:pt>
                <c:pt idx="4">
                  <c:v>12</c:v>
                </c:pt>
                <c:pt idx="5">
                  <c:v>20</c:v>
                </c:pt>
                <c:pt idx="6">
                  <c:v>10</c:v>
                </c:pt>
                <c:pt idx="7">
                  <c:v>5</c:v>
                </c:pt>
                <c:pt idx="8">
                  <c:v>1</c:v>
                </c:pt>
                <c:pt idx="10">
                  <c:v>1</c:v>
                </c:pt>
              </c:numCache>
            </c:numRef>
          </c:val>
          <c:extLst>
            <c:ext xmlns:c16="http://schemas.microsoft.com/office/drawing/2014/chart" uri="{C3380CC4-5D6E-409C-BE32-E72D297353CC}">
              <c16:uniqueId val="{00000000-1636-4B9D-90CA-9B97A19477D5}"/>
            </c:ext>
          </c:extLst>
        </c:ser>
        <c:dLbls>
          <c:showLegendKey val="0"/>
          <c:showVal val="0"/>
          <c:showCatName val="0"/>
          <c:showSerName val="0"/>
          <c:showPercent val="0"/>
          <c:showBubbleSize val="0"/>
        </c:dLbls>
        <c:gapWidth val="150"/>
        <c:axId val="1899178480"/>
        <c:axId val="1899164880"/>
      </c:barChart>
      <c:catAx>
        <c:axId val="1899178480"/>
        <c:scaling>
          <c:orientation val="minMax"/>
        </c:scaling>
        <c:delete val="0"/>
        <c:axPos val="b"/>
        <c:numFmt formatCode="General" sourceLinked="1"/>
        <c:majorTickMark val="out"/>
        <c:minorTickMark val="none"/>
        <c:tickLblPos val="nextTo"/>
        <c:txPr>
          <a:bodyPr/>
          <a:lstStyle/>
          <a:p>
            <a:pPr>
              <a:defRPr sz="1397"/>
            </a:pPr>
            <a:endParaRPr lang="en-US"/>
          </a:p>
        </c:txPr>
        <c:crossAx val="1899164880"/>
        <c:crosses val="autoZero"/>
        <c:auto val="1"/>
        <c:lblAlgn val="ctr"/>
        <c:lblOffset val="100"/>
        <c:noMultiLvlLbl val="0"/>
      </c:catAx>
      <c:valAx>
        <c:axId val="1899164880"/>
        <c:scaling>
          <c:orientation val="minMax"/>
        </c:scaling>
        <c:delete val="0"/>
        <c:axPos val="l"/>
        <c:majorGridlines/>
        <c:numFmt formatCode="General" sourceLinked="1"/>
        <c:majorTickMark val="out"/>
        <c:minorTickMark val="none"/>
        <c:tickLblPos val="nextTo"/>
        <c:txPr>
          <a:bodyPr/>
          <a:lstStyle/>
          <a:p>
            <a:pPr>
              <a:defRPr sz="1397"/>
            </a:pPr>
            <a:endParaRPr lang="en-US"/>
          </a:p>
        </c:txPr>
        <c:crossAx val="1899178480"/>
        <c:crosses val="autoZero"/>
        <c:crossBetween val="between"/>
      </c:valAx>
      <c:spPr>
        <a:ln>
          <a:solidFill>
            <a:schemeClr val="tx1"/>
          </a:solidFill>
        </a:ln>
      </c:spPr>
    </c:plotArea>
    <c:plotVisOnly val="1"/>
    <c:dispBlanksAs val="gap"/>
    <c:showDLblsOverMax val="0"/>
  </c:chart>
  <c:txPr>
    <a:bodyPr/>
    <a:lstStyle/>
    <a:p>
      <a:pPr>
        <a:defRPr sz="1797"/>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74269579670385"/>
          <c:y val="4.3650793650793662E-2"/>
          <c:w val="0.6817854072290026"/>
          <c:h val="0.68752390326209212"/>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Age (&lt;30)</c:v>
                </c:pt>
                <c:pt idx="1">
                  <c:v>Age (30 - 40 )</c:v>
                </c:pt>
                <c:pt idx="2">
                  <c:v>Age (40 - 50)</c:v>
                </c:pt>
                <c:pt idx="3">
                  <c:v>Age (&gt;50)</c:v>
                </c:pt>
              </c:strCache>
            </c:strRef>
          </c:cat>
          <c:val>
            <c:numRef>
              <c:f>Sheet1!$B$2:$B$5</c:f>
              <c:numCache>
                <c:formatCode>General</c:formatCode>
                <c:ptCount val="4"/>
                <c:pt idx="0">
                  <c:v>6100</c:v>
                </c:pt>
                <c:pt idx="1">
                  <c:v>7300</c:v>
                </c:pt>
                <c:pt idx="2">
                  <c:v>7500</c:v>
                </c:pt>
                <c:pt idx="3">
                  <c:v>8500</c:v>
                </c:pt>
              </c:numCache>
            </c:numRef>
          </c:val>
          <c:extLst>
            <c:ext xmlns:c16="http://schemas.microsoft.com/office/drawing/2014/chart" uri="{C3380CC4-5D6E-409C-BE32-E72D297353CC}">
              <c16:uniqueId val="{00000000-F8E7-4E68-AD0C-0388C860E1D0}"/>
            </c:ext>
          </c:extLst>
        </c:ser>
        <c:dLbls>
          <c:showLegendKey val="0"/>
          <c:showVal val="0"/>
          <c:showCatName val="0"/>
          <c:showSerName val="0"/>
          <c:showPercent val="0"/>
          <c:showBubbleSize val="0"/>
        </c:dLbls>
        <c:gapWidth val="150"/>
        <c:axId val="1944984144"/>
        <c:axId val="1944976528"/>
      </c:barChart>
      <c:lineChart>
        <c:grouping val="standard"/>
        <c:varyColors val="0"/>
        <c:ser>
          <c:idx val="1"/>
          <c:order val="1"/>
          <c:tx>
            <c:strRef>
              <c:f>Sheet1!$C$1</c:f>
              <c:strCache>
                <c:ptCount val="1"/>
                <c:pt idx="0">
                  <c:v>Series 2</c:v>
                </c:pt>
              </c:strCache>
            </c:strRef>
          </c:tx>
          <c:marker>
            <c:symbol val="none"/>
          </c:marker>
          <c:cat>
            <c:strRef>
              <c:f>Sheet1!$A$2:$A$5</c:f>
              <c:strCache>
                <c:ptCount val="4"/>
                <c:pt idx="0">
                  <c:v>Age (&lt;30)</c:v>
                </c:pt>
                <c:pt idx="1">
                  <c:v>Age (30 - 40 )</c:v>
                </c:pt>
                <c:pt idx="2">
                  <c:v>Age (40 - 50)</c:v>
                </c:pt>
                <c:pt idx="3">
                  <c:v>Age (&gt;50)</c:v>
                </c:pt>
              </c:strCache>
            </c:strRef>
          </c:cat>
          <c:val>
            <c:numRef>
              <c:f>Sheet1!$C$2:$C$5</c:f>
              <c:numCache>
                <c:formatCode>0%</c:formatCode>
                <c:ptCount val="4"/>
                <c:pt idx="0">
                  <c:v>0.59</c:v>
                </c:pt>
                <c:pt idx="1">
                  <c:v>0.15</c:v>
                </c:pt>
                <c:pt idx="2">
                  <c:v>0.18</c:v>
                </c:pt>
                <c:pt idx="3">
                  <c:v>0.09</c:v>
                </c:pt>
              </c:numCache>
            </c:numRef>
          </c:val>
          <c:smooth val="0"/>
          <c:extLst>
            <c:ext xmlns:c16="http://schemas.microsoft.com/office/drawing/2014/chart" uri="{C3380CC4-5D6E-409C-BE32-E72D297353CC}">
              <c16:uniqueId val="{00000001-F8E7-4E68-AD0C-0388C860E1D0}"/>
            </c:ext>
          </c:extLst>
        </c:ser>
        <c:dLbls>
          <c:showLegendKey val="0"/>
          <c:showVal val="0"/>
          <c:showCatName val="0"/>
          <c:showSerName val="0"/>
          <c:showPercent val="0"/>
          <c:showBubbleSize val="0"/>
        </c:dLbls>
        <c:marker val="1"/>
        <c:smooth val="0"/>
        <c:axId val="1944987408"/>
        <c:axId val="1944977072"/>
      </c:lineChart>
      <c:catAx>
        <c:axId val="1944984144"/>
        <c:scaling>
          <c:orientation val="minMax"/>
        </c:scaling>
        <c:delete val="0"/>
        <c:axPos val="b"/>
        <c:numFmt formatCode="General" sourceLinked="0"/>
        <c:majorTickMark val="out"/>
        <c:minorTickMark val="none"/>
        <c:tickLblPos val="nextTo"/>
        <c:txPr>
          <a:bodyPr/>
          <a:lstStyle/>
          <a:p>
            <a:pPr>
              <a:defRPr sz="1600"/>
            </a:pPr>
            <a:endParaRPr lang="en-US"/>
          </a:p>
        </c:txPr>
        <c:crossAx val="1944976528"/>
        <c:crosses val="autoZero"/>
        <c:auto val="1"/>
        <c:lblAlgn val="ctr"/>
        <c:lblOffset val="100"/>
        <c:noMultiLvlLbl val="0"/>
      </c:catAx>
      <c:valAx>
        <c:axId val="1944976528"/>
        <c:scaling>
          <c:orientation val="minMax"/>
          <c:max val="9000"/>
          <c:min val="4000"/>
        </c:scaling>
        <c:delete val="0"/>
        <c:axPos val="l"/>
        <c:majorGridlines/>
        <c:title>
          <c:tx>
            <c:rich>
              <a:bodyPr rot="-5400000" vert="horz"/>
              <a:lstStyle/>
              <a:p>
                <a:pPr>
                  <a:defRPr/>
                </a:pPr>
                <a:r>
                  <a:rPr lang="en-US" dirty="0"/>
                  <a:t>Mean Income</a:t>
                </a:r>
              </a:p>
            </c:rich>
          </c:tx>
          <c:layout>
            <c:manualLayout>
              <c:xMode val="edge"/>
              <c:yMode val="edge"/>
              <c:x val="1.9675925925925927E-2"/>
              <c:y val="0.26310179977502812"/>
            </c:manualLayout>
          </c:layout>
          <c:overlay val="0"/>
        </c:title>
        <c:numFmt formatCode="General" sourceLinked="1"/>
        <c:majorTickMark val="out"/>
        <c:minorTickMark val="none"/>
        <c:tickLblPos val="nextTo"/>
        <c:txPr>
          <a:bodyPr/>
          <a:lstStyle/>
          <a:p>
            <a:pPr>
              <a:defRPr sz="1600"/>
            </a:pPr>
            <a:endParaRPr lang="en-US"/>
          </a:p>
        </c:txPr>
        <c:crossAx val="1944984144"/>
        <c:crosses val="autoZero"/>
        <c:crossBetween val="between"/>
        <c:majorUnit val="1000"/>
      </c:valAx>
      <c:valAx>
        <c:axId val="1944977072"/>
        <c:scaling>
          <c:orientation val="minMax"/>
        </c:scaling>
        <c:delete val="0"/>
        <c:axPos val="r"/>
        <c:title>
          <c:tx>
            <c:rich>
              <a:bodyPr rot="-5400000" vert="horz"/>
              <a:lstStyle/>
              <a:p>
                <a:pPr>
                  <a:defRPr/>
                </a:pPr>
                <a:r>
                  <a:rPr lang="en-US"/>
                  <a:t>Proportion</a:t>
                </a:r>
              </a:p>
            </c:rich>
          </c:tx>
          <c:layout>
            <c:manualLayout>
              <c:xMode val="edge"/>
              <c:yMode val="edge"/>
              <c:x val="0.94444444444444453"/>
              <c:y val="0.26955005624296968"/>
            </c:manualLayout>
          </c:layout>
          <c:overlay val="0"/>
        </c:title>
        <c:numFmt formatCode="0%" sourceLinked="1"/>
        <c:majorTickMark val="out"/>
        <c:minorTickMark val="none"/>
        <c:tickLblPos val="nextTo"/>
        <c:txPr>
          <a:bodyPr/>
          <a:lstStyle/>
          <a:p>
            <a:pPr>
              <a:defRPr sz="1600"/>
            </a:pPr>
            <a:endParaRPr lang="en-US"/>
          </a:p>
        </c:txPr>
        <c:crossAx val="1944987408"/>
        <c:crosses val="max"/>
        <c:crossBetween val="between"/>
      </c:valAx>
      <c:catAx>
        <c:axId val="1944987408"/>
        <c:scaling>
          <c:orientation val="minMax"/>
        </c:scaling>
        <c:delete val="1"/>
        <c:axPos val="b"/>
        <c:numFmt formatCode="General" sourceLinked="1"/>
        <c:majorTickMark val="out"/>
        <c:minorTickMark val="none"/>
        <c:tickLblPos val="none"/>
        <c:crossAx val="1944977072"/>
        <c:crosses val="autoZero"/>
        <c:auto val="1"/>
        <c:lblAlgn val="ctr"/>
        <c:lblOffset val="100"/>
        <c:noMultiLvlLbl val="0"/>
      </c:catAx>
      <c:spPr>
        <a:ln>
          <a:solidFill>
            <a:srgbClr val="4F81BD"/>
          </a:solidFill>
        </a:ln>
      </c:spPr>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74220999655902"/>
          <c:y val="5.0343249427917618E-2"/>
          <c:w val="0.81314722717179466"/>
          <c:h val="0.7499238845144357"/>
        </c:manualLayout>
      </c:layout>
      <c:barChart>
        <c:barDir val="col"/>
        <c:grouping val="clustered"/>
        <c:varyColors val="0"/>
        <c:ser>
          <c:idx val="0"/>
          <c:order val="0"/>
          <c:tx>
            <c:strRef>
              <c:f>Sheet1!$B$1</c:f>
              <c:strCache>
                <c:ptCount val="1"/>
                <c:pt idx="0">
                  <c:v>% Default</c:v>
                </c:pt>
              </c:strCache>
            </c:strRef>
          </c:tx>
          <c:invertIfNegative val="0"/>
          <c:cat>
            <c:strRef>
              <c:f>Sheet1!$A$2:$A$5</c:f>
              <c:strCache>
                <c:ptCount val="4"/>
                <c:pt idx="0">
                  <c:v>Post-Graduate</c:v>
                </c:pt>
                <c:pt idx="1">
                  <c:v>Graduate</c:v>
                </c:pt>
                <c:pt idx="2">
                  <c:v>High School</c:v>
                </c:pt>
                <c:pt idx="3">
                  <c:v>School</c:v>
                </c:pt>
              </c:strCache>
            </c:strRef>
          </c:cat>
          <c:val>
            <c:numRef>
              <c:f>Sheet1!$B$2:$B$5</c:f>
              <c:numCache>
                <c:formatCode>General</c:formatCode>
                <c:ptCount val="4"/>
                <c:pt idx="0">
                  <c:v>0.115</c:v>
                </c:pt>
                <c:pt idx="1">
                  <c:v>0.159</c:v>
                </c:pt>
                <c:pt idx="2">
                  <c:v>0.19700000000000001</c:v>
                </c:pt>
                <c:pt idx="3">
                  <c:v>0.20899999999999999</c:v>
                </c:pt>
              </c:numCache>
            </c:numRef>
          </c:val>
          <c:extLst>
            <c:ext xmlns:c16="http://schemas.microsoft.com/office/drawing/2014/chart" uri="{C3380CC4-5D6E-409C-BE32-E72D297353CC}">
              <c16:uniqueId val="{00000000-41E8-49E6-A641-7269584312D2}"/>
            </c:ext>
          </c:extLst>
        </c:ser>
        <c:dLbls>
          <c:showLegendKey val="0"/>
          <c:showVal val="0"/>
          <c:showCatName val="0"/>
          <c:showSerName val="0"/>
          <c:showPercent val="0"/>
          <c:showBubbleSize val="0"/>
        </c:dLbls>
        <c:gapWidth val="150"/>
        <c:axId val="1944981968"/>
        <c:axId val="1944975984"/>
      </c:barChart>
      <c:catAx>
        <c:axId val="1944981968"/>
        <c:scaling>
          <c:orientation val="minMax"/>
        </c:scaling>
        <c:delete val="0"/>
        <c:axPos val="b"/>
        <c:numFmt formatCode="General" sourceLinked="0"/>
        <c:majorTickMark val="out"/>
        <c:minorTickMark val="none"/>
        <c:tickLblPos val="nextTo"/>
        <c:crossAx val="1944975984"/>
        <c:crosses val="autoZero"/>
        <c:auto val="1"/>
        <c:lblAlgn val="ctr"/>
        <c:lblOffset val="100"/>
        <c:noMultiLvlLbl val="0"/>
      </c:catAx>
      <c:valAx>
        <c:axId val="1944975984"/>
        <c:scaling>
          <c:orientation val="minMax"/>
        </c:scaling>
        <c:delete val="0"/>
        <c:axPos val="l"/>
        <c:majorGridlines/>
        <c:title>
          <c:tx>
            <c:rich>
              <a:bodyPr rot="-5400000" vert="horz"/>
              <a:lstStyle/>
              <a:p>
                <a:pPr>
                  <a:defRPr/>
                </a:pPr>
                <a:r>
                  <a:rPr lang="en-US"/>
                  <a:t>% Default</a:t>
                </a:r>
              </a:p>
            </c:rich>
          </c:tx>
          <c:layout>
            <c:manualLayout>
              <c:xMode val="edge"/>
              <c:yMode val="edge"/>
              <c:x val="3.1946256865540548E-2"/>
              <c:y val="0.24065947134182597"/>
            </c:manualLayout>
          </c:layout>
          <c:overlay val="0"/>
        </c:title>
        <c:numFmt formatCode="0%" sourceLinked="0"/>
        <c:majorTickMark val="out"/>
        <c:minorTickMark val="none"/>
        <c:tickLblPos val="nextTo"/>
        <c:crossAx val="1944981968"/>
        <c:crosses val="autoZero"/>
        <c:crossBetween val="between"/>
      </c:valAx>
      <c:spPr>
        <a:ln>
          <a:solidFill>
            <a:prstClr val="black"/>
          </a:solidFill>
        </a:ln>
      </c:spPr>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74269579670385"/>
          <c:y val="4.3650793650793662E-2"/>
          <c:w val="0.6817854072290026"/>
          <c:h val="0.68752390326209212"/>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Marketing</c:v>
                </c:pt>
                <c:pt idx="1">
                  <c:v>Finance</c:v>
                </c:pt>
                <c:pt idx="2">
                  <c:v>Operations</c:v>
                </c:pt>
                <c:pt idx="3">
                  <c:v>Human Resources</c:v>
                </c:pt>
              </c:strCache>
            </c:strRef>
          </c:cat>
          <c:val>
            <c:numRef>
              <c:f>Sheet1!$B$2:$B$5</c:f>
              <c:numCache>
                <c:formatCode>General</c:formatCode>
                <c:ptCount val="4"/>
                <c:pt idx="0">
                  <c:v>4400</c:v>
                </c:pt>
                <c:pt idx="1">
                  <c:v>4200</c:v>
                </c:pt>
                <c:pt idx="2">
                  <c:v>4100</c:v>
                </c:pt>
                <c:pt idx="3">
                  <c:v>4150</c:v>
                </c:pt>
              </c:numCache>
            </c:numRef>
          </c:val>
          <c:extLst>
            <c:ext xmlns:c16="http://schemas.microsoft.com/office/drawing/2014/chart" uri="{C3380CC4-5D6E-409C-BE32-E72D297353CC}">
              <c16:uniqueId val="{00000000-F8E7-4E68-AD0C-0388C860E1D0}"/>
            </c:ext>
          </c:extLst>
        </c:ser>
        <c:dLbls>
          <c:showLegendKey val="0"/>
          <c:showVal val="0"/>
          <c:showCatName val="0"/>
          <c:showSerName val="0"/>
          <c:showPercent val="0"/>
          <c:showBubbleSize val="0"/>
        </c:dLbls>
        <c:gapWidth val="150"/>
        <c:axId val="1944984144"/>
        <c:axId val="1944976528"/>
      </c:barChart>
      <c:lineChart>
        <c:grouping val="standard"/>
        <c:varyColors val="0"/>
        <c:ser>
          <c:idx val="1"/>
          <c:order val="1"/>
          <c:tx>
            <c:strRef>
              <c:f>Sheet1!$C$1</c:f>
              <c:strCache>
                <c:ptCount val="1"/>
                <c:pt idx="0">
                  <c:v>Series 2</c:v>
                </c:pt>
              </c:strCache>
            </c:strRef>
          </c:tx>
          <c:marker>
            <c:symbol val="none"/>
          </c:marker>
          <c:cat>
            <c:strRef>
              <c:f>Sheet1!$A$2:$A$5</c:f>
              <c:strCache>
                <c:ptCount val="4"/>
                <c:pt idx="0">
                  <c:v>Marketing</c:v>
                </c:pt>
                <c:pt idx="1">
                  <c:v>Finance</c:v>
                </c:pt>
                <c:pt idx="2">
                  <c:v>Operations</c:v>
                </c:pt>
                <c:pt idx="3">
                  <c:v>Human Resources</c:v>
                </c:pt>
              </c:strCache>
            </c:strRef>
          </c:cat>
          <c:val>
            <c:numRef>
              <c:f>Sheet1!$C$2:$C$5</c:f>
              <c:numCache>
                <c:formatCode>0%</c:formatCode>
                <c:ptCount val="4"/>
                <c:pt idx="0">
                  <c:v>0.59</c:v>
                </c:pt>
                <c:pt idx="1">
                  <c:v>0.15000000000000002</c:v>
                </c:pt>
                <c:pt idx="2">
                  <c:v>0.18000000000000002</c:v>
                </c:pt>
                <c:pt idx="3">
                  <c:v>9.0000000000000011E-2</c:v>
                </c:pt>
              </c:numCache>
            </c:numRef>
          </c:val>
          <c:smooth val="0"/>
          <c:extLst>
            <c:ext xmlns:c16="http://schemas.microsoft.com/office/drawing/2014/chart" uri="{C3380CC4-5D6E-409C-BE32-E72D297353CC}">
              <c16:uniqueId val="{00000001-F8E7-4E68-AD0C-0388C860E1D0}"/>
            </c:ext>
          </c:extLst>
        </c:ser>
        <c:dLbls>
          <c:showLegendKey val="0"/>
          <c:showVal val="0"/>
          <c:showCatName val="0"/>
          <c:showSerName val="0"/>
          <c:showPercent val="0"/>
          <c:showBubbleSize val="0"/>
        </c:dLbls>
        <c:marker val="1"/>
        <c:smooth val="0"/>
        <c:axId val="1944987408"/>
        <c:axId val="1944977072"/>
      </c:lineChart>
      <c:catAx>
        <c:axId val="1944984144"/>
        <c:scaling>
          <c:orientation val="minMax"/>
        </c:scaling>
        <c:delete val="0"/>
        <c:axPos val="b"/>
        <c:numFmt formatCode="General" sourceLinked="0"/>
        <c:majorTickMark val="out"/>
        <c:minorTickMark val="none"/>
        <c:tickLblPos val="nextTo"/>
        <c:crossAx val="1944976528"/>
        <c:crosses val="autoZero"/>
        <c:auto val="1"/>
        <c:lblAlgn val="ctr"/>
        <c:lblOffset val="100"/>
        <c:noMultiLvlLbl val="0"/>
      </c:catAx>
      <c:valAx>
        <c:axId val="1944976528"/>
        <c:scaling>
          <c:orientation val="minMax"/>
          <c:max val="4400"/>
          <c:min val="4000"/>
        </c:scaling>
        <c:delete val="0"/>
        <c:axPos val="l"/>
        <c:majorGridlines/>
        <c:title>
          <c:tx>
            <c:rich>
              <a:bodyPr rot="-5400000" vert="horz"/>
              <a:lstStyle/>
              <a:p>
                <a:pPr>
                  <a:defRPr/>
                </a:pPr>
                <a:r>
                  <a:rPr lang="en-US"/>
                  <a:t>Mean Salary</a:t>
                </a:r>
              </a:p>
            </c:rich>
          </c:tx>
          <c:layout>
            <c:manualLayout>
              <c:xMode val="edge"/>
              <c:yMode val="edge"/>
              <c:x val="1.9675925925925927E-2"/>
              <c:y val="0.26310179977502812"/>
            </c:manualLayout>
          </c:layout>
          <c:overlay val="0"/>
        </c:title>
        <c:numFmt formatCode="General" sourceLinked="1"/>
        <c:majorTickMark val="out"/>
        <c:minorTickMark val="none"/>
        <c:tickLblPos val="nextTo"/>
        <c:txPr>
          <a:bodyPr/>
          <a:lstStyle/>
          <a:p>
            <a:pPr>
              <a:defRPr sz="1600"/>
            </a:pPr>
            <a:endParaRPr lang="en-US"/>
          </a:p>
        </c:txPr>
        <c:crossAx val="1944984144"/>
        <c:crosses val="autoZero"/>
        <c:crossBetween val="between"/>
        <c:majorUnit val="100"/>
      </c:valAx>
      <c:valAx>
        <c:axId val="1944977072"/>
        <c:scaling>
          <c:orientation val="minMax"/>
        </c:scaling>
        <c:delete val="0"/>
        <c:axPos val="r"/>
        <c:title>
          <c:tx>
            <c:rich>
              <a:bodyPr rot="-5400000" vert="horz"/>
              <a:lstStyle/>
              <a:p>
                <a:pPr>
                  <a:defRPr/>
                </a:pPr>
                <a:r>
                  <a:rPr lang="en-US"/>
                  <a:t>Proportion</a:t>
                </a:r>
              </a:p>
            </c:rich>
          </c:tx>
          <c:layout>
            <c:manualLayout>
              <c:xMode val="edge"/>
              <c:yMode val="edge"/>
              <c:x val="0.94444444444444453"/>
              <c:y val="0.26955005624296968"/>
            </c:manualLayout>
          </c:layout>
          <c:overlay val="0"/>
        </c:title>
        <c:numFmt formatCode="0%" sourceLinked="1"/>
        <c:majorTickMark val="out"/>
        <c:minorTickMark val="none"/>
        <c:tickLblPos val="nextTo"/>
        <c:txPr>
          <a:bodyPr/>
          <a:lstStyle/>
          <a:p>
            <a:pPr>
              <a:defRPr sz="1600"/>
            </a:pPr>
            <a:endParaRPr lang="en-US"/>
          </a:p>
        </c:txPr>
        <c:crossAx val="1944987408"/>
        <c:crosses val="max"/>
        <c:crossBetween val="between"/>
      </c:valAx>
      <c:catAx>
        <c:axId val="1944987408"/>
        <c:scaling>
          <c:orientation val="minMax"/>
        </c:scaling>
        <c:delete val="1"/>
        <c:axPos val="b"/>
        <c:numFmt formatCode="General" sourceLinked="1"/>
        <c:majorTickMark val="out"/>
        <c:minorTickMark val="none"/>
        <c:tickLblPos val="none"/>
        <c:crossAx val="1944977072"/>
        <c:crosses val="autoZero"/>
        <c:auto val="1"/>
        <c:lblAlgn val="ctr"/>
        <c:lblOffset val="100"/>
        <c:noMultiLvlLbl val="0"/>
      </c:catAx>
      <c:spPr>
        <a:ln>
          <a:solidFill>
            <a:srgbClr val="4F81BD"/>
          </a:solidFill>
        </a:ln>
      </c:spPr>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Default rate</c:v>
                </c:pt>
              </c:strCache>
            </c:strRef>
          </c:tx>
          <c:spPr>
            <a:solidFill>
              <a:schemeClr val="accent2"/>
            </a:solidFill>
            <a:ln>
              <a:noFill/>
            </a:ln>
          </c:spPr>
          <c:invertIfNegative val="0"/>
          <c:cat>
            <c:strRef>
              <c:f>Sheet1!$A$2:$A$6</c:f>
              <c:strCache>
                <c:ptCount val="5"/>
                <c:pt idx="0">
                  <c:v>1300 - 2562</c:v>
                </c:pt>
                <c:pt idx="1">
                  <c:v>2562 - 4040</c:v>
                </c:pt>
                <c:pt idx="2">
                  <c:v>4040 - 5510</c:v>
                </c:pt>
                <c:pt idx="3">
                  <c:v>5510 - 8251</c:v>
                </c:pt>
                <c:pt idx="4">
                  <c:v>8252 - 25000</c:v>
                </c:pt>
              </c:strCache>
            </c:strRef>
          </c:cat>
          <c:val>
            <c:numRef>
              <c:f>Sheet1!$B$2:$B$6</c:f>
              <c:numCache>
                <c:formatCode>0.000</c:formatCode>
                <c:ptCount val="5"/>
                <c:pt idx="0">
                  <c:v>8.2202739999999996E-2</c:v>
                </c:pt>
                <c:pt idx="1">
                  <c:v>8.8233329999999999E-2</c:v>
                </c:pt>
                <c:pt idx="2">
                  <c:v>6.08E-2</c:v>
                </c:pt>
                <c:pt idx="3">
                  <c:v>5.67E-2</c:v>
                </c:pt>
                <c:pt idx="4">
                  <c:v>4.626512E-2</c:v>
                </c:pt>
              </c:numCache>
            </c:numRef>
          </c:val>
          <c:extLst>
            <c:ext xmlns:c16="http://schemas.microsoft.com/office/drawing/2014/chart" uri="{C3380CC4-5D6E-409C-BE32-E72D297353CC}">
              <c16:uniqueId val="{00000000-F4AE-4867-9F29-EFA87E238A92}"/>
            </c:ext>
          </c:extLst>
        </c:ser>
        <c:dLbls>
          <c:showLegendKey val="0"/>
          <c:showVal val="0"/>
          <c:showCatName val="0"/>
          <c:showSerName val="0"/>
          <c:showPercent val="0"/>
          <c:showBubbleSize val="0"/>
        </c:dLbls>
        <c:gapWidth val="150"/>
        <c:axId val="1944982512"/>
        <c:axId val="1944989040"/>
      </c:barChart>
      <c:catAx>
        <c:axId val="1944982512"/>
        <c:scaling>
          <c:orientation val="minMax"/>
        </c:scaling>
        <c:delete val="0"/>
        <c:axPos val="b"/>
        <c:title>
          <c:tx>
            <c:rich>
              <a:bodyPr/>
              <a:lstStyle/>
              <a:p>
                <a:pPr>
                  <a:defRPr sz="1100" b="0" i="0" u="none" strike="noStrike" baseline="0">
                    <a:solidFill>
                      <a:srgbClr val="000000"/>
                    </a:solidFill>
                    <a:latin typeface="Calibri"/>
                    <a:ea typeface="Calibri"/>
                    <a:cs typeface="Calibri"/>
                  </a:defRPr>
                </a:pPr>
                <a:r>
                  <a:rPr lang="en-IN" sz="1800" b="1" i="0" u="none" strike="noStrike" baseline="0">
                    <a:solidFill>
                      <a:srgbClr val="000000"/>
                    </a:solidFill>
                    <a:latin typeface="Arial"/>
                    <a:cs typeface="Arial"/>
                  </a:rPr>
                  <a:t>Income (‘000 </a:t>
                </a:r>
                <a:r>
                  <a:rPr lang="en-IN" sz="1800" b="1" i="0" u="none" strike="noStrike" baseline="0">
                    <a:solidFill>
                      <a:srgbClr val="000000"/>
                    </a:solidFill>
                    <a:latin typeface="Rupee Foradian"/>
                    <a:cs typeface="Arial"/>
                  </a:rPr>
                  <a:t>`)</a:t>
                </a:r>
                <a:r>
                  <a:rPr lang="en-IN" sz="1800" b="1" i="0" u="none" strike="noStrike" baseline="0">
                    <a:solidFill>
                      <a:srgbClr val="000000"/>
                    </a:solidFill>
                    <a:latin typeface="Arial"/>
                    <a:cs typeface="Arial"/>
                  </a:rPr>
                  <a:t> </a:t>
                </a:r>
                <a:endParaRPr lang="en-IN"/>
              </a:p>
            </c:rich>
          </c:tx>
          <c:overlay val="0"/>
        </c:title>
        <c:numFmt formatCode="General" sourceLinked="1"/>
        <c:majorTickMark val="out"/>
        <c:minorTickMark val="none"/>
        <c:tickLblPos val="nextTo"/>
        <c:txPr>
          <a:bodyPr/>
          <a:lstStyle/>
          <a:p>
            <a:pPr>
              <a:defRPr sz="1400"/>
            </a:pPr>
            <a:endParaRPr lang="en-US"/>
          </a:p>
        </c:txPr>
        <c:crossAx val="1944989040"/>
        <c:crosses val="autoZero"/>
        <c:auto val="1"/>
        <c:lblAlgn val="ctr"/>
        <c:lblOffset val="100"/>
        <c:noMultiLvlLbl val="0"/>
      </c:catAx>
      <c:valAx>
        <c:axId val="1944989040"/>
        <c:scaling>
          <c:orientation val="minMax"/>
        </c:scaling>
        <c:delete val="0"/>
        <c:axPos val="l"/>
        <c:majorGridlines/>
        <c:title>
          <c:tx>
            <c:rich>
              <a:bodyPr/>
              <a:lstStyle/>
              <a:p>
                <a:pPr>
                  <a:defRPr sz="1800" b="1" i="0" u="none" strike="noStrike" baseline="0">
                    <a:solidFill>
                      <a:srgbClr val="000000"/>
                    </a:solidFill>
                    <a:latin typeface="Arial"/>
                    <a:ea typeface="Arial"/>
                    <a:cs typeface="Arial"/>
                  </a:defRPr>
                </a:pPr>
                <a:r>
                  <a:rPr lang="en-IN"/>
                  <a:t>Default Rate</a:t>
                </a:r>
              </a:p>
            </c:rich>
          </c:tx>
          <c:overlay val="0"/>
        </c:title>
        <c:numFmt formatCode="0%" sourceLinked="0"/>
        <c:majorTickMark val="out"/>
        <c:minorTickMark val="none"/>
        <c:tickLblPos val="nextTo"/>
        <c:txPr>
          <a:bodyPr/>
          <a:lstStyle/>
          <a:p>
            <a:pPr>
              <a:defRPr sz="1400"/>
            </a:pPr>
            <a:endParaRPr lang="en-US"/>
          </a:p>
        </c:txPr>
        <c:crossAx val="1944982512"/>
        <c:crosses val="autoZero"/>
        <c:crossBetween val="between"/>
        <c:majorUnit val="2.0000000000000011E-2"/>
      </c:valAx>
      <c:spPr>
        <a:noFill/>
        <a:ln w="9528">
          <a:solidFill>
            <a:schemeClr val="tx1"/>
          </a:solidFill>
        </a:ln>
      </c:spPr>
    </c:plotArea>
    <c:plotVisOnly val="1"/>
    <c:dispBlanksAs val="gap"/>
    <c:showDLblsOverMax val="0"/>
  </c:chart>
  <c:txPr>
    <a:bodyPr/>
    <a:lstStyle/>
    <a:p>
      <a:pPr>
        <a:defRPr sz="1801"/>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GRP</c:v>
                </c:pt>
              </c:strCache>
            </c:strRef>
          </c:tx>
          <c:spPr>
            <a:pattFill prst="wdUpDiag">
              <a:fgClr>
                <a:schemeClr val="tx1"/>
              </a:fgClr>
              <a:bgClr>
                <a:schemeClr val="bg1"/>
              </a:bgClr>
            </a:pattFill>
          </c:spPr>
          <c:invertIfNegative val="0"/>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89.787499999999994</c:v>
                </c:pt>
              </c:numCache>
            </c:numRef>
          </c:val>
          <c:extLst>
            <c:ext xmlns:c16="http://schemas.microsoft.com/office/drawing/2014/chart" uri="{C3380CC4-5D6E-409C-BE32-E72D297353CC}">
              <c16:uniqueId val="{00000000-7F8E-415E-A292-834834DEC27A}"/>
            </c:ext>
          </c:extLst>
        </c:ser>
        <c:dLbls>
          <c:showLegendKey val="0"/>
          <c:showVal val="0"/>
          <c:showCatName val="0"/>
          <c:showSerName val="0"/>
          <c:showPercent val="0"/>
          <c:showBubbleSize val="0"/>
        </c:dLbls>
        <c:gapWidth val="150"/>
        <c:axId val="1899174128"/>
        <c:axId val="1899174672"/>
      </c:barChart>
      <c:lineChart>
        <c:grouping val="standard"/>
        <c:varyColors val="0"/>
        <c:ser>
          <c:idx val="1"/>
          <c:order val="1"/>
          <c:tx>
            <c:strRef>
              <c:f>Sheet1!$C$1</c:f>
              <c:strCache>
                <c:ptCount val="1"/>
                <c:pt idx="0">
                  <c:v>0.2</c:v>
                </c:pt>
              </c:strCache>
            </c:strRef>
          </c:tx>
          <c:spPr>
            <a:ln>
              <a:solidFill>
                <a:srgbClr val="FF0000"/>
              </a:solidFill>
            </a:ln>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71.83</c:v>
                </c:pt>
                <c:pt idx="1">
                  <c:v>14.366</c:v>
                </c:pt>
                <c:pt idx="2">
                  <c:v>2.8732000000000002</c:v>
                </c:pt>
                <c:pt idx="3">
                  <c:v>0.57464000000000004</c:v>
                </c:pt>
                <c:pt idx="4">
                  <c:v>0.11492800000000002</c:v>
                </c:pt>
                <c:pt idx="5">
                  <c:v>2.2985600000000005E-2</c:v>
                </c:pt>
                <c:pt idx="6">
                  <c:v>4.5971200000000014E-3</c:v>
                </c:pt>
                <c:pt idx="7">
                  <c:v>9.1942400000000028E-4</c:v>
                </c:pt>
                <c:pt idx="8">
                  <c:v>1.8388480000000007E-4</c:v>
                </c:pt>
                <c:pt idx="9">
                  <c:v>3.6776960000000015E-5</c:v>
                </c:pt>
              </c:numCache>
            </c:numRef>
          </c:val>
          <c:smooth val="0"/>
          <c:extLst>
            <c:ext xmlns:c16="http://schemas.microsoft.com/office/drawing/2014/chart" uri="{C3380CC4-5D6E-409C-BE32-E72D297353CC}">
              <c16:uniqueId val="{00000001-7F8E-415E-A292-834834DEC27A}"/>
            </c:ext>
          </c:extLst>
        </c:ser>
        <c:ser>
          <c:idx val="2"/>
          <c:order val="2"/>
          <c:tx>
            <c:strRef>
              <c:f>Sheet1!$D$1</c:f>
              <c:strCache>
                <c:ptCount val="1"/>
                <c:pt idx="0">
                  <c:v>0.3</c:v>
                </c:pt>
              </c:strCache>
            </c:strRef>
          </c:tx>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62.851249999999993</c:v>
                </c:pt>
                <c:pt idx="1">
                  <c:v>18.855374999999999</c:v>
                </c:pt>
                <c:pt idx="2">
                  <c:v>5.6566124999999996</c:v>
                </c:pt>
                <c:pt idx="3">
                  <c:v>1.6969837499999998</c:v>
                </c:pt>
                <c:pt idx="4">
                  <c:v>0.50909512499999987</c:v>
                </c:pt>
                <c:pt idx="5">
                  <c:v>0.15272853749999996</c:v>
                </c:pt>
                <c:pt idx="6">
                  <c:v>4.5818561249999987E-2</c:v>
                </c:pt>
                <c:pt idx="7">
                  <c:v>1.3745568374999996E-2</c:v>
                </c:pt>
                <c:pt idx="8">
                  <c:v>4.1236705124999985E-3</c:v>
                </c:pt>
                <c:pt idx="9">
                  <c:v>1.2371011537499995E-3</c:v>
                </c:pt>
              </c:numCache>
            </c:numRef>
          </c:val>
          <c:smooth val="0"/>
          <c:extLst>
            <c:ext xmlns:c16="http://schemas.microsoft.com/office/drawing/2014/chart" uri="{C3380CC4-5D6E-409C-BE32-E72D297353CC}">
              <c16:uniqueId val="{00000002-7F8E-415E-A292-834834DEC27A}"/>
            </c:ext>
          </c:extLst>
        </c:ser>
        <c:ser>
          <c:idx val="3"/>
          <c:order val="3"/>
          <c:tx>
            <c:strRef>
              <c:f>Sheet1!$E$1</c:f>
              <c:strCache>
                <c:ptCount val="1"/>
                <c:pt idx="0">
                  <c:v>0.4</c:v>
                </c:pt>
              </c:strCache>
            </c:strRef>
          </c:tx>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General</c:formatCode>
                <c:ptCount val="10"/>
                <c:pt idx="0">
                  <c:v>53.872499999999995</c:v>
                </c:pt>
                <c:pt idx="1">
                  <c:v>21.548999999999999</c:v>
                </c:pt>
                <c:pt idx="2">
                  <c:v>8.6196000000000002</c:v>
                </c:pt>
                <c:pt idx="3">
                  <c:v>3.4478400000000002</c:v>
                </c:pt>
                <c:pt idx="4">
                  <c:v>1.3791360000000001</c:v>
                </c:pt>
                <c:pt idx="5">
                  <c:v>0.5516544000000001</c:v>
                </c:pt>
                <c:pt idx="6">
                  <c:v>0.22066176000000004</c:v>
                </c:pt>
                <c:pt idx="7">
                  <c:v>8.8264704000000027E-2</c:v>
                </c:pt>
                <c:pt idx="8">
                  <c:v>3.5305881600000012E-2</c:v>
                </c:pt>
                <c:pt idx="9">
                  <c:v>1.4122352640000006E-2</c:v>
                </c:pt>
              </c:numCache>
            </c:numRef>
          </c:val>
          <c:smooth val="0"/>
          <c:extLst>
            <c:ext xmlns:c16="http://schemas.microsoft.com/office/drawing/2014/chart" uri="{C3380CC4-5D6E-409C-BE32-E72D297353CC}">
              <c16:uniqueId val="{00000003-7F8E-415E-A292-834834DEC27A}"/>
            </c:ext>
          </c:extLst>
        </c:ser>
        <c:ser>
          <c:idx val="4"/>
          <c:order val="4"/>
          <c:tx>
            <c:strRef>
              <c:f>Sheet1!$F$1</c:f>
              <c:strCache>
                <c:ptCount val="1"/>
                <c:pt idx="0">
                  <c:v>0.5</c:v>
                </c:pt>
              </c:strCache>
            </c:strRef>
          </c:tx>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Sheet1!$F$2:$F$11</c:f>
              <c:numCache>
                <c:formatCode>General</c:formatCode>
                <c:ptCount val="10"/>
                <c:pt idx="0">
                  <c:v>44.893749999999997</c:v>
                </c:pt>
                <c:pt idx="1">
                  <c:v>22.446874999999999</c:v>
                </c:pt>
                <c:pt idx="2">
                  <c:v>11.223437499999999</c:v>
                </c:pt>
                <c:pt idx="3">
                  <c:v>5.6117187499999996</c:v>
                </c:pt>
                <c:pt idx="4">
                  <c:v>2.8058593749999998</c:v>
                </c:pt>
                <c:pt idx="5">
                  <c:v>1.4029296874999999</c:v>
                </c:pt>
                <c:pt idx="6">
                  <c:v>0.70146484374999996</c:v>
                </c:pt>
                <c:pt idx="7">
                  <c:v>0.35073242187499998</c:v>
                </c:pt>
                <c:pt idx="8">
                  <c:v>0.17536621093749999</c:v>
                </c:pt>
                <c:pt idx="9">
                  <c:v>8.7683105468749994E-2</c:v>
                </c:pt>
              </c:numCache>
            </c:numRef>
          </c:val>
          <c:smooth val="0"/>
          <c:extLst>
            <c:ext xmlns:c16="http://schemas.microsoft.com/office/drawing/2014/chart" uri="{C3380CC4-5D6E-409C-BE32-E72D297353CC}">
              <c16:uniqueId val="{00000004-7F8E-415E-A292-834834DEC27A}"/>
            </c:ext>
          </c:extLst>
        </c:ser>
        <c:ser>
          <c:idx val="5"/>
          <c:order val="5"/>
          <c:tx>
            <c:strRef>
              <c:f>Sheet1!$G$1</c:f>
              <c:strCache>
                <c:ptCount val="1"/>
                <c:pt idx="0">
                  <c:v>0.6</c:v>
                </c:pt>
              </c:strCache>
            </c:strRef>
          </c:tx>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Sheet1!$G$2:$G$11</c:f>
              <c:numCache>
                <c:formatCode>General</c:formatCode>
                <c:ptCount val="10"/>
                <c:pt idx="0">
                  <c:v>35.914999999999999</c:v>
                </c:pt>
                <c:pt idx="1">
                  <c:v>21.548999999999999</c:v>
                </c:pt>
                <c:pt idx="2">
                  <c:v>12.929399999999999</c:v>
                </c:pt>
                <c:pt idx="3">
                  <c:v>7.7576399999999994</c:v>
                </c:pt>
                <c:pt idx="4">
                  <c:v>4.6545839999999998</c:v>
                </c:pt>
                <c:pt idx="5">
                  <c:v>2.7927503999999996</c:v>
                </c:pt>
                <c:pt idx="6">
                  <c:v>1.6756502399999997</c:v>
                </c:pt>
                <c:pt idx="7">
                  <c:v>1.0053901439999997</c:v>
                </c:pt>
                <c:pt idx="8">
                  <c:v>0.60323408639999976</c:v>
                </c:pt>
                <c:pt idx="9">
                  <c:v>0.36194045183999984</c:v>
                </c:pt>
              </c:numCache>
            </c:numRef>
          </c:val>
          <c:smooth val="0"/>
          <c:extLst>
            <c:ext xmlns:c16="http://schemas.microsoft.com/office/drawing/2014/chart" uri="{C3380CC4-5D6E-409C-BE32-E72D297353CC}">
              <c16:uniqueId val="{00000005-7F8E-415E-A292-834834DEC27A}"/>
            </c:ext>
          </c:extLst>
        </c:ser>
        <c:ser>
          <c:idx val="6"/>
          <c:order val="6"/>
          <c:tx>
            <c:strRef>
              <c:f>Sheet1!$H$1</c:f>
              <c:strCache>
                <c:ptCount val="1"/>
                <c:pt idx="0">
                  <c:v>0.7</c:v>
                </c:pt>
              </c:strCache>
            </c:strRef>
          </c:tx>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Sheet1!$H$2:$H$11</c:f>
              <c:numCache>
                <c:formatCode>General</c:formatCode>
                <c:ptCount val="10"/>
                <c:pt idx="0">
                  <c:v>26.936250000000001</c:v>
                </c:pt>
                <c:pt idx="1">
                  <c:v>18.855374999999999</c:v>
                </c:pt>
                <c:pt idx="2">
                  <c:v>13.198762499999999</c:v>
                </c:pt>
                <c:pt idx="3">
                  <c:v>9.2391337499999988</c:v>
                </c:pt>
                <c:pt idx="4">
                  <c:v>6.4673936249999988</c:v>
                </c:pt>
                <c:pt idx="5">
                  <c:v>4.5271755374999989</c:v>
                </c:pt>
                <c:pt idx="6">
                  <c:v>3.1690228762499992</c:v>
                </c:pt>
                <c:pt idx="7">
                  <c:v>2.2183160133749995</c:v>
                </c:pt>
                <c:pt idx="8">
                  <c:v>1.5528212093624996</c:v>
                </c:pt>
                <c:pt idx="9">
                  <c:v>1.0869748465537497</c:v>
                </c:pt>
              </c:numCache>
            </c:numRef>
          </c:val>
          <c:smooth val="0"/>
          <c:extLst>
            <c:ext xmlns:c16="http://schemas.microsoft.com/office/drawing/2014/chart" uri="{C3380CC4-5D6E-409C-BE32-E72D297353CC}">
              <c16:uniqueId val="{00000006-7F8E-415E-A292-834834DEC27A}"/>
            </c:ext>
          </c:extLst>
        </c:ser>
        <c:ser>
          <c:idx val="7"/>
          <c:order val="7"/>
          <c:tx>
            <c:strRef>
              <c:f>Sheet1!$I$1</c:f>
              <c:strCache>
                <c:ptCount val="1"/>
                <c:pt idx="0">
                  <c:v>0.8</c:v>
                </c:pt>
              </c:strCache>
            </c:strRef>
          </c:tx>
          <c:spPr>
            <a:ln>
              <a:solidFill>
                <a:srgbClr val="006600"/>
              </a:solidFill>
            </a:ln>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Sheet1!$I$2:$I$11</c:f>
              <c:numCache>
                <c:formatCode>General</c:formatCode>
                <c:ptCount val="10"/>
                <c:pt idx="0">
                  <c:v>17.957499999999996</c:v>
                </c:pt>
                <c:pt idx="1">
                  <c:v>14.365999999999998</c:v>
                </c:pt>
                <c:pt idx="2">
                  <c:v>11.492799999999999</c:v>
                </c:pt>
                <c:pt idx="3">
                  <c:v>9.1942399999999989</c:v>
                </c:pt>
                <c:pt idx="4">
                  <c:v>7.3553919999999993</c:v>
                </c:pt>
                <c:pt idx="5">
                  <c:v>5.8843135999999996</c:v>
                </c:pt>
                <c:pt idx="6">
                  <c:v>4.7074508799999997</c:v>
                </c:pt>
                <c:pt idx="7">
                  <c:v>3.7659607039999998</c:v>
                </c:pt>
                <c:pt idx="8">
                  <c:v>3.0127685631999999</c:v>
                </c:pt>
                <c:pt idx="9">
                  <c:v>2.4102148505600001</c:v>
                </c:pt>
              </c:numCache>
            </c:numRef>
          </c:val>
          <c:smooth val="0"/>
          <c:extLst>
            <c:ext xmlns:c16="http://schemas.microsoft.com/office/drawing/2014/chart" uri="{C3380CC4-5D6E-409C-BE32-E72D297353CC}">
              <c16:uniqueId val="{00000007-7F8E-415E-A292-834834DEC27A}"/>
            </c:ext>
          </c:extLst>
        </c:ser>
        <c:dLbls>
          <c:showLegendKey val="0"/>
          <c:showVal val="0"/>
          <c:showCatName val="0"/>
          <c:showSerName val="0"/>
          <c:showPercent val="0"/>
          <c:showBubbleSize val="0"/>
        </c:dLbls>
        <c:marker val="1"/>
        <c:smooth val="0"/>
        <c:axId val="1899174128"/>
        <c:axId val="1899174672"/>
      </c:lineChart>
      <c:catAx>
        <c:axId val="1899174128"/>
        <c:scaling>
          <c:orientation val="minMax"/>
        </c:scaling>
        <c:delete val="0"/>
        <c:axPos val="b"/>
        <c:numFmt formatCode="General" sourceLinked="1"/>
        <c:majorTickMark val="out"/>
        <c:minorTickMark val="none"/>
        <c:tickLblPos val="nextTo"/>
        <c:txPr>
          <a:bodyPr/>
          <a:lstStyle/>
          <a:p>
            <a:pPr>
              <a:defRPr sz="1600"/>
            </a:pPr>
            <a:endParaRPr lang="en-US"/>
          </a:p>
        </c:txPr>
        <c:crossAx val="1899174672"/>
        <c:crosses val="autoZero"/>
        <c:auto val="1"/>
        <c:lblAlgn val="ctr"/>
        <c:lblOffset val="100"/>
        <c:noMultiLvlLbl val="0"/>
      </c:catAx>
      <c:valAx>
        <c:axId val="1899174672"/>
        <c:scaling>
          <c:orientation val="minMax"/>
        </c:scaling>
        <c:delete val="0"/>
        <c:axPos val="l"/>
        <c:majorGridlines/>
        <c:numFmt formatCode="General" sourceLinked="1"/>
        <c:majorTickMark val="out"/>
        <c:minorTickMark val="none"/>
        <c:tickLblPos val="nextTo"/>
        <c:crossAx val="1899174128"/>
        <c:crosses val="autoZero"/>
        <c:crossBetween val="between"/>
      </c:valAx>
      <c:spPr>
        <a:ln>
          <a:solidFill>
            <a:schemeClr val="tx2"/>
          </a:solidFill>
        </a:ln>
      </c:spPr>
    </c:plotArea>
    <c:legend>
      <c:legendPos val="b"/>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Column1</c:v>
                </c:pt>
              </c:strCache>
            </c:strRef>
          </c:tx>
          <c:spPr>
            <a:solidFill>
              <a:schemeClr val="accent2"/>
            </a:solidFill>
            <a:ln>
              <a:noFill/>
            </a:ln>
          </c:spPr>
          <c:invertIfNegative val="0"/>
          <c:cat>
            <c:numRef>
              <c:f>Sheet1!$A$2:$A$16</c:f>
              <c:numCache>
                <c:formatCode>General</c:formatCode>
                <c:ptCount val="15"/>
                <c:pt idx="0">
                  <c:v>60</c:v>
                </c:pt>
                <c:pt idx="1">
                  <c:v>70</c:v>
                </c:pt>
                <c:pt idx="2">
                  <c:v>80</c:v>
                </c:pt>
                <c:pt idx="3">
                  <c:v>90</c:v>
                </c:pt>
                <c:pt idx="4">
                  <c:v>100</c:v>
                </c:pt>
                <c:pt idx="5">
                  <c:v>110</c:v>
                </c:pt>
                <c:pt idx="6">
                  <c:v>120</c:v>
                </c:pt>
                <c:pt idx="7">
                  <c:v>130</c:v>
                </c:pt>
                <c:pt idx="8">
                  <c:v>140</c:v>
                </c:pt>
                <c:pt idx="9">
                  <c:v>150</c:v>
                </c:pt>
                <c:pt idx="10">
                  <c:v>160</c:v>
                </c:pt>
                <c:pt idx="11">
                  <c:v>170</c:v>
                </c:pt>
                <c:pt idx="12">
                  <c:v>180</c:v>
                </c:pt>
                <c:pt idx="13">
                  <c:v>190</c:v>
                </c:pt>
                <c:pt idx="14">
                  <c:v>200</c:v>
                </c:pt>
              </c:numCache>
            </c:numRef>
          </c:cat>
          <c:val>
            <c:numRef>
              <c:f>Sheet1!$B$2:$B$16</c:f>
              <c:numCache>
                <c:formatCode>General</c:formatCode>
                <c:ptCount val="15"/>
                <c:pt idx="2">
                  <c:v>30</c:v>
                </c:pt>
                <c:pt idx="3">
                  <c:v>15</c:v>
                </c:pt>
                <c:pt idx="5">
                  <c:v>20</c:v>
                </c:pt>
                <c:pt idx="6">
                  <c:v>80</c:v>
                </c:pt>
                <c:pt idx="7">
                  <c:v>150</c:v>
                </c:pt>
                <c:pt idx="8">
                  <c:v>200</c:v>
                </c:pt>
                <c:pt idx="9">
                  <c:v>200</c:v>
                </c:pt>
                <c:pt idx="10">
                  <c:v>150</c:v>
                </c:pt>
                <c:pt idx="11">
                  <c:v>90</c:v>
                </c:pt>
                <c:pt idx="12">
                  <c:v>20</c:v>
                </c:pt>
              </c:numCache>
            </c:numRef>
          </c:val>
          <c:extLst>
            <c:ext xmlns:c16="http://schemas.microsoft.com/office/drawing/2014/chart" uri="{C3380CC4-5D6E-409C-BE32-E72D297353CC}">
              <c16:uniqueId val="{00000000-2B65-459A-9A0E-0E209CFD2AF1}"/>
            </c:ext>
          </c:extLst>
        </c:ser>
        <c:dLbls>
          <c:showLegendKey val="0"/>
          <c:showVal val="0"/>
          <c:showCatName val="0"/>
          <c:showSerName val="0"/>
          <c:showPercent val="0"/>
          <c:showBubbleSize val="0"/>
        </c:dLbls>
        <c:gapWidth val="150"/>
        <c:axId val="1899177936"/>
        <c:axId val="1899168688"/>
      </c:barChart>
      <c:lineChart>
        <c:grouping val="standard"/>
        <c:varyColors val="0"/>
        <c:ser>
          <c:idx val="1"/>
          <c:order val="1"/>
          <c:tx>
            <c:strRef>
              <c:f>Sheet1!$C$1</c:f>
              <c:strCache>
                <c:ptCount val="1"/>
                <c:pt idx="0">
                  <c:v>Normal Expected</c:v>
                </c:pt>
              </c:strCache>
            </c:strRef>
          </c:tx>
          <c:marker>
            <c:symbol val="none"/>
          </c:marker>
          <c:cat>
            <c:numRef>
              <c:f>Sheet1!$A$2:$A$16</c:f>
              <c:numCache>
                <c:formatCode>General</c:formatCode>
                <c:ptCount val="15"/>
                <c:pt idx="0">
                  <c:v>60</c:v>
                </c:pt>
                <c:pt idx="1">
                  <c:v>70</c:v>
                </c:pt>
                <c:pt idx="2">
                  <c:v>80</c:v>
                </c:pt>
                <c:pt idx="3">
                  <c:v>90</c:v>
                </c:pt>
                <c:pt idx="4">
                  <c:v>100</c:v>
                </c:pt>
                <c:pt idx="5">
                  <c:v>110</c:v>
                </c:pt>
                <c:pt idx="6">
                  <c:v>120</c:v>
                </c:pt>
                <c:pt idx="7">
                  <c:v>130</c:v>
                </c:pt>
                <c:pt idx="8">
                  <c:v>140</c:v>
                </c:pt>
                <c:pt idx="9">
                  <c:v>150</c:v>
                </c:pt>
                <c:pt idx="10">
                  <c:v>160</c:v>
                </c:pt>
                <c:pt idx="11">
                  <c:v>170</c:v>
                </c:pt>
                <c:pt idx="12">
                  <c:v>180</c:v>
                </c:pt>
                <c:pt idx="13">
                  <c:v>190</c:v>
                </c:pt>
                <c:pt idx="14">
                  <c:v>200</c:v>
                </c:pt>
              </c:numCache>
            </c:numRef>
          </c:cat>
          <c:val>
            <c:numRef>
              <c:f>Sheet1!$C$2:$C$16</c:f>
              <c:numCache>
                <c:formatCode>General</c:formatCode>
                <c:ptCount val="15"/>
                <c:pt idx="1">
                  <c:v>11.197265147421449</c:v>
                </c:pt>
                <c:pt idx="2">
                  <c:v>26.995483256594028</c:v>
                </c:pt>
                <c:pt idx="3">
                  <c:v>55.460417339727776</c:v>
                </c:pt>
                <c:pt idx="4">
                  <c:v>97.093027491606477</c:v>
                </c:pt>
                <c:pt idx="5">
                  <c:v>144.84577638074134</c:v>
                </c:pt>
                <c:pt idx="6">
                  <c:v>184.13507015166164</c:v>
                </c:pt>
                <c:pt idx="7">
                  <c:v>199.47114020071635</c:v>
                </c:pt>
                <c:pt idx="8">
                  <c:v>184.13507015166164</c:v>
                </c:pt>
                <c:pt idx="9">
                  <c:v>144.84577638074134</c:v>
                </c:pt>
                <c:pt idx="10">
                  <c:v>97.093027491606477</c:v>
                </c:pt>
                <c:pt idx="11">
                  <c:v>55.460417339727776</c:v>
                </c:pt>
                <c:pt idx="12">
                  <c:v>26.995483256594028</c:v>
                </c:pt>
                <c:pt idx="13">
                  <c:v>11.197265147421449</c:v>
                </c:pt>
              </c:numCache>
            </c:numRef>
          </c:val>
          <c:smooth val="0"/>
          <c:extLst>
            <c:ext xmlns:c16="http://schemas.microsoft.com/office/drawing/2014/chart" uri="{C3380CC4-5D6E-409C-BE32-E72D297353CC}">
              <c16:uniqueId val="{00000001-2B65-459A-9A0E-0E209CFD2AF1}"/>
            </c:ext>
          </c:extLst>
        </c:ser>
        <c:dLbls>
          <c:showLegendKey val="0"/>
          <c:showVal val="0"/>
          <c:showCatName val="0"/>
          <c:showSerName val="0"/>
          <c:showPercent val="0"/>
          <c:showBubbleSize val="0"/>
        </c:dLbls>
        <c:marker val="1"/>
        <c:smooth val="0"/>
        <c:axId val="1899177936"/>
        <c:axId val="1899168688"/>
      </c:lineChart>
      <c:catAx>
        <c:axId val="1899177936"/>
        <c:scaling>
          <c:orientation val="minMax"/>
        </c:scaling>
        <c:delete val="0"/>
        <c:axPos val="b"/>
        <c:numFmt formatCode="General" sourceLinked="1"/>
        <c:majorTickMark val="out"/>
        <c:minorTickMark val="none"/>
        <c:tickLblPos val="nextTo"/>
        <c:txPr>
          <a:bodyPr/>
          <a:lstStyle/>
          <a:p>
            <a:pPr>
              <a:defRPr sz="1509"/>
            </a:pPr>
            <a:endParaRPr lang="en-US"/>
          </a:p>
        </c:txPr>
        <c:crossAx val="1899168688"/>
        <c:crosses val="autoZero"/>
        <c:auto val="1"/>
        <c:lblAlgn val="ctr"/>
        <c:lblOffset val="100"/>
        <c:tickLblSkip val="2"/>
        <c:noMultiLvlLbl val="0"/>
      </c:catAx>
      <c:valAx>
        <c:axId val="1899168688"/>
        <c:scaling>
          <c:orientation val="minMax"/>
        </c:scaling>
        <c:delete val="0"/>
        <c:axPos val="l"/>
        <c:majorGridlines/>
        <c:numFmt formatCode="General" sourceLinked="1"/>
        <c:majorTickMark val="out"/>
        <c:minorTickMark val="none"/>
        <c:tickLblPos val="nextTo"/>
        <c:txPr>
          <a:bodyPr/>
          <a:lstStyle/>
          <a:p>
            <a:pPr>
              <a:defRPr sz="1320"/>
            </a:pPr>
            <a:endParaRPr lang="en-US"/>
          </a:p>
        </c:txPr>
        <c:crossAx val="1899177936"/>
        <c:crosses val="autoZero"/>
        <c:crossBetween val="between"/>
      </c:valAx>
      <c:spPr>
        <a:ln>
          <a:solidFill>
            <a:srgbClr val="000000"/>
          </a:solidFill>
        </a:ln>
      </c:spPr>
    </c:plotArea>
    <c:legend>
      <c:legendPos val="b"/>
      <c:legendEntry>
        <c:idx val="0"/>
        <c:delete val="1"/>
      </c:legendEntry>
      <c:layout>
        <c:manualLayout>
          <c:xMode val="edge"/>
          <c:yMode val="edge"/>
          <c:x val="0.51201455263636597"/>
          <c:y val="8.7784649756150732E-2"/>
          <c:w val="0.41704737402874148"/>
          <c:h val="9.9461079475792177E-2"/>
        </c:manualLayout>
      </c:layout>
      <c:overlay val="0"/>
      <c:txPr>
        <a:bodyPr/>
        <a:lstStyle/>
        <a:p>
          <a:pPr>
            <a:defRPr sz="1320"/>
          </a:pPr>
          <a:endParaRPr lang="en-US"/>
        </a:p>
      </c:txPr>
    </c:legend>
    <c:plotVisOnly val="1"/>
    <c:dispBlanksAs val="gap"/>
    <c:showDLblsOverMax val="0"/>
  </c:chart>
  <c:txPr>
    <a:bodyPr/>
    <a:lstStyle/>
    <a:p>
      <a:pPr>
        <a:defRPr sz="1698"/>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Yes</c:v>
                </c:pt>
              </c:strCache>
            </c:strRef>
          </c:tx>
          <c:spPr>
            <a:solidFill>
              <a:srgbClr val="990000"/>
            </a:solidFill>
            <a:ln>
              <a:noFill/>
            </a:ln>
            <a:effectLst/>
          </c:spPr>
          <c:invertIfNegative val="0"/>
          <c:cat>
            <c:strRef>
              <c:f>Sheet1!$A$2:$A$3</c:f>
              <c:strCache>
                <c:ptCount val="2"/>
                <c:pt idx="0">
                  <c:v>Male</c:v>
                </c:pt>
                <c:pt idx="1">
                  <c:v>Female</c:v>
                </c:pt>
              </c:strCache>
            </c:strRef>
          </c:cat>
          <c:val>
            <c:numRef>
              <c:f>Sheet1!$B$2:$B$3</c:f>
              <c:numCache>
                <c:formatCode>General</c:formatCode>
                <c:ptCount val="2"/>
                <c:pt idx="0">
                  <c:v>150</c:v>
                </c:pt>
                <c:pt idx="1">
                  <c:v>200</c:v>
                </c:pt>
              </c:numCache>
            </c:numRef>
          </c:val>
          <c:extLst>
            <c:ext xmlns:c16="http://schemas.microsoft.com/office/drawing/2014/chart" uri="{C3380CC4-5D6E-409C-BE32-E72D297353CC}">
              <c16:uniqueId val="{00000000-740C-4156-94FD-887861343828}"/>
            </c:ext>
          </c:extLst>
        </c:ser>
        <c:ser>
          <c:idx val="1"/>
          <c:order val="1"/>
          <c:tx>
            <c:strRef>
              <c:f>Sheet1!$C$1</c:f>
              <c:strCache>
                <c:ptCount val="1"/>
                <c:pt idx="0">
                  <c:v>No</c:v>
                </c:pt>
              </c:strCache>
            </c:strRef>
          </c:tx>
          <c:spPr>
            <a:solidFill>
              <a:schemeClr val="accent2"/>
            </a:solidFill>
            <a:ln>
              <a:noFill/>
            </a:ln>
            <a:effectLst/>
          </c:spPr>
          <c:invertIfNegative val="0"/>
          <c:cat>
            <c:strRef>
              <c:f>Sheet1!$A$2:$A$3</c:f>
              <c:strCache>
                <c:ptCount val="2"/>
                <c:pt idx="0">
                  <c:v>Male</c:v>
                </c:pt>
                <c:pt idx="1">
                  <c:v>Female</c:v>
                </c:pt>
              </c:strCache>
            </c:strRef>
          </c:cat>
          <c:val>
            <c:numRef>
              <c:f>Sheet1!$C$2:$C$3</c:f>
              <c:numCache>
                <c:formatCode>General</c:formatCode>
                <c:ptCount val="2"/>
                <c:pt idx="0">
                  <c:v>100</c:v>
                </c:pt>
                <c:pt idx="1">
                  <c:v>800</c:v>
                </c:pt>
              </c:numCache>
            </c:numRef>
          </c:val>
          <c:extLst>
            <c:ext xmlns:c16="http://schemas.microsoft.com/office/drawing/2014/chart" uri="{C3380CC4-5D6E-409C-BE32-E72D297353CC}">
              <c16:uniqueId val="{00000001-740C-4156-94FD-887861343828}"/>
            </c:ext>
          </c:extLst>
        </c:ser>
        <c:ser>
          <c:idx val="2"/>
          <c:order val="2"/>
          <c:tx>
            <c:strRef>
              <c:f>Sheet1!#REF!</c:f>
              <c:strCache>
                <c:ptCount val="1"/>
                <c:pt idx="0">
                  <c:v>#REF!</c:v>
                </c:pt>
              </c:strCache>
            </c:strRef>
          </c:tx>
          <c:spPr>
            <a:solidFill>
              <a:schemeClr val="accent3"/>
            </a:solidFill>
            <a:ln>
              <a:noFill/>
            </a:ln>
            <a:effectLst/>
          </c:spPr>
          <c:invertIfNegative val="0"/>
          <c:cat>
            <c:strRef>
              <c:f>Sheet1!$A$2:$A$3</c:f>
              <c:strCache>
                <c:ptCount val="2"/>
                <c:pt idx="0">
                  <c:v>Male</c:v>
                </c:pt>
                <c:pt idx="1">
                  <c:v>Female</c:v>
                </c:pt>
              </c:strCache>
            </c:strRef>
          </c:cat>
          <c:val>
            <c:numRef>
              <c:f>Sheet1!#REF!</c:f>
              <c:numCache>
                <c:formatCode>General</c:formatCode>
                <c:ptCount val="1"/>
                <c:pt idx="0">
                  <c:v>1</c:v>
                </c:pt>
              </c:numCache>
            </c:numRef>
          </c:val>
          <c:extLst>
            <c:ext xmlns:c16="http://schemas.microsoft.com/office/drawing/2014/chart" uri="{C3380CC4-5D6E-409C-BE32-E72D297353CC}">
              <c16:uniqueId val="{00000002-740C-4156-94FD-887861343828}"/>
            </c:ext>
          </c:extLst>
        </c:ser>
        <c:dLbls>
          <c:showLegendKey val="0"/>
          <c:showVal val="0"/>
          <c:showCatName val="0"/>
          <c:showSerName val="0"/>
          <c:showPercent val="0"/>
          <c:showBubbleSize val="0"/>
        </c:dLbls>
        <c:gapWidth val="150"/>
        <c:overlap val="100"/>
        <c:axId val="1775429808"/>
        <c:axId val="1944981424"/>
      </c:barChart>
      <c:catAx>
        <c:axId val="1775429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944981424"/>
        <c:crosses val="autoZero"/>
        <c:auto val="1"/>
        <c:lblAlgn val="ctr"/>
        <c:lblOffset val="100"/>
        <c:noMultiLvlLbl val="0"/>
      </c:catAx>
      <c:valAx>
        <c:axId val="1944981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5429808"/>
        <c:crosses val="autoZero"/>
        <c:crossBetween val="between"/>
      </c:valAx>
      <c:spPr>
        <a:noFill/>
        <a:ln>
          <a:solidFill>
            <a:schemeClr val="tx1"/>
          </a:solid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3175">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Sheet1!$B$1</c:f>
              <c:strCache>
                <c:ptCount val="1"/>
                <c:pt idx="0">
                  <c:v>Yes</c:v>
                </c:pt>
              </c:strCache>
            </c:strRef>
          </c:tx>
          <c:spPr>
            <a:solidFill>
              <a:srgbClr val="990000"/>
            </a:solidFill>
            <a:ln>
              <a:noFill/>
            </a:ln>
            <a:effectLst/>
          </c:spPr>
          <c:invertIfNegative val="0"/>
          <c:cat>
            <c:strRef>
              <c:f>Sheet1!$A$2:$A$3</c:f>
              <c:strCache>
                <c:ptCount val="2"/>
                <c:pt idx="0">
                  <c:v>Male</c:v>
                </c:pt>
                <c:pt idx="1">
                  <c:v>Female</c:v>
                </c:pt>
              </c:strCache>
            </c:strRef>
          </c:cat>
          <c:val>
            <c:numRef>
              <c:f>Sheet1!$B$2:$B$3</c:f>
              <c:numCache>
                <c:formatCode>0%</c:formatCode>
                <c:ptCount val="2"/>
                <c:pt idx="0">
                  <c:v>0.6</c:v>
                </c:pt>
                <c:pt idx="1">
                  <c:v>0.2</c:v>
                </c:pt>
              </c:numCache>
            </c:numRef>
          </c:val>
          <c:extLst>
            <c:ext xmlns:c16="http://schemas.microsoft.com/office/drawing/2014/chart" uri="{C3380CC4-5D6E-409C-BE32-E72D297353CC}">
              <c16:uniqueId val="{00000000-553A-4E0B-B855-BBC0329B8B76}"/>
            </c:ext>
          </c:extLst>
        </c:ser>
        <c:ser>
          <c:idx val="1"/>
          <c:order val="1"/>
          <c:tx>
            <c:strRef>
              <c:f>Sheet1!$C$1</c:f>
              <c:strCache>
                <c:ptCount val="1"/>
                <c:pt idx="0">
                  <c:v>No</c:v>
                </c:pt>
              </c:strCache>
            </c:strRef>
          </c:tx>
          <c:spPr>
            <a:solidFill>
              <a:schemeClr val="accent2"/>
            </a:solidFill>
            <a:ln>
              <a:noFill/>
            </a:ln>
            <a:effectLst/>
          </c:spPr>
          <c:invertIfNegative val="0"/>
          <c:cat>
            <c:strRef>
              <c:f>Sheet1!$A$2:$A$3</c:f>
              <c:strCache>
                <c:ptCount val="2"/>
                <c:pt idx="0">
                  <c:v>Male</c:v>
                </c:pt>
                <c:pt idx="1">
                  <c:v>Female</c:v>
                </c:pt>
              </c:strCache>
            </c:strRef>
          </c:cat>
          <c:val>
            <c:numRef>
              <c:f>Sheet1!$C$2:$C$3</c:f>
              <c:numCache>
                <c:formatCode>0%</c:formatCode>
                <c:ptCount val="2"/>
                <c:pt idx="0">
                  <c:v>0.4</c:v>
                </c:pt>
                <c:pt idx="1">
                  <c:v>0.8</c:v>
                </c:pt>
              </c:numCache>
            </c:numRef>
          </c:val>
          <c:extLst>
            <c:ext xmlns:c16="http://schemas.microsoft.com/office/drawing/2014/chart" uri="{C3380CC4-5D6E-409C-BE32-E72D297353CC}">
              <c16:uniqueId val="{00000001-553A-4E0B-B855-BBC0329B8B76}"/>
            </c:ext>
          </c:extLst>
        </c:ser>
        <c:dLbls>
          <c:showLegendKey val="0"/>
          <c:showVal val="0"/>
          <c:showCatName val="0"/>
          <c:showSerName val="0"/>
          <c:showPercent val="0"/>
          <c:showBubbleSize val="0"/>
        </c:dLbls>
        <c:gapWidth val="150"/>
        <c:overlap val="100"/>
        <c:axId val="1944974896"/>
        <c:axId val="1944986864"/>
        <c:extLst>
          <c:ext xmlns:c15="http://schemas.microsoft.com/office/drawing/2012/chart" uri="{02D57815-91ED-43cb-92C2-25804820EDAC}">
            <c15:filteredBarSeries>
              <c15:ser>
                <c:idx val="2"/>
                <c:order val="2"/>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cat>
                  <c:strRef>
                    <c:extLst>
                      <c:ext uri="{02D57815-91ED-43cb-92C2-25804820EDAC}">
                        <c15:formulaRef>
                          <c15:sqref>Sheet1!$A$2:$A$3</c15:sqref>
                        </c15:formulaRef>
                      </c:ext>
                    </c:extLst>
                    <c:strCache>
                      <c:ptCount val="2"/>
                      <c:pt idx="0">
                        <c:v>Male</c:v>
                      </c:pt>
                      <c:pt idx="1">
                        <c:v>Female</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2-553A-4E0B-B855-BBC0329B8B76}"/>
                  </c:ext>
                </c:extLst>
              </c15:ser>
            </c15:filteredBarSeries>
          </c:ext>
        </c:extLst>
      </c:barChart>
      <c:catAx>
        <c:axId val="1944974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944986864"/>
        <c:crosses val="autoZero"/>
        <c:auto val="1"/>
        <c:lblAlgn val="ctr"/>
        <c:lblOffset val="100"/>
        <c:noMultiLvlLbl val="0"/>
      </c:catAx>
      <c:valAx>
        <c:axId val="19449868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4974896"/>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w="3175">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 Income</c:v>
                </c:pt>
              </c:strCache>
            </c:strRef>
          </c:tx>
          <c:spPr>
            <a:solidFill>
              <a:schemeClr val="accent1">
                <a:lumMod val="75000"/>
              </a:schemeClr>
            </a:solidFill>
            <a:ln>
              <a:noFill/>
            </a:ln>
            <a:effectLst/>
          </c:spPr>
          <c:invertIfNegative val="0"/>
          <c:cat>
            <c:strRef>
              <c:f>Sheet1!$A$2:$A$3</c:f>
              <c:strCache>
                <c:ptCount val="2"/>
                <c:pt idx="0">
                  <c:v>Non-Defaulters</c:v>
                </c:pt>
                <c:pt idx="1">
                  <c:v>Defaulters</c:v>
                </c:pt>
              </c:strCache>
            </c:strRef>
          </c:cat>
          <c:val>
            <c:numRef>
              <c:f>Sheet1!$B$2:$B$3</c:f>
              <c:numCache>
                <c:formatCode>General</c:formatCode>
                <c:ptCount val="2"/>
                <c:pt idx="0">
                  <c:v>5400000</c:v>
                </c:pt>
                <c:pt idx="1">
                  <c:v>110000</c:v>
                </c:pt>
              </c:numCache>
            </c:numRef>
          </c:val>
          <c:extLst>
            <c:ext xmlns:c16="http://schemas.microsoft.com/office/drawing/2014/chart" uri="{C3380CC4-5D6E-409C-BE32-E72D297353CC}">
              <c16:uniqueId val="{00000000-1EC9-4DC7-8600-F71CCEA4258E}"/>
            </c:ext>
          </c:extLst>
        </c:ser>
        <c:dLbls>
          <c:showLegendKey val="0"/>
          <c:showVal val="0"/>
          <c:showCatName val="0"/>
          <c:showSerName val="0"/>
          <c:showPercent val="0"/>
          <c:showBubbleSize val="0"/>
        </c:dLbls>
        <c:gapWidth val="219"/>
        <c:overlap val="-27"/>
        <c:axId val="510051080"/>
        <c:axId val="510052064"/>
      </c:barChart>
      <c:catAx>
        <c:axId val="51005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510052064"/>
        <c:crosses val="autoZero"/>
        <c:auto val="1"/>
        <c:lblAlgn val="ctr"/>
        <c:lblOffset val="100"/>
        <c:noMultiLvlLbl val="0"/>
      </c:catAx>
      <c:valAx>
        <c:axId val="51005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dirty="0">
                    <a:solidFill>
                      <a:schemeClr val="tx1"/>
                    </a:solidFill>
                  </a:rPr>
                  <a:t>Total Income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10051080"/>
        <c:crosses val="autoZero"/>
        <c:crossBetween val="between"/>
        <c:dispUnits>
          <c:builtInUnit val="thousands"/>
          <c:dispUnitsLbl>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Total Income</c:v>
                </c:pt>
              </c:strCache>
            </c:strRef>
          </c:tx>
          <c:spPr>
            <a:solidFill>
              <a:schemeClr val="accent1">
                <a:lumMod val="75000"/>
              </a:schemeClr>
            </a:solidFill>
            <a:ln>
              <a:noFill/>
            </a:ln>
            <a:effectLst/>
          </c:spPr>
          <c:invertIfNegative val="0"/>
          <c:cat>
            <c:strRef>
              <c:f>Sheet1!$A$2:$A$3</c:f>
              <c:strCache>
                <c:ptCount val="2"/>
                <c:pt idx="0">
                  <c:v>Non-Defaulters</c:v>
                </c:pt>
                <c:pt idx="1">
                  <c:v>Defaulters</c:v>
                </c:pt>
              </c:strCache>
            </c:strRef>
          </c:cat>
          <c:val>
            <c:numRef>
              <c:f>Sheet1!$B$2:$B$3</c:f>
              <c:numCache>
                <c:formatCode>General</c:formatCode>
                <c:ptCount val="2"/>
                <c:pt idx="0">
                  <c:v>60</c:v>
                </c:pt>
                <c:pt idx="1">
                  <c:v>55</c:v>
                </c:pt>
              </c:numCache>
            </c:numRef>
          </c:val>
          <c:extLst>
            <c:ext xmlns:c16="http://schemas.microsoft.com/office/drawing/2014/chart" uri="{C3380CC4-5D6E-409C-BE32-E72D297353CC}">
              <c16:uniqueId val="{00000000-F955-48CA-88C0-4DB03D907DC6}"/>
            </c:ext>
          </c:extLst>
        </c:ser>
        <c:dLbls>
          <c:showLegendKey val="0"/>
          <c:showVal val="0"/>
          <c:showCatName val="0"/>
          <c:showSerName val="0"/>
          <c:showPercent val="0"/>
          <c:showBubbleSize val="0"/>
        </c:dLbls>
        <c:gapWidth val="219"/>
        <c:overlap val="-27"/>
        <c:axId val="510051080"/>
        <c:axId val="510052064"/>
      </c:barChart>
      <c:catAx>
        <c:axId val="510051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510052064"/>
        <c:crosses val="autoZero"/>
        <c:auto val="1"/>
        <c:lblAlgn val="ctr"/>
        <c:lblOffset val="100"/>
        <c:noMultiLvlLbl val="0"/>
      </c:catAx>
      <c:valAx>
        <c:axId val="51005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dirty="0">
                    <a:solidFill>
                      <a:schemeClr val="tx1"/>
                    </a:solidFill>
                  </a:rPr>
                  <a:t>Mean Income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10051080"/>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74220999655902"/>
          <c:y val="5.0343249427917618E-2"/>
          <c:w val="0.81314722717179466"/>
          <c:h val="0.7499238845144357"/>
        </c:manualLayout>
      </c:layout>
      <c:barChart>
        <c:barDir val="col"/>
        <c:grouping val="clustered"/>
        <c:varyColors val="0"/>
        <c:ser>
          <c:idx val="0"/>
          <c:order val="0"/>
          <c:tx>
            <c:strRef>
              <c:f>Sheet1!$B$1</c:f>
              <c:strCache>
                <c:ptCount val="1"/>
                <c:pt idx="0">
                  <c:v>% Default</c:v>
                </c:pt>
              </c:strCache>
            </c:strRef>
          </c:tx>
          <c:invertIfNegative val="0"/>
          <c:cat>
            <c:strRef>
              <c:f>Sheet1!$A$2:$A$5</c:f>
              <c:strCache>
                <c:ptCount val="4"/>
                <c:pt idx="0">
                  <c:v>Post-Graduate</c:v>
                </c:pt>
                <c:pt idx="1">
                  <c:v>Graduate</c:v>
                </c:pt>
                <c:pt idx="2">
                  <c:v>High School</c:v>
                </c:pt>
                <c:pt idx="3">
                  <c:v>School</c:v>
                </c:pt>
              </c:strCache>
            </c:strRef>
          </c:cat>
          <c:val>
            <c:numRef>
              <c:f>Sheet1!$B$2:$B$5</c:f>
              <c:numCache>
                <c:formatCode>General</c:formatCode>
                <c:ptCount val="4"/>
                <c:pt idx="0">
                  <c:v>0.115</c:v>
                </c:pt>
                <c:pt idx="1">
                  <c:v>0.159</c:v>
                </c:pt>
                <c:pt idx="2">
                  <c:v>0.19700000000000001</c:v>
                </c:pt>
                <c:pt idx="3">
                  <c:v>0.20899999999999999</c:v>
                </c:pt>
              </c:numCache>
            </c:numRef>
          </c:val>
          <c:extLst>
            <c:ext xmlns:c16="http://schemas.microsoft.com/office/drawing/2014/chart" uri="{C3380CC4-5D6E-409C-BE32-E72D297353CC}">
              <c16:uniqueId val="{00000000-41E8-49E6-A641-7269584312D2}"/>
            </c:ext>
          </c:extLst>
        </c:ser>
        <c:dLbls>
          <c:showLegendKey val="0"/>
          <c:showVal val="0"/>
          <c:showCatName val="0"/>
          <c:showSerName val="0"/>
          <c:showPercent val="0"/>
          <c:showBubbleSize val="0"/>
        </c:dLbls>
        <c:gapWidth val="150"/>
        <c:axId val="1944981968"/>
        <c:axId val="1944975984"/>
      </c:barChart>
      <c:catAx>
        <c:axId val="1944981968"/>
        <c:scaling>
          <c:orientation val="minMax"/>
        </c:scaling>
        <c:delete val="0"/>
        <c:axPos val="b"/>
        <c:numFmt formatCode="General" sourceLinked="0"/>
        <c:majorTickMark val="out"/>
        <c:minorTickMark val="none"/>
        <c:tickLblPos val="nextTo"/>
        <c:crossAx val="1944975984"/>
        <c:crosses val="autoZero"/>
        <c:auto val="1"/>
        <c:lblAlgn val="ctr"/>
        <c:lblOffset val="100"/>
        <c:noMultiLvlLbl val="0"/>
      </c:catAx>
      <c:valAx>
        <c:axId val="1944975984"/>
        <c:scaling>
          <c:orientation val="minMax"/>
        </c:scaling>
        <c:delete val="0"/>
        <c:axPos val="l"/>
        <c:majorGridlines/>
        <c:title>
          <c:tx>
            <c:rich>
              <a:bodyPr rot="-5400000" vert="horz"/>
              <a:lstStyle/>
              <a:p>
                <a:pPr>
                  <a:defRPr/>
                </a:pPr>
                <a:r>
                  <a:rPr lang="en-US"/>
                  <a:t>% Default</a:t>
                </a:r>
              </a:p>
            </c:rich>
          </c:tx>
          <c:layout>
            <c:manualLayout>
              <c:xMode val="edge"/>
              <c:yMode val="edge"/>
              <c:x val="3.1946256865540548E-2"/>
              <c:y val="0.24065947134182597"/>
            </c:manualLayout>
          </c:layout>
          <c:overlay val="0"/>
        </c:title>
        <c:numFmt formatCode="0%" sourceLinked="0"/>
        <c:majorTickMark val="out"/>
        <c:minorTickMark val="none"/>
        <c:tickLblPos val="nextTo"/>
        <c:crossAx val="1944981968"/>
        <c:crosses val="autoZero"/>
        <c:crossBetween val="between"/>
      </c:valAx>
      <c:spPr>
        <a:ln>
          <a:solidFill>
            <a:prstClr val="black"/>
          </a:solidFill>
        </a:ln>
      </c:spPr>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674269579670385"/>
          <c:y val="4.3650793650793662E-2"/>
          <c:w val="0.6817854072290026"/>
          <c:h val="0.68752390326209212"/>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Marketing</c:v>
                </c:pt>
                <c:pt idx="1">
                  <c:v>Finance</c:v>
                </c:pt>
                <c:pt idx="2">
                  <c:v>Operations</c:v>
                </c:pt>
                <c:pt idx="3">
                  <c:v>Human Resources</c:v>
                </c:pt>
              </c:strCache>
            </c:strRef>
          </c:cat>
          <c:val>
            <c:numRef>
              <c:f>Sheet1!$B$2:$B$5</c:f>
              <c:numCache>
                <c:formatCode>General</c:formatCode>
                <c:ptCount val="4"/>
                <c:pt idx="0">
                  <c:v>4400</c:v>
                </c:pt>
                <c:pt idx="1">
                  <c:v>4200</c:v>
                </c:pt>
                <c:pt idx="2">
                  <c:v>4100</c:v>
                </c:pt>
                <c:pt idx="3">
                  <c:v>4150</c:v>
                </c:pt>
              </c:numCache>
            </c:numRef>
          </c:val>
          <c:extLst>
            <c:ext xmlns:c16="http://schemas.microsoft.com/office/drawing/2014/chart" uri="{C3380CC4-5D6E-409C-BE32-E72D297353CC}">
              <c16:uniqueId val="{00000000-F8E7-4E68-AD0C-0388C860E1D0}"/>
            </c:ext>
          </c:extLst>
        </c:ser>
        <c:dLbls>
          <c:showLegendKey val="0"/>
          <c:showVal val="0"/>
          <c:showCatName val="0"/>
          <c:showSerName val="0"/>
          <c:showPercent val="0"/>
          <c:showBubbleSize val="0"/>
        </c:dLbls>
        <c:gapWidth val="150"/>
        <c:axId val="1944984144"/>
        <c:axId val="1944976528"/>
      </c:barChart>
      <c:lineChart>
        <c:grouping val="standard"/>
        <c:varyColors val="0"/>
        <c:ser>
          <c:idx val="1"/>
          <c:order val="1"/>
          <c:tx>
            <c:strRef>
              <c:f>Sheet1!$C$1</c:f>
              <c:strCache>
                <c:ptCount val="1"/>
                <c:pt idx="0">
                  <c:v>Series 2</c:v>
                </c:pt>
              </c:strCache>
            </c:strRef>
          </c:tx>
          <c:marker>
            <c:symbol val="none"/>
          </c:marker>
          <c:cat>
            <c:strRef>
              <c:f>Sheet1!$A$2:$A$5</c:f>
              <c:strCache>
                <c:ptCount val="4"/>
                <c:pt idx="0">
                  <c:v>Marketing</c:v>
                </c:pt>
                <c:pt idx="1">
                  <c:v>Finance</c:v>
                </c:pt>
                <c:pt idx="2">
                  <c:v>Operations</c:v>
                </c:pt>
                <c:pt idx="3">
                  <c:v>Human Resources</c:v>
                </c:pt>
              </c:strCache>
            </c:strRef>
          </c:cat>
          <c:val>
            <c:numRef>
              <c:f>Sheet1!$C$2:$C$5</c:f>
              <c:numCache>
                <c:formatCode>0%</c:formatCode>
                <c:ptCount val="4"/>
                <c:pt idx="0">
                  <c:v>0.59</c:v>
                </c:pt>
                <c:pt idx="1">
                  <c:v>0.15000000000000002</c:v>
                </c:pt>
                <c:pt idx="2">
                  <c:v>0.18000000000000002</c:v>
                </c:pt>
                <c:pt idx="3">
                  <c:v>9.0000000000000011E-2</c:v>
                </c:pt>
              </c:numCache>
            </c:numRef>
          </c:val>
          <c:smooth val="0"/>
          <c:extLst>
            <c:ext xmlns:c16="http://schemas.microsoft.com/office/drawing/2014/chart" uri="{C3380CC4-5D6E-409C-BE32-E72D297353CC}">
              <c16:uniqueId val="{00000001-F8E7-4E68-AD0C-0388C860E1D0}"/>
            </c:ext>
          </c:extLst>
        </c:ser>
        <c:dLbls>
          <c:showLegendKey val="0"/>
          <c:showVal val="0"/>
          <c:showCatName val="0"/>
          <c:showSerName val="0"/>
          <c:showPercent val="0"/>
          <c:showBubbleSize val="0"/>
        </c:dLbls>
        <c:marker val="1"/>
        <c:smooth val="0"/>
        <c:axId val="1944987408"/>
        <c:axId val="1944977072"/>
      </c:lineChart>
      <c:catAx>
        <c:axId val="1944984144"/>
        <c:scaling>
          <c:orientation val="minMax"/>
        </c:scaling>
        <c:delete val="0"/>
        <c:axPos val="b"/>
        <c:numFmt formatCode="General" sourceLinked="0"/>
        <c:majorTickMark val="out"/>
        <c:minorTickMark val="none"/>
        <c:tickLblPos val="nextTo"/>
        <c:crossAx val="1944976528"/>
        <c:crosses val="autoZero"/>
        <c:auto val="1"/>
        <c:lblAlgn val="ctr"/>
        <c:lblOffset val="100"/>
        <c:noMultiLvlLbl val="0"/>
      </c:catAx>
      <c:valAx>
        <c:axId val="1944976528"/>
        <c:scaling>
          <c:orientation val="minMax"/>
          <c:max val="4400"/>
          <c:min val="4000"/>
        </c:scaling>
        <c:delete val="0"/>
        <c:axPos val="l"/>
        <c:majorGridlines/>
        <c:title>
          <c:tx>
            <c:rich>
              <a:bodyPr rot="-5400000" vert="horz"/>
              <a:lstStyle/>
              <a:p>
                <a:pPr>
                  <a:defRPr/>
                </a:pPr>
                <a:r>
                  <a:rPr lang="en-US"/>
                  <a:t>Mean Salary</a:t>
                </a:r>
              </a:p>
            </c:rich>
          </c:tx>
          <c:layout>
            <c:manualLayout>
              <c:xMode val="edge"/>
              <c:yMode val="edge"/>
              <c:x val="1.9675925925925927E-2"/>
              <c:y val="0.26310179977502812"/>
            </c:manualLayout>
          </c:layout>
          <c:overlay val="0"/>
        </c:title>
        <c:numFmt formatCode="General" sourceLinked="1"/>
        <c:majorTickMark val="out"/>
        <c:minorTickMark val="none"/>
        <c:tickLblPos val="nextTo"/>
        <c:txPr>
          <a:bodyPr/>
          <a:lstStyle/>
          <a:p>
            <a:pPr>
              <a:defRPr sz="1600"/>
            </a:pPr>
            <a:endParaRPr lang="en-US"/>
          </a:p>
        </c:txPr>
        <c:crossAx val="1944984144"/>
        <c:crosses val="autoZero"/>
        <c:crossBetween val="between"/>
        <c:majorUnit val="100"/>
      </c:valAx>
      <c:valAx>
        <c:axId val="1944977072"/>
        <c:scaling>
          <c:orientation val="minMax"/>
        </c:scaling>
        <c:delete val="0"/>
        <c:axPos val="r"/>
        <c:title>
          <c:tx>
            <c:rich>
              <a:bodyPr rot="-5400000" vert="horz"/>
              <a:lstStyle/>
              <a:p>
                <a:pPr>
                  <a:defRPr/>
                </a:pPr>
                <a:r>
                  <a:rPr lang="en-US"/>
                  <a:t>Proportion</a:t>
                </a:r>
              </a:p>
            </c:rich>
          </c:tx>
          <c:layout>
            <c:manualLayout>
              <c:xMode val="edge"/>
              <c:yMode val="edge"/>
              <c:x val="0.94444444444444453"/>
              <c:y val="0.26955005624296968"/>
            </c:manualLayout>
          </c:layout>
          <c:overlay val="0"/>
        </c:title>
        <c:numFmt formatCode="0%" sourceLinked="1"/>
        <c:majorTickMark val="out"/>
        <c:minorTickMark val="none"/>
        <c:tickLblPos val="nextTo"/>
        <c:txPr>
          <a:bodyPr/>
          <a:lstStyle/>
          <a:p>
            <a:pPr>
              <a:defRPr sz="1600"/>
            </a:pPr>
            <a:endParaRPr lang="en-US"/>
          </a:p>
        </c:txPr>
        <c:crossAx val="1944987408"/>
        <c:crosses val="max"/>
        <c:crossBetween val="between"/>
      </c:valAx>
      <c:catAx>
        <c:axId val="1944987408"/>
        <c:scaling>
          <c:orientation val="minMax"/>
        </c:scaling>
        <c:delete val="1"/>
        <c:axPos val="b"/>
        <c:numFmt formatCode="General" sourceLinked="1"/>
        <c:majorTickMark val="out"/>
        <c:minorTickMark val="none"/>
        <c:tickLblPos val="none"/>
        <c:crossAx val="1944977072"/>
        <c:crosses val="autoZero"/>
        <c:auto val="1"/>
        <c:lblAlgn val="ctr"/>
        <c:lblOffset val="100"/>
        <c:noMultiLvlLbl val="0"/>
      </c:catAx>
      <c:spPr>
        <a:ln>
          <a:solidFill>
            <a:srgbClr val="4F81BD"/>
          </a:solidFill>
        </a:ln>
      </c:spPr>
    </c:plotArea>
    <c:plotVisOnly val="1"/>
    <c:dispBlanksAs val="gap"/>
    <c:showDLblsOverMax val="0"/>
  </c:chart>
  <c:txPr>
    <a:bodyPr/>
    <a:lstStyle/>
    <a:p>
      <a:pPr>
        <a:defRPr sz="1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B605E9AA-1FFC-4D9D-81D0-641C90D7B9BE}" type="datetimeFigureOut">
              <a:rPr lang="en-US"/>
              <a:pPr>
                <a:defRPr/>
              </a:pPr>
              <a:t>10/13/2019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521147A5-9FF1-4099-9C8C-E060B9B45FF7}" type="slidenum">
              <a:rPr lang="en-US"/>
              <a:pPr>
                <a:defRPr/>
              </a:pPr>
              <a:t>‹#›</a:t>
            </a:fld>
            <a:endParaRPr lang="en-US"/>
          </a:p>
        </p:txBody>
      </p:sp>
    </p:spTree>
    <p:extLst>
      <p:ext uri="{BB962C8B-B14F-4D97-AF65-F5344CB8AC3E}">
        <p14:creationId xmlns:p14="http://schemas.microsoft.com/office/powerpoint/2010/main" val="26244214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C8D772-929B-4710-85E0-B403BC7EE3BF}" type="slidenum">
              <a:rPr lang="en-US" smtClean="0"/>
              <a:pPr eaLnBrk="1" hangingPunct="1"/>
              <a:t>1</a:t>
            </a:fld>
            <a:endParaRPr lang="en-US"/>
          </a:p>
        </p:txBody>
      </p:sp>
    </p:spTree>
    <p:extLst>
      <p:ext uri="{BB962C8B-B14F-4D97-AF65-F5344CB8AC3E}">
        <p14:creationId xmlns:p14="http://schemas.microsoft.com/office/powerpoint/2010/main" val="1608109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C15EA5-EA4D-48C1-86A5-570A106C413C}" type="slidenum">
              <a:rPr lang="en-US" smtClean="0"/>
              <a:pPr eaLnBrk="1" hangingPunct="1"/>
              <a:t>19</a:t>
            </a:fld>
            <a:endParaRPr lang="en-US"/>
          </a:p>
        </p:txBody>
      </p:sp>
    </p:spTree>
    <p:extLst>
      <p:ext uri="{BB962C8B-B14F-4D97-AF65-F5344CB8AC3E}">
        <p14:creationId xmlns:p14="http://schemas.microsoft.com/office/powerpoint/2010/main" val="2413184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C6010-9541-4A24-ACE8-F126C6D3502C}" type="slidenum">
              <a:rPr lang="en-US" smtClean="0"/>
              <a:pPr eaLnBrk="1" hangingPunct="1"/>
              <a:t>20</a:t>
            </a:fld>
            <a:endParaRPr lang="en-US"/>
          </a:p>
        </p:txBody>
      </p:sp>
    </p:spTree>
    <p:extLst>
      <p:ext uri="{BB962C8B-B14F-4D97-AF65-F5344CB8AC3E}">
        <p14:creationId xmlns:p14="http://schemas.microsoft.com/office/powerpoint/2010/main" val="3257266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88AEDF-1FCB-4F94-BB2A-F46DE3E4AEB1}" type="slidenum">
              <a:rPr lang="en-US" smtClean="0"/>
              <a:pPr eaLnBrk="1" hangingPunct="1"/>
              <a:t>21</a:t>
            </a:fld>
            <a:endParaRPr lang="en-US"/>
          </a:p>
        </p:txBody>
      </p:sp>
    </p:spTree>
    <p:extLst>
      <p:ext uri="{BB962C8B-B14F-4D97-AF65-F5344CB8AC3E}">
        <p14:creationId xmlns:p14="http://schemas.microsoft.com/office/powerpoint/2010/main" val="828631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22C3A1-EBEC-4FCE-AC20-34FA3D9F723B}" type="slidenum">
              <a:rPr lang="en-US" smtClean="0"/>
              <a:pPr eaLnBrk="1" hangingPunct="1"/>
              <a:t>22</a:t>
            </a:fld>
            <a:endParaRPr lang="en-US"/>
          </a:p>
        </p:txBody>
      </p:sp>
    </p:spTree>
    <p:extLst>
      <p:ext uri="{BB962C8B-B14F-4D97-AF65-F5344CB8AC3E}">
        <p14:creationId xmlns:p14="http://schemas.microsoft.com/office/powerpoint/2010/main" val="1346565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B5ED39-FC2B-4DB6-A834-F0EBD68F6304}" type="slidenum">
              <a:rPr lang="en-US" smtClean="0"/>
              <a:pPr eaLnBrk="1" hangingPunct="1"/>
              <a:t>23</a:t>
            </a:fld>
            <a:endParaRPr lang="en-US"/>
          </a:p>
        </p:txBody>
      </p:sp>
    </p:spTree>
    <p:extLst>
      <p:ext uri="{BB962C8B-B14F-4D97-AF65-F5344CB8AC3E}">
        <p14:creationId xmlns:p14="http://schemas.microsoft.com/office/powerpoint/2010/main" val="1134781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8FD556-82B0-45F7-9B0F-FB122AD47257}" type="slidenum">
              <a:rPr lang="en-US" smtClean="0"/>
              <a:pPr eaLnBrk="1" hangingPunct="1"/>
              <a:t>24</a:t>
            </a:fld>
            <a:endParaRPr lang="en-US"/>
          </a:p>
        </p:txBody>
      </p:sp>
    </p:spTree>
    <p:extLst>
      <p:ext uri="{BB962C8B-B14F-4D97-AF65-F5344CB8AC3E}">
        <p14:creationId xmlns:p14="http://schemas.microsoft.com/office/powerpoint/2010/main" val="2656523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9577BB8-CDC2-4EED-9606-F02223087023}" type="slidenum">
              <a:rPr lang="en-US" smtClean="0"/>
              <a:pPr eaLnBrk="1" hangingPunct="1"/>
              <a:t>25</a:t>
            </a:fld>
            <a:endParaRPr lang="en-US"/>
          </a:p>
        </p:txBody>
      </p:sp>
    </p:spTree>
    <p:extLst>
      <p:ext uri="{BB962C8B-B14F-4D97-AF65-F5344CB8AC3E}">
        <p14:creationId xmlns:p14="http://schemas.microsoft.com/office/powerpoint/2010/main" val="278283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0DE85E-18D3-44DE-A297-E17FA45C4A5C}" type="slidenum">
              <a:rPr lang="en-US" smtClean="0"/>
              <a:pPr eaLnBrk="1" hangingPunct="1"/>
              <a:t>26</a:t>
            </a:fld>
            <a:endParaRPr lang="en-US"/>
          </a:p>
        </p:txBody>
      </p:sp>
    </p:spTree>
    <p:extLst>
      <p:ext uri="{BB962C8B-B14F-4D97-AF65-F5344CB8AC3E}">
        <p14:creationId xmlns:p14="http://schemas.microsoft.com/office/powerpoint/2010/main" val="3477045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4E1C45-E595-4943-AF39-CAE1FFD88EA4}" type="slidenum">
              <a:rPr lang="en-US" smtClean="0"/>
              <a:pPr eaLnBrk="1" hangingPunct="1"/>
              <a:t>29</a:t>
            </a:fld>
            <a:endParaRPr lang="en-US"/>
          </a:p>
        </p:txBody>
      </p:sp>
    </p:spTree>
    <p:extLst>
      <p:ext uri="{BB962C8B-B14F-4D97-AF65-F5344CB8AC3E}">
        <p14:creationId xmlns:p14="http://schemas.microsoft.com/office/powerpoint/2010/main" val="940037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84EFD9-A90B-40F3-BE92-AC5879A487E2}" type="slidenum">
              <a:rPr lang="en-US" smtClean="0"/>
              <a:pPr eaLnBrk="1" hangingPunct="1"/>
              <a:t>30</a:t>
            </a:fld>
            <a:endParaRPr lang="en-US"/>
          </a:p>
        </p:txBody>
      </p:sp>
    </p:spTree>
    <p:extLst>
      <p:ext uri="{BB962C8B-B14F-4D97-AF65-F5344CB8AC3E}">
        <p14:creationId xmlns:p14="http://schemas.microsoft.com/office/powerpoint/2010/main" val="198633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21D708-281E-4818-ABBB-1A073FB84E1B}" type="slidenum">
              <a:rPr lang="en-US" smtClean="0"/>
              <a:pPr eaLnBrk="1" hangingPunct="1"/>
              <a:t>2</a:t>
            </a:fld>
            <a:endParaRPr lang="en-US"/>
          </a:p>
        </p:txBody>
      </p:sp>
    </p:spTree>
    <p:extLst>
      <p:ext uri="{BB962C8B-B14F-4D97-AF65-F5344CB8AC3E}">
        <p14:creationId xmlns:p14="http://schemas.microsoft.com/office/powerpoint/2010/main" val="2622653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D2170C4-B810-4AF6-8114-3B4CFD91E63B}" type="slidenum">
              <a:rPr lang="en-US" smtClean="0"/>
              <a:pPr eaLnBrk="1" hangingPunct="1"/>
              <a:t>32</a:t>
            </a:fld>
            <a:endParaRPr lang="en-US"/>
          </a:p>
        </p:txBody>
      </p:sp>
    </p:spTree>
    <p:extLst>
      <p:ext uri="{BB962C8B-B14F-4D97-AF65-F5344CB8AC3E}">
        <p14:creationId xmlns:p14="http://schemas.microsoft.com/office/powerpoint/2010/main" val="3852856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49D8BA-9FC5-4FDC-8157-93AC1FFD8509}" type="slidenum">
              <a:rPr lang="en-US" smtClean="0"/>
              <a:pPr eaLnBrk="1" hangingPunct="1"/>
              <a:t>35</a:t>
            </a:fld>
            <a:endParaRPr lang="en-US"/>
          </a:p>
        </p:txBody>
      </p:sp>
    </p:spTree>
    <p:extLst>
      <p:ext uri="{BB962C8B-B14F-4D97-AF65-F5344CB8AC3E}">
        <p14:creationId xmlns:p14="http://schemas.microsoft.com/office/powerpoint/2010/main" val="2049970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996552D-BCB1-4DBE-8867-801AEF32AA47}" type="slidenum">
              <a:rPr lang="en-US" smtClean="0"/>
              <a:pPr eaLnBrk="1" hangingPunct="1"/>
              <a:t>36</a:t>
            </a:fld>
            <a:endParaRPr lang="en-US"/>
          </a:p>
        </p:txBody>
      </p:sp>
    </p:spTree>
    <p:extLst>
      <p:ext uri="{BB962C8B-B14F-4D97-AF65-F5344CB8AC3E}">
        <p14:creationId xmlns:p14="http://schemas.microsoft.com/office/powerpoint/2010/main" val="2645752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49D8BA-9FC5-4FDC-8157-93AC1FFD8509}" type="slidenum">
              <a:rPr lang="en-US" smtClean="0"/>
              <a:pPr eaLnBrk="1" hangingPunct="1"/>
              <a:t>39</a:t>
            </a:fld>
            <a:endParaRPr lang="en-US"/>
          </a:p>
        </p:txBody>
      </p:sp>
    </p:spTree>
    <p:extLst>
      <p:ext uri="{BB962C8B-B14F-4D97-AF65-F5344CB8AC3E}">
        <p14:creationId xmlns:p14="http://schemas.microsoft.com/office/powerpoint/2010/main" val="2952987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E4E1C45-E595-4943-AF39-CAE1FFD88EA4}" type="slidenum">
              <a:rPr lang="en-US" smtClean="0"/>
              <a:pPr eaLnBrk="1" hangingPunct="1"/>
              <a:t>40</a:t>
            </a:fld>
            <a:endParaRPr lang="en-US"/>
          </a:p>
        </p:txBody>
      </p:sp>
    </p:spTree>
    <p:extLst>
      <p:ext uri="{BB962C8B-B14F-4D97-AF65-F5344CB8AC3E}">
        <p14:creationId xmlns:p14="http://schemas.microsoft.com/office/powerpoint/2010/main" val="2461047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C6010-9541-4A24-ACE8-F126C6D3502C}" type="slidenum">
              <a:rPr lang="en-US" smtClean="0"/>
              <a:pPr eaLnBrk="1" hangingPunct="1"/>
              <a:t>41</a:t>
            </a:fld>
            <a:endParaRPr lang="en-US"/>
          </a:p>
        </p:txBody>
      </p:sp>
    </p:spTree>
    <p:extLst>
      <p:ext uri="{BB962C8B-B14F-4D97-AF65-F5344CB8AC3E}">
        <p14:creationId xmlns:p14="http://schemas.microsoft.com/office/powerpoint/2010/main" val="124350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C6010-9541-4A24-ACE8-F126C6D3502C}" type="slidenum">
              <a:rPr lang="en-US" smtClean="0"/>
              <a:pPr eaLnBrk="1" hangingPunct="1"/>
              <a:t>42</a:t>
            </a:fld>
            <a:endParaRPr lang="en-US"/>
          </a:p>
        </p:txBody>
      </p:sp>
    </p:spTree>
    <p:extLst>
      <p:ext uri="{BB962C8B-B14F-4D97-AF65-F5344CB8AC3E}">
        <p14:creationId xmlns:p14="http://schemas.microsoft.com/office/powerpoint/2010/main" val="981482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DBB45A-BC46-4555-BA37-72880BDD0C0E}" type="slidenum">
              <a:rPr lang="en-US" smtClean="0"/>
              <a:pPr eaLnBrk="1" hangingPunct="1"/>
              <a:t>43</a:t>
            </a:fld>
            <a:endParaRPr lang="en-US"/>
          </a:p>
        </p:txBody>
      </p:sp>
    </p:spTree>
    <p:extLst>
      <p:ext uri="{BB962C8B-B14F-4D97-AF65-F5344CB8AC3E}">
        <p14:creationId xmlns:p14="http://schemas.microsoft.com/office/powerpoint/2010/main" val="1081893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endParaRPr lang="en-US" altLang="en-US"/>
          </a:p>
        </p:txBody>
      </p:sp>
      <p:sp>
        <p:nvSpPr>
          <p:cNvPr id="512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pPr algn="r"/>
            <a:r>
              <a:rPr lang="en-US" altLang="en-US" sz="1000"/>
              <a:t>4</a:t>
            </a:r>
          </a:p>
        </p:txBody>
      </p:sp>
      <p:sp>
        <p:nvSpPr>
          <p:cNvPr id="512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endParaRPr lang="en-US" altLang="en-US"/>
          </a:p>
        </p:txBody>
      </p:sp>
      <p:sp>
        <p:nvSpPr>
          <p:cNvPr id="512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endParaRPr lang="en-US" altLang="en-US"/>
          </a:p>
        </p:txBody>
      </p:sp>
      <p:sp>
        <p:nvSpPr>
          <p:cNvPr id="51206" name="Rectangle 6"/>
          <p:cNvSpPr>
            <a:spLocks noGrp="1" noRot="1" noChangeAspect="1" noChangeArrowheads="1" noTextEdit="1"/>
          </p:cNvSpPr>
          <p:nvPr>
            <p:ph type="sldImg"/>
          </p:nvPr>
        </p:nvSpPr>
        <p:spPr>
          <a:xfrm>
            <a:off x="1150938" y="692150"/>
            <a:ext cx="4556125" cy="3416300"/>
          </a:xfrm>
          <a:ln cap="flat"/>
        </p:spPr>
      </p:sp>
      <p:sp>
        <p:nvSpPr>
          <p:cNvPr id="51207" name="Rectangle 7"/>
          <p:cNvSpPr>
            <a:spLocks noGrp="1" noChangeArrowheads="1"/>
          </p:cNvSpPr>
          <p:nvPr>
            <p:ph type="body" idx="1"/>
          </p:nvPr>
        </p:nvSpPr>
        <p:spPr>
          <a:noFill/>
        </p:spPr>
        <p:txBody>
          <a:bodyPr/>
          <a:lstStyle/>
          <a:p>
            <a:pPr>
              <a:lnSpc>
                <a:spcPct val="89000"/>
              </a:lnSpc>
            </a:pPr>
            <a:endParaRPr lang="en-US" altLang="en-US"/>
          </a:p>
        </p:txBody>
      </p:sp>
    </p:spTree>
    <p:extLst>
      <p:ext uri="{BB962C8B-B14F-4D97-AF65-F5344CB8AC3E}">
        <p14:creationId xmlns:p14="http://schemas.microsoft.com/office/powerpoint/2010/main" val="3556128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1C08E6-116F-42B2-91CC-906C0DFFEAB8}" type="slidenum">
              <a:rPr lang="en-US" smtClean="0"/>
              <a:pPr eaLnBrk="1" hangingPunct="1"/>
              <a:t>52</a:t>
            </a:fld>
            <a:endParaRPr lang="en-US"/>
          </a:p>
        </p:txBody>
      </p:sp>
    </p:spTree>
    <p:extLst>
      <p:ext uri="{BB962C8B-B14F-4D97-AF65-F5344CB8AC3E}">
        <p14:creationId xmlns:p14="http://schemas.microsoft.com/office/powerpoint/2010/main" val="56272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while data is starting point, it is important to connect with issues</a:t>
            </a:r>
          </a:p>
          <a:p>
            <a:r>
              <a:rPr lang="en-US" baseline="0" dirty="0"/>
              <a:t>This  can lead to complex areas</a:t>
            </a:r>
            <a:endParaRPr lang="en-IN" dirty="0"/>
          </a:p>
        </p:txBody>
      </p:sp>
      <p:sp>
        <p:nvSpPr>
          <p:cNvPr id="4" name="Slide Number Placeholder 3"/>
          <p:cNvSpPr>
            <a:spLocks noGrp="1"/>
          </p:cNvSpPr>
          <p:nvPr>
            <p:ph type="sldNum" sz="quarter" idx="10"/>
          </p:nvPr>
        </p:nvSpPr>
        <p:spPr/>
        <p:txBody>
          <a:bodyPr/>
          <a:lstStyle/>
          <a:p>
            <a:pPr>
              <a:defRPr/>
            </a:pPr>
            <a:fld id="{521147A5-9FF1-4099-9C8C-E060B9B45FF7}" type="slidenum">
              <a:rPr lang="en-US" smtClean="0"/>
              <a:pPr>
                <a:defRPr/>
              </a:pPr>
              <a:t>3</a:t>
            </a:fld>
            <a:endParaRPr lang="en-US"/>
          </a:p>
        </p:txBody>
      </p:sp>
    </p:spTree>
    <p:extLst>
      <p:ext uri="{BB962C8B-B14F-4D97-AF65-F5344CB8AC3E}">
        <p14:creationId xmlns:p14="http://schemas.microsoft.com/office/powerpoint/2010/main" val="3049223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4611F5-1187-4DA8-9C1B-961D29460951}" type="slidenum">
              <a:rPr lang="en-US" smtClean="0"/>
              <a:pPr eaLnBrk="1" hangingPunct="1"/>
              <a:t>53</a:t>
            </a:fld>
            <a:endParaRPr lang="en-US"/>
          </a:p>
        </p:txBody>
      </p:sp>
    </p:spTree>
    <p:extLst>
      <p:ext uri="{BB962C8B-B14F-4D97-AF65-F5344CB8AC3E}">
        <p14:creationId xmlns:p14="http://schemas.microsoft.com/office/powerpoint/2010/main" val="1750984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7F1937-933C-4A59-9D53-3FAC98B40EE9}" type="slidenum">
              <a:rPr lang="en-US" smtClean="0"/>
              <a:pPr eaLnBrk="1" hangingPunct="1"/>
              <a:t>54</a:t>
            </a:fld>
            <a:endParaRPr lang="en-US"/>
          </a:p>
        </p:txBody>
      </p:sp>
    </p:spTree>
    <p:extLst>
      <p:ext uri="{BB962C8B-B14F-4D97-AF65-F5344CB8AC3E}">
        <p14:creationId xmlns:p14="http://schemas.microsoft.com/office/powerpoint/2010/main" val="31300510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2692549-302A-408A-91B0-F104E6F158D5}" type="slidenum">
              <a:rPr lang="en-US" smtClean="0"/>
              <a:pPr eaLnBrk="1" hangingPunct="1"/>
              <a:t>55</a:t>
            </a:fld>
            <a:endParaRPr lang="en-US"/>
          </a:p>
        </p:txBody>
      </p:sp>
    </p:spTree>
    <p:extLst>
      <p:ext uri="{BB962C8B-B14F-4D97-AF65-F5344CB8AC3E}">
        <p14:creationId xmlns:p14="http://schemas.microsoft.com/office/powerpoint/2010/main" val="1511307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21147A5-9FF1-4099-9C8C-E060B9B45FF7}" type="slidenum">
              <a:rPr lang="en-US" smtClean="0"/>
              <a:pPr>
                <a:defRPr/>
              </a:pPr>
              <a:t>57</a:t>
            </a:fld>
            <a:endParaRPr lang="en-US"/>
          </a:p>
        </p:txBody>
      </p:sp>
    </p:spTree>
    <p:extLst>
      <p:ext uri="{BB962C8B-B14F-4D97-AF65-F5344CB8AC3E}">
        <p14:creationId xmlns:p14="http://schemas.microsoft.com/office/powerpoint/2010/main" val="1732581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1CC037E-039E-4C9A-B29E-0927477714F3}" type="slidenum">
              <a:rPr lang="fr-FR" smtClean="0"/>
              <a:pPr>
                <a:defRPr/>
              </a:pPr>
              <a:t>59</a:t>
            </a:fld>
            <a:endParaRPr lang="fr-FR"/>
          </a:p>
        </p:txBody>
      </p:sp>
    </p:spTree>
    <p:extLst>
      <p:ext uri="{BB962C8B-B14F-4D97-AF65-F5344CB8AC3E}">
        <p14:creationId xmlns:p14="http://schemas.microsoft.com/office/powerpoint/2010/main" val="3291106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1CC037E-039E-4C9A-B29E-0927477714F3}" type="slidenum">
              <a:rPr lang="fr-FR" smtClean="0"/>
              <a:pPr>
                <a:defRPr/>
              </a:pPr>
              <a:t>61</a:t>
            </a:fld>
            <a:endParaRPr lang="fr-FR"/>
          </a:p>
        </p:txBody>
      </p:sp>
    </p:spTree>
    <p:extLst>
      <p:ext uri="{BB962C8B-B14F-4D97-AF65-F5344CB8AC3E}">
        <p14:creationId xmlns:p14="http://schemas.microsoft.com/office/powerpoint/2010/main" val="2215733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1CC037E-039E-4C9A-B29E-0927477714F3}" type="slidenum">
              <a:rPr lang="fr-FR" smtClean="0"/>
              <a:pPr>
                <a:defRPr/>
              </a:pPr>
              <a:t>63</a:t>
            </a:fld>
            <a:endParaRPr lang="fr-FR"/>
          </a:p>
        </p:txBody>
      </p:sp>
    </p:spTree>
    <p:extLst>
      <p:ext uri="{BB962C8B-B14F-4D97-AF65-F5344CB8AC3E}">
        <p14:creationId xmlns:p14="http://schemas.microsoft.com/office/powerpoint/2010/main" val="568306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B4869A-415E-4BD7-B770-CA4271D3ED37}" type="slidenum">
              <a:rPr lang="en-US" smtClean="0"/>
              <a:pPr eaLnBrk="1" hangingPunct="1"/>
              <a:t>65</a:t>
            </a:fld>
            <a:endParaRPr lang="en-US"/>
          </a:p>
        </p:txBody>
      </p:sp>
    </p:spTree>
    <p:extLst>
      <p:ext uri="{BB962C8B-B14F-4D97-AF65-F5344CB8AC3E}">
        <p14:creationId xmlns:p14="http://schemas.microsoft.com/office/powerpoint/2010/main" val="335562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A1CC037E-039E-4C9A-B29E-0927477714F3}" type="slidenum">
              <a:rPr lang="fr-FR" smtClean="0"/>
              <a:pPr>
                <a:defRPr/>
              </a:pPr>
              <a:t>67</a:t>
            </a:fld>
            <a:endParaRPr lang="fr-FR"/>
          </a:p>
        </p:txBody>
      </p:sp>
    </p:spTree>
    <p:extLst>
      <p:ext uri="{BB962C8B-B14F-4D97-AF65-F5344CB8AC3E}">
        <p14:creationId xmlns:p14="http://schemas.microsoft.com/office/powerpoint/2010/main" val="3650333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D3A0CC-8343-4092-8102-1FDB95E6A0DC}" type="slidenum">
              <a:rPr lang="en-US" smtClean="0"/>
              <a:pPr eaLnBrk="1" hangingPunct="1"/>
              <a:t>70</a:t>
            </a:fld>
            <a:endParaRPr lang="en-US"/>
          </a:p>
        </p:txBody>
      </p:sp>
    </p:spTree>
    <p:extLst>
      <p:ext uri="{BB962C8B-B14F-4D97-AF65-F5344CB8AC3E}">
        <p14:creationId xmlns:p14="http://schemas.microsoft.com/office/powerpoint/2010/main" val="750358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admission</a:t>
            </a:r>
            <a:endParaRPr lang="en-IN" dirty="0"/>
          </a:p>
        </p:txBody>
      </p:sp>
      <p:sp>
        <p:nvSpPr>
          <p:cNvPr id="4" name="Slide Number Placeholder 3"/>
          <p:cNvSpPr>
            <a:spLocks noGrp="1"/>
          </p:cNvSpPr>
          <p:nvPr>
            <p:ph type="sldNum" sz="quarter" idx="10"/>
          </p:nvPr>
        </p:nvSpPr>
        <p:spPr/>
        <p:txBody>
          <a:bodyPr/>
          <a:lstStyle/>
          <a:p>
            <a:pPr>
              <a:defRPr/>
            </a:pPr>
            <a:fld id="{521147A5-9FF1-4099-9C8C-E060B9B45FF7}" type="slidenum">
              <a:rPr lang="en-US" smtClean="0"/>
              <a:pPr>
                <a:defRPr/>
              </a:pPr>
              <a:t>4</a:t>
            </a:fld>
            <a:endParaRPr lang="en-US"/>
          </a:p>
        </p:txBody>
      </p:sp>
    </p:spTree>
    <p:extLst>
      <p:ext uri="{BB962C8B-B14F-4D97-AF65-F5344CB8AC3E}">
        <p14:creationId xmlns:p14="http://schemas.microsoft.com/office/powerpoint/2010/main" val="9958859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6288C8-1006-4ADA-9904-094FFBEF927D}" type="slidenum">
              <a:rPr lang="en-US" smtClean="0"/>
              <a:pPr eaLnBrk="1" hangingPunct="1"/>
              <a:t>71</a:t>
            </a:fld>
            <a:endParaRPr lang="en-US"/>
          </a:p>
        </p:txBody>
      </p:sp>
    </p:spTree>
    <p:extLst>
      <p:ext uri="{BB962C8B-B14F-4D97-AF65-F5344CB8AC3E}">
        <p14:creationId xmlns:p14="http://schemas.microsoft.com/office/powerpoint/2010/main" val="20030026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3D72010-CC88-445B-954F-FE6AFDD98895}" type="slidenum">
              <a:rPr lang="en-US" smtClean="0"/>
              <a:pPr eaLnBrk="1" hangingPunct="1"/>
              <a:t>74</a:t>
            </a:fld>
            <a:endParaRPr lang="en-US"/>
          </a:p>
        </p:txBody>
      </p:sp>
    </p:spTree>
    <p:extLst>
      <p:ext uri="{BB962C8B-B14F-4D97-AF65-F5344CB8AC3E}">
        <p14:creationId xmlns:p14="http://schemas.microsoft.com/office/powerpoint/2010/main" val="70825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C6010-9541-4A24-ACE8-F126C6D3502C}" type="slidenum">
              <a:rPr lang="en-US" smtClean="0"/>
              <a:pPr eaLnBrk="1" hangingPunct="1"/>
              <a:t>12</a:t>
            </a:fld>
            <a:endParaRPr lang="en-US"/>
          </a:p>
        </p:txBody>
      </p:sp>
    </p:spTree>
    <p:extLst>
      <p:ext uri="{BB962C8B-B14F-4D97-AF65-F5344CB8AC3E}">
        <p14:creationId xmlns:p14="http://schemas.microsoft.com/office/powerpoint/2010/main" val="316529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C15EA5-EA4D-48C1-86A5-570A106C413C}" type="slidenum">
              <a:rPr lang="en-US" smtClean="0"/>
              <a:pPr eaLnBrk="1" hangingPunct="1"/>
              <a:t>15</a:t>
            </a:fld>
            <a:endParaRPr lang="en-US"/>
          </a:p>
        </p:txBody>
      </p:sp>
    </p:spTree>
    <p:extLst>
      <p:ext uri="{BB962C8B-B14F-4D97-AF65-F5344CB8AC3E}">
        <p14:creationId xmlns:p14="http://schemas.microsoft.com/office/powerpoint/2010/main" val="3879844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C6010-9541-4A24-ACE8-F126C6D3502C}" type="slidenum">
              <a:rPr lang="en-US" smtClean="0"/>
              <a:pPr eaLnBrk="1" hangingPunct="1"/>
              <a:t>16</a:t>
            </a:fld>
            <a:endParaRPr lang="en-US"/>
          </a:p>
        </p:txBody>
      </p:sp>
    </p:spTree>
    <p:extLst>
      <p:ext uri="{BB962C8B-B14F-4D97-AF65-F5344CB8AC3E}">
        <p14:creationId xmlns:p14="http://schemas.microsoft.com/office/powerpoint/2010/main" val="3096326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8BC6010-9541-4A24-ACE8-F126C6D3502C}" type="slidenum">
              <a:rPr lang="en-US" smtClean="0"/>
              <a:pPr eaLnBrk="1" hangingPunct="1"/>
              <a:t>17</a:t>
            </a:fld>
            <a:endParaRPr lang="en-US"/>
          </a:p>
        </p:txBody>
      </p:sp>
    </p:spTree>
    <p:extLst>
      <p:ext uri="{BB962C8B-B14F-4D97-AF65-F5344CB8AC3E}">
        <p14:creationId xmlns:p14="http://schemas.microsoft.com/office/powerpoint/2010/main" val="234964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C15EA5-EA4D-48C1-86A5-570A106C413C}" type="slidenum">
              <a:rPr lang="en-US" smtClean="0"/>
              <a:pPr eaLnBrk="1" hangingPunct="1"/>
              <a:t>18</a:t>
            </a:fld>
            <a:endParaRPr lang="en-US"/>
          </a:p>
        </p:txBody>
      </p:sp>
    </p:spTree>
    <p:extLst>
      <p:ext uri="{BB962C8B-B14F-4D97-AF65-F5344CB8AC3E}">
        <p14:creationId xmlns:p14="http://schemas.microsoft.com/office/powerpoint/2010/main" val="291472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77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12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ChangeArrowheads="1"/>
          </p:cNvSpPr>
          <p:nvPr userDrawn="1"/>
        </p:nvSpPr>
        <p:spPr bwMode="auto">
          <a:xfrm>
            <a:off x="0" y="6766560"/>
            <a:ext cx="9144000" cy="91440"/>
          </a:xfrm>
          <a:prstGeom prst="rect">
            <a:avLst/>
          </a:prstGeom>
          <a:solidFill>
            <a:srgbClr val="99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11370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3068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8"/>
          <p:cNvSpPr>
            <a:spLocks noChangeArrowheads="1"/>
          </p:cNvSpPr>
          <p:nvPr userDrawn="1"/>
        </p:nvSpPr>
        <p:spPr bwMode="auto">
          <a:xfrm>
            <a:off x="0" y="4008"/>
            <a:ext cx="9144000" cy="304800"/>
          </a:xfrm>
          <a:prstGeom prst="rect">
            <a:avLst/>
          </a:prstGeom>
          <a:solidFill>
            <a:srgbClr val="99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a:p>
        </p:txBody>
      </p:sp>
      <p:sp>
        <p:nvSpPr>
          <p:cNvPr id="1032" name="Rectangle 8"/>
          <p:cNvSpPr>
            <a:spLocks noChangeArrowheads="1"/>
          </p:cNvSpPr>
          <p:nvPr userDrawn="1"/>
        </p:nvSpPr>
        <p:spPr bwMode="auto">
          <a:xfrm>
            <a:off x="5245100" y="4008"/>
            <a:ext cx="382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r" eaLnBrk="0" hangingPunct="0"/>
            <a:r>
              <a:rPr lang="en-US" sz="1400" b="1" dirty="0">
                <a:solidFill>
                  <a:schemeClr val="bg1"/>
                </a:solidFill>
              </a:rPr>
              <a:t>Analytics Process</a:t>
            </a:r>
          </a:p>
        </p:txBody>
      </p:sp>
      <p:sp>
        <p:nvSpPr>
          <p:cNvPr id="4" name="Rectangle 8"/>
          <p:cNvSpPr>
            <a:spLocks noChangeArrowheads="1"/>
          </p:cNvSpPr>
          <p:nvPr userDrawn="1"/>
        </p:nvSpPr>
        <p:spPr bwMode="auto">
          <a:xfrm>
            <a:off x="0" y="6766560"/>
            <a:ext cx="9144000" cy="91440"/>
          </a:xfrm>
          <a:prstGeom prst="rect">
            <a:avLst/>
          </a:prstGeom>
          <a:solidFill>
            <a:srgbClr val="99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5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9.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0.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2.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white">
          <a:xfrm>
            <a:off x="1524000" y="2209800"/>
            <a:ext cx="6019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600" b="1" dirty="0">
                <a:solidFill>
                  <a:srgbClr val="CC6600"/>
                </a:solidFill>
              </a:rPr>
              <a:t> Analytics Process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592991"/>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A consumer marketing organization conducts large number of campaigns every year. It struggles to evaluate which campaign to repeat for one more year or which one to stop? Currently this decision is based on judgement.</a:t>
            </a:r>
          </a:p>
          <a:p>
            <a:pPr eaLnBrk="1" hangingPunct="1"/>
            <a:endParaRPr lang="en-US" sz="2400" dirty="0"/>
          </a:p>
          <a:p>
            <a:pPr eaLnBrk="1" hangingPunct="1"/>
            <a:r>
              <a:rPr lang="en-US" sz="2400" dirty="0"/>
              <a:t>Process Improvement:- Take decisions based on impact of campaigns.</a:t>
            </a:r>
          </a:p>
          <a:p>
            <a:pPr eaLnBrk="1" hangingPunct="1"/>
            <a:endParaRPr lang="en-US" sz="2400" dirty="0"/>
          </a:p>
          <a:p>
            <a:pPr eaLnBrk="1" hangingPunct="1"/>
            <a:r>
              <a:rPr lang="en-US" sz="2400" dirty="0"/>
              <a:t>Information Gap:- </a:t>
            </a:r>
          </a:p>
          <a:p>
            <a:pPr eaLnBrk="1" hangingPunct="1"/>
            <a:r>
              <a:rPr lang="en-US" sz="2400" dirty="0"/>
              <a:t>	&gt; Impact of each of the campaigns</a:t>
            </a:r>
          </a:p>
          <a:p>
            <a:pPr eaLnBrk="1" hangingPunct="1"/>
            <a:endParaRPr lang="en-US" sz="2400" dirty="0"/>
          </a:p>
          <a:p>
            <a:pPr eaLnBrk="1" hangingPunct="1"/>
            <a:r>
              <a:rPr lang="en-US" sz="2400" dirty="0"/>
              <a:t>Analytics Objectives:-</a:t>
            </a:r>
          </a:p>
          <a:p>
            <a:pPr eaLnBrk="1" hangingPunct="1"/>
            <a:r>
              <a:rPr lang="en-US" sz="2400" dirty="0"/>
              <a:t>	&gt; evaluate the impact of various campaigns in the last year</a:t>
            </a:r>
          </a:p>
        </p:txBody>
      </p:sp>
    </p:spTree>
    <p:extLst>
      <p:ext uri="{BB962C8B-B14F-4D97-AF65-F5344CB8AC3E}">
        <p14:creationId xmlns:p14="http://schemas.microsoft.com/office/powerpoint/2010/main" val="332922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592991"/>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Which advertisement campaign to continue next year? </a:t>
            </a:r>
          </a:p>
          <a:p>
            <a:pPr eaLnBrk="1" hangingPunct="1"/>
            <a:r>
              <a:rPr lang="en-US" sz="2400" dirty="0"/>
              <a:t>	&gt;&gt; evaluate the impact of various campaigns in the last year</a:t>
            </a:r>
          </a:p>
          <a:p>
            <a:pPr eaLnBrk="1" hangingPunct="1"/>
            <a:endParaRPr lang="en-US" sz="2400" dirty="0"/>
          </a:p>
          <a:p>
            <a:pPr eaLnBrk="1" hangingPunct="1"/>
            <a:endParaRPr lang="en-US" sz="2400" dirty="0"/>
          </a:p>
          <a:p>
            <a:pPr eaLnBrk="1" hangingPunct="1"/>
            <a:endParaRPr lang="en-US" sz="2400" dirty="0"/>
          </a:p>
          <a:p>
            <a:pPr eaLnBrk="1" hangingPunct="1"/>
            <a:r>
              <a:rPr lang="en-US" sz="2400" dirty="0"/>
              <a:t>Reduce expenditure of contacting customers for promotion</a:t>
            </a:r>
          </a:p>
          <a:p>
            <a:pPr eaLnBrk="1" hangingPunct="1"/>
            <a:r>
              <a:rPr lang="en-US" sz="2400" dirty="0"/>
              <a:t>	&gt;&gt; shortlist customers with best chance of response 			&gt;&gt; estimate probability of response</a:t>
            </a:r>
          </a:p>
          <a:p>
            <a:pPr eaLnBrk="1" hangingPunct="1"/>
            <a:endParaRPr lang="en-US" sz="2400" dirty="0"/>
          </a:p>
          <a:p>
            <a:pPr eaLnBrk="1" hangingPunct="1"/>
            <a:endParaRPr lang="en-US" sz="2400" dirty="0"/>
          </a:p>
          <a:p>
            <a:pPr eaLnBrk="1" hangingPunct="1"/>
            <a:r>
              <a:rPr lang="en-US" sz="2400" dirty="0"/>
              <a:t>High expenditure on manual approval of loans </a:t>
            </a:r>
          </a:p>
          <a:p>
            <a:pPr eaLnBrk="1" hangingPunct="1"/>
            <a:r>
              <a:rPr lang="en-US" sz="2400" dirty="0"/>
              <a:t>	&gt;&gt; automate decisions </a:t>
            </a:r>
          </a:p>
          <a:p>
            <a:pPr eaLnBrk="1" hangingPunct="1"/>
            <a:r>
              <a:rPr lang="en-US" sz="2400" dirty="0"/>
              <a:t>	&gt;&gt; estimate probability of default</a:t>
            </a:r>
          </a:p>
        </p:txBody>
      </p:sp>
    </p:spTree>
    <p:extLst>
      <p:ext uri="{BB962C8B-B14F-4D97-AF65-F5344CB8AC3E}">
        <p14:creationId xmlns:p14="http://schemas.microsoft.com/office/powerpoint/2010/main" val="221117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
          <p:cNvSpPr txBox="1">
            <a:spLocks noChangeArrowheads="1"/>
          </p:cNvSpPr>
          <p:nvPr/>
        </p:nvSpPr>
        <p:spPr bwMode="auto">
          <a:xfrm>
            <a:off x="381000" y="685800"/>
            <a:ext cx="845820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800" dirty="0">
                <a:solidFill>
                  <a:srgbClr val="0000FF"/>
                </a:solidFill>
              </a:rPr>
              <a:t>Types of Analytics</a:t>
            </a:r>
          </a:p>
          <a:p>
            <a:pPr eaLnBrk="1" hangingPunct="1"/>
            <a:endParaRPr lang="en-US" dirty="0"/>
          </a:p>
          <a:p>
            <a:pPr marL="342900" indent="-342900" eaLnBrk="1" hangingPunct="1">
              <a:buFontTx/>
              <a:buChar char="-"/>
            </a:pPr>
            <a:r>
              <a:rPr lang="en-US" sz="2000" dirty="0">
                <a:solidFill>
                  <a:srgbClr val="0000FF"/>
                </a:solidFill>
              </a:rPr>
              <a:t>Descriptive</a:t>
            </a:r>
            <a:r>
              <a:rPr lang="en-US" sz="2000" dirty="0"/>
              <a:t> </a:t>
            </a:r>
          </a:p>
          <a:p>
            <a:pPr eaLnBrk="1" hangingPunct="1"/>
            <a:r>
              <a:rPr lang="en-US" sz="2000" dirty="0"/>
              <a:t>Typically business intelligence. Explain the situation. Provide information at various levels of aggregation.</a:t>
            </a:r>
          </a:p>
          <a:p>
            <a:pPr eaLnBrk="1" hangingPunct="1"/>
            <a:r>
              <a:rPr lang="en-US" sz="2000" dirty="0"/>
              <a:t>	- report attrition by department/ seniority/ level</a:t>
            </a:r>
          </a:p>
          <a:p>
            <a:pPr eaLnBrk="1" hangingPunct="1"/>
            <a:r>
              <a:rPr lang="en-US" sz="2000" dirty="0"/>
              <a:t>	- report  sales by sales territory or region</a:t>
            </a:r>
          </a:p>
          <a:p>
            <a:pPr eaLnBrk="1" hangingPunct="1"/>
            <a:r>
              <a:rPr lang="en-US" sz="2000" dirty="0"/>
              <a:t>	</a:t>
            </a:r>
          </a:p>
          <a:p>
            <a:pPr marL="342900" indent="-342900" eaLnBrk="1" hangingPunct="1">
              <a:buFontTx/>
              <a:buChar char="-"/>
            </a:pPr>
            <a:r>
              <a:rPr lang="en-US" sz="2000" dirty="0">
                <a:solidFill>
                  <a:srgbClr val="0000FF"/>
                </a:solidFill>
              </a:rPr>
              <a:t>Predictive</a:t>
            </a:r>
            <a:r>
              <a:rPr lang="en-US" sz="2000" dirty="0"/>
              <a:t> </a:t>
            </a:r>
          </a:p>
          <a:p>
            <a:pPr eaLnBrk="1" hangingPunct="1"/>
            <a:r>
              <a:rPr lang="en-US" sz="2000" dirty="0"/>
              <a:t>Predict or forecast the behavior or result</a:t>
            </a:r>
          </a:p>
          <a:p>
            <a:pPr eaLnBrk="1" hangingPunct="1"/>
            <a:r>
              <a:rPr lang="en-US" sz="2000" dirty="0"/>
              <a:t>	- estimate the probability of attrition of employees</a:t>
            </a:r>
          </a:p>
          <a:p>
            <a:pPr eaLnBrk="1" hangingPunct="1"/>
            <a:r>
              <a:rPr lang="en-US" sz="2000" dirty="0"/>
              <a:t>	- estimate the sensitivity of sales to advertisement</a:t>
            </a:r>
          </a:p>
          <a:p>
            <a:pPr eaLnBrk="1" hangingPunct="1"/>
            <a:endParaRPr lang="en-US" sz="2000" dirty="0"/>
          </a:p>
          <a:p>
            <a:pPr marL="342900" indent="-342900" eaLnBrk="1" hangingPunct="1">
              <a:buFontTx/>
              <a:buChar char="-"/>
            </a:pPr>
            <a:r>
              <a:rPr lang="en-US" sz="2000" dirty="0">
                <a:solidFill>
                  <a:srgbClr val="0000FF"/>
                </a:solidFill>
              </a:rPr>
              <a:t>Prescriptive</a:t>
            </a:r>
          </a:p>
          <a:p>
            <a:pPr eaLnBrk="1" hangingPunct="1"/>
            <a:r>
              <a:rPr lang="en-US" sz="2000" dirty="0"/>
              <a:t>Suggest optimal course of action to achieve the objectives</a:t>
            </a:r>
          </a:p>
          <a:p>
            <a:pPr eaLnBrk="1" hangingPunct="1"/>
            <a:r>
              <a:rPr lang="en-US" sz="2000" dirty="0"/>
              <a:t>	- policy changes to reduce attrition (more training, better benefits 		based on analysis)</a:t>
            </a:r>
          </a:p>
          <a:p>
            <a:pPr eaLnBrk="1" hangingPunct="1"/>
            <a:r>
              <a:rPr lang="en-US" sz="2000" dirty="0"/>
              <a:t>	- optimal level of TV advertisement for maximizing sales</a:t>
            </a:r>
            <a:endParaRPr lang="en-US" dirty="0"/>
          </a:p>
        </p:txBody>
      </p:sp>
    </p:spTree>
    <p:extLst>
      <p:ext uri="{BB962C8B-B14F-4D97-AF65-F5344CB8AC3E}">
        <p14:creationId xmlns:p14="http://schemas.microsoft.com/office/powerpoint/2010/main" val="194302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8600" y="685800"/>
            <a:ext cx="8686800" cy="5715000"/>
          </a:xfrm>
          <a:prstGeom prst="rect">
            <a:avLst/>
          </a:prstGeom>
        </p:spPr>
      </p:pic>
      <p:sp>
        <p:nvSpPr>
          <p:cNvPr id="3" name="Rectangle 2"/>
          <p:cNvSpPr/>
          <p:nvPr/>
        </p:nvSpPr>
        <p:spPr>
          <a:xfrm>
            <a:off x="838200" y="6477000"/>
            <a:ext cx="7620000" cy="307777"/>
          </a:xfrm>
          <a:prstGeom prst="rect">
            <a:avLst/>
          </a:prstGeom>
        </p:spPr>
        <p:txBody>
          <a:bodyPr wrap="square">
            <a:spAutoFit/>
          </a:bodyPr>
          <a:lstStyle/>
          <a:p>
            <a:pPr algn="ctr"/>
            <a:r>
              <a:rPr lang="en-US" sz="1400" dirty="0"/>
              <a:t>http://analyticsindiamag.com/a-study-on-domestic-indian-analytics-market/</a:t>
            </a:r>
          </a:p>
        </p:txBody>
      </p:sp>
    </p:spTree>
    <p:extLst>
      <p:ext uri="{BB962C8B-B14F-4D97-AF65-F5344CB8AC3E}">
        <p14:creationId xmlns:p14="http://schemas.microsoft.com/office/powerpoint/2010/main" val="116673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3238381"/>
            <a:ext cx="845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600" dirty="0">
                <a:solidFill>
                  <a:srgbClr val="0000FF"/>
                </a:solidFill>
              </a:rPr>
              <a:t>Prediction vs Forecasting</a:t>
            </a:r>
            <a:endParaRPr lang="en-US" sz="2400" dirty="0"/>
          </a:p>
        </p:txBody>
      </p:sp>
    </p:spTree>
    <p:extLst>
      <p:ext uri="{BB962C8B-B14F-4D97-AF65-F5344CB8AC3E}">
        <p14:creationId xmlns:p14="http://schemas.microsoft.com/office/powerpoint/2010/main" val="387106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3733800" y="2667000"/>
            <a:ext cx="4038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4000" dirty="0">
                <a:solidFill>
                  <a:srgbClr val="CC6600"/>
                </a:solidFill>
              </a:rPr>
              <a:t>Collect Inputs</a:t>
            </a:r>
          </a:p>
        </p:txBody>
      </p:sp>
      <p:sp>
        <p:nvSpPr>
          <p:cNvPr id="3" name="TextBox 1"/>
          <p:cNvSpPr txBox="1">
            <a:spLocks noChangeArrowheads="1"/>
          </p:cNvSpPr>
          <p:nvPr/>
        </p:nvSpPr>
        <p:spPr bwMode="auto">
          <a:xfrm>
            <a:off x="470079" y="2224803"/>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FF9900"/>
                </a:solidFill>
                <a:cs typeface="Arial" charset="0"/>
              </a:rPr>
              <a:t>Collect Inputs/ Clean inputs</a:t>
            </a:r>
          </a:p>
        </p:txBody>
      </p:sp>
      <p:sp>
        <p:nvSpPr>
          <p:cNvPr id="4" name="TextBox 2"/>
          <p:cNvSpPr txBox="1">
            <a:spLocks noChangeArrowheads="1"/>
          </p:cNvSpPr>
          <p:nvPr/>
        </p:nvSpPr>
        <p:spPr bwMode="auto">
          <a:xfrm>
            <a:off x="508794" y="4422775"/>
            <a:ext cx="2208212"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Build a relationship (Model)</a:t>
            </a:r>
          </a:p>
        </p:txBody>
      </p:sp>
      <p:sp>
        <p:nvSpPr>
          <p:cNvPr id="5" name="TextBox 3"/>
          <p:cNvSpPr txBox="1">
            <a:spLocks noChangeArrowheads="1"/>
          </p:cNvSpPr>
          <p:nvPr/>
        </p:nvSpPr>
        <p:spPr bwMode="auto">
          <a:xfrm>
            <a:off x="304800" y="5297487"/>
            <a:ext cx="26162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Implement the model</a:t>
            </a:r>
          </a:p>
        </p:txBody>
      </p:sp>
      <p:sp>
        <p:nvSpPr>
          <p:cNvPr id="6" name="TextBox 4"/>
          <p:cNvSpPr txBox="1">
            <a:spLocks noChangeArrowheads="1"/>
          </p:cNvSpPr>
          <p:nvPr/>
        </p:nvSpPr>
        <p:spPr bwMode="auto">
          <a:xfrm>
            <a:off x="508794" y="3078162"/>
            <a:ext cx="22082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Process Inputs</a:t>
            </a:r>
          </a:p>
        </p:txBody>
      </p:sp>
      <p:sp>
        <p:nvSpPr>
          <p:cNvPr id="7" name="TextBox 5"/>
          <p:cNvSpPr txBox="1">
            <a:spLocks noChangeArrowheads="1"/>
          </p:cNvSpPr>
          <p:nvPr/>
        </p:nvSpPr>
        <p:spPr bwMode="auto">
          <a:xfrm>
            <a:off x="508794" y="1411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Objective of Analysis</a:t>
            </a:r>
          </a:p>
        </p:txBody>
      </p:sp>
      <p:cxnSp>
        <p:nvCxnSpPr>
          <p:cNvPr id="8" name="Straight Arrow Connector 7"/>
          <p:cNvCxnSpPr/>
          <p:nvPr/>
        </p:nvCxnSpPr>
        <p:spPr>
          <a:xfrm>
            <a:off x="1612900" y="2057400"/>
            <a:ext cx="0" cy="167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24"/>
          <p:cNvSpPr txBox="1">
            <a:spLocks noChangeArrowheads="1"/>
          </p:cNvSpPr>
          <p:nvPr/>
        </p:nvSpPr>
        <p:spPr bwMode="auto">
          <a:xfrm>
            <a:off x="508794" y="5878512"/>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Evaluate performance</a:t>
            </a:r>
          </a:p>
        </p:txBody>
      </p:sp>
      <p:cxnSp>
        <p:nvCxnSpPr>
          <p:cNvPr id="10" name="Straight Arrow Connector 9"/>
          <p:cNvCxnSpPr/>
          <p:nvPr/>
        </p:nvCxnSpPr>
        <p:spPr>
          <a:xfrm>
            <a:off x="1612900" y="5562600"/>
            <a:ext cx="0"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28"/>
          <p:cNvCxnSpPr>
            <a:cxnSpLocks noChangeShapeType="1"/>
          </p:cNvCxnSpPr>
          <p:nvPr/>
        </p:nvCxnSpPr>
        <p:spPr bwMode="auto">
          <a:xfrm>
            <a:off x="1612900" y="5068887"/>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TextBox 4"/>
          <p:cNvSpPr txBox="1">
            <a:spLocks noChangeArrowheads="1"/>
          </p:cNvSpPr>
          <p:nvPr/>
        </p:nvSpPr>
        <p:spPr bwMode="auto">
          <a:xfrm>
            <a:off x="404019" y="3708400"/>
            <a:ext cx="24177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Exploratory Analysis</a:t>
            </a:r>
          </a:p>
        </p:txBody>
      </p:sp>
      <p:cxnSp>
        <p:nvCxnSpPr>
          <p:cNvPr id="16" name="Straight Arrow Connector 4"/>
          <p:cNvCxnSpPr>
            <a:cxnSpLocks noChangeShapeType="1"/>
          </p:cNvCxnSpPr>
          <p:nvPr/>
        </p:nvCxnSpPr>
        <p:spPr bwMode="auto">
          <a:xfrm>
            <a:off x="1612900" y="4078287"/>
            <a:ext cx="0" cy="3444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6"/>
          <p:cNvCxnSpPr>
            <a:cxnSpLocks noChangeShapeType="1"/>
          </p:cNvCxnSpPr>
          <p:nvPr/>
        </p:nvCxnSpPr>
        <p:spPr bwMode="auto">
          <a:xfrm>
            <a:off x="1612900" y="2870916"/>
            <a:ext cx="0" cy="2072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11"/>
          <p:cNvCxnSpPr>
            <a:cxnSpLocks noChangeShapeType="1"/>
          </p:cNvCxnSpPr>
          <p:nvPr/>
        </p:nvCxnSpPr>
        <p:spPr bwMode="auto">
          <a:xfrm>
            <a:off x="1612900" y="3446462"/>
            <a:ext cx="0" cy="261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TextBox 5"/>
          <p:cNvSpPr txBox="1">
            <a:spLocks noChangeArrowheads="1"/>
          </p:cNvSpPr>
          <p:nvPr/>
        </p:nvSpPr>
        <p:spPr bwMode="auto">
          <a:xfrm>
            <a:off x="507642" y="76200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Business Problem</a:t>
            </a:r>
          </a:p>
        </p:txBody>
      </p:sp>
      <p:cxnSp>
        <p:nvCxnSpPr>
          <p:cNvPr id="24" name="Straight Arrow Connector 23"/>
          <p:cNvCxnSpPr>
            <a:stCxn id="23" idx="2"/>
            <a:endCxn id="7" idx="0"/>
          </p:cNvCxnSpPr>
          <p:nvPr/>
        </p:nvCxnSpPr>
        <p:spPr bwMode="auto">
          <a:xfrm>
            <a:off x="1611748" y="1131332"/>
            <a:ext cx="1152" cy="279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27542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
          <p:cNvSpPr txBox="1">
            <a:spLocks noChangeArrowheads="1"/>
          </p:cNvSpPr>
          <p:nvPr/>
        </p:nvSpPr>
        <p:spPr bwMode="auto">
          <a:xfrm>
            <a:off x="381000" y="685800"/>
            <a:ext cx="8458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solidFill>
                  <a:srgbClr val="0000FF"/>
                </a:solidFill>
              </a:rPr>
              <a:t>Collect Inputs</a:t>
            </a:r>
          </a:p>
          <a:p>
            <a:pPr eaLnBrk="1" hangingPunct="1"/>
            <a:endParaRPr lang="en-US" dirty="0"/>
          </a:p>
          <a:p>
            <a:pPr eaLnBrk="1" hangingPunct="1"/>
            <a:r>
              <a:rPr lang="en-US" sz="2000" dirty="0">
                <a:solidFill>
                  <a:srgbClr val="0000FF"/>
                </a:solidFill>
              </a:rPr>
              <a:t>Based on conceptual model</a:t>
            </a:r>
            <a:endParaRPr lang="en-US" dirty="0"/>
          </a:p>
        </p:txBody>
      </p:sp>
      <p:grpSp>
        <p:nvGrpSpPr>
          <p:cNvPr id="12" name="Canvas 50"/>
          <p:cNvGrpSpPr/>
          <p:nvPr/>
        </p:nvGrpSpPr>
        <p:grpSpPr>
          <a:xfrm>
            <a:off x="381000" y="1905001"/>
            <a:ext cx="8305801" cy="2971800"/>
            <a:chOff x="0" y="0"/>
            <a:chExt cx="5734050" cy="2676525"/>
          </a:xfrm>
        </p:grpSpPr>
        <p:sp>
          <p:nvSpPr>
            <p:cNvPr id="13" name="Rectangle 12"/>
            <p:cNvSpPr/>
            <p:nvPr/>
          </p:nvSpPr>
          <p:spPr>
            <a:xfrm>
              <a:off x="0" y="0"/>
              <a:ext cx="5734050" cy="2676525"/>
            </a:xfrm>
            <a:prstGeom prst="rect">
              <a:avLst/>
            </a:prstGeom>
          </p:spPr>
        </p:sp>
        <p:sp>
          <p:nvSpPr>
            <p:cNvPr id="14" name="Oval 13"/>
            <p:cNvSpPr/>
            <p:nvPr/>
          </p:nvSpPr>
          <p:spPr>
            <a:xfrm>
              <a:off x="76200" y="845579"/>
              <a:ext cx="1285875" cy="71486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dirty="0">
                  <a:solidFill>
                    <a:srgbClr val="000000"/>
                  </a:solidFill>
                  <a:effectLst/>
                  <a:ea typeface="Calibri"/>
                  <a:cs typeface="Times New Roman"/>
                </a:rPr>
                <a:t>Sales</a:t>
              </a:r>
              <a:endParaRPr lang="en-US" sz="1600" dirty="0">
                <a:effectLst/>
                <a:ea typeface="Calibri"/>
                <a:cs typeface="Times New Roman"/>
              </a:endParaRPr>
            </a:p>
          </p:txBody>
        </p:sp>
        <p:sp>
          <p:nvSpPr>
            <p:cNvPr id="15" name="Oval 14"/>
            <p:cNvSpPr/>
            <p:nvPr/>
          </p:nvSpPr>
          <p:spPr>
            <a:xfrm>
              <a:off x="1830915" y="942002"/>
              <a:ext cx="1504948" cy="534374"/>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dirty="0">
                  <a:solidFill>
                    <a:srgbClr val="000000"/>
                  </a:solidFill>
                  <a:effectLst/>
                  <a:ea typeface="Times New Roman"/>
                  <a:cs typeface="Times New Roman"/>
                </a:rPr>
                <a:t>Promotion</a:t>
              </a:r>
              <a:endParaRPr lang="en-US" sz="1600" dirty="0">
                <a:effectLst/>
                <a:ea typeface="Calibri"/>
                <a:cs typeface="Times New Roman"/>
              </a:endParaRPr>
            </a:p>
          </p:txBody>
        </p:sp>
        <p:sp>
          <p:nvSpPr>
            <p:cNvPr id="16" name="Oval 15"/>
            <p:cNvSpPr/>
            <p:nvPr/>
          </p:nvSpPr>
          <p:spPr>
            <a:xfrm>
              <a:off x="1803971" y="1626531"/>
              <a:ext cx="1614213" cy="7143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dirty="0">
                  <a:solidFill>
                    <a:schemeClr val="tx1"/>
                  </a:solidFill>
                  <a:latin typeface="Times New Roman"/>
                  <a:ea typeface="Times New Roman"/>
                </a:rPr>
                <a:t>Media</a:t>
              </a:r>
              <a:endParaRPr lang="en-US" dirty="0">
                <a:solidFill>
                  <a:schemeClr val="tx1"/>
                </a:solidFill>
                <a:effectLst/>
                <a:latin typeface="Times New Roman"/>
                <a:ea typeface="Times New Roman"/>
              </a:endParaRPr>
            </a:p>
          </p:txBody>
        </p:sp>
        <p:cxnSp>
          <p:nvCxnSpPr>
            <p:cNvPr id="17" name="Straight Arrow Connector 16"/>
            <p:cNvCxnSpPr>
              <a:stCxn id="16" idx="2"/>
              <a:endCxn id="14" idx="6"/>
            </p:cNvCxnSpPr>
            <p:nvPr/>
          </p:nvCxnSpPr>
          <p:spPr>
            <a:xfrm flipH="1" flipV="1">
              <a:off x="1362075" y="1203011"/>
              <a:ext cx="441896" cy="7807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Oval 17"/>
            <p:cNvSpPr/>
            <p:nvPr/>
          </p:nvSpPr>
          <p:spPr>
            <a:xfrm>
              <a:off x="1846085" y="303825"/>
              <a:ext cx="1419224" cy="42007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dirty="0">
                  <a:solidFill>
                    <a:srgbClr val="000000"/>
                  </a:solidFill>
                  <a:effectLst/>
                  <a:latin typeface="Times New Roman"/>
                  <a:ea typeface="Times New Roman"/>
                </a:rPr>
                <a:t>Price</a:t>
              </a:r>
              <a:endParaRPr lang="en-US" dirty="0">
                <a:effectLst/>
                <a:latin typeface="Times New Roman"/>
                <a:ea typeface="Times New Roman"/>
              </a:endParaRPr>
            </a:p>
          </p:txBody>
        </p:sp>
        <p:cxnSp>
          <p:nvCxnSpPr>
            <p:cNvPr id="19" name="Straight Arrow Connector 18"/>
            <p:cNvCxnSpPr>
              <a:stCxn id="18" idx="2"/>
              <a:endCxn id="14" idx="6"/>
            </p:cNvCxnSpPr>
            <p:nvPr/>
          </p:nvCxnSpPr>
          <p:spPr>
            <a:xfrm flipH="1">
              <a:off x="1362075" y="513863"/>
              <a:ext cx="484010" cy="6891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5" idx="2"/>
              <a:endCxn id="14" idx="6"/>
            </p:cNvCxnSpPr>
            <p:nvPr/>
          </p:nvCxnSpPr>
          <p:spPr>
            <a:xfrm flipH="1" flipV="1">
              <a:off x="1362075" y="1203011"/>
              <a:ext cx="468840" cy="61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Oval 20"/>
            <p:cNvSpPr/>
            <p:nvPr/>
          </p:nvSpPr>
          <p:spPr>
            <a:xfrm>
              <a:off x="3631876" y="189377"/>
              <a:ext cx="1857473" cy="62977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600" dirty="0">
                  <a:solidFill>
                    <a:srgbClr val="000000"/>
                  </a:solidFill>
                  <a:ea typeface="Times New Roman"/>
                </a:rPr>
                <a:t>Weekly </a:t>
              </a:r>
              <a:r>
                <a:rPr lang="en-US" sz="1600" dirty="0" err="1">
                  <a:solidFill>
                    <a:srgbClr val="000000"/>
                  </a:solidFill>
                  <a:ea typeface="Times New Roman"/>
                </a:rPr>
                <a:t>Avg</a:t>
              </a:r>
              <a:r>
                <a:rPr lang="en-US" sz="1600" dirty="0">
                  <a:solidFill>
                    <a:srgbClr val="000000"/>
                  </a:solidFill>
                  <a:ea typeface="Times New Roman"/>
                </a:rPr>
                <a:t> Price</a:t>
              </a:r>
              <a:endParaRPr lang="en-US" dirty="0">
                <a:effectLst/>
                <a:latin typeface="Times New Roman"/>
                <a:ea typeface="Times New Roman"/>
              </a:endParaRPr>
            </a:p>
          </p:txBody>
        </p:sp>
        <p:sp>
          <p:nvSpPr>
            <p:cNvPr id="22" name="Oval 21"/>
            <p:cNvSpPr/>
            <p:nvPr/>
          </p:nvSpPr>
          <p:spPr>
            <a:xfrm>
              <a:off x="3628527" y="884216"/>
              <a:ext cx="1887083" cy="6292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dirty="0">
                  <a:solidFill>
                    <a:schemeClr val="tx1"/>
                  </a:solidFill>
                  <a:latin typeface="Times New Roman"/>
                  <a:ea typeface="Times New Roman"/>
                </a:rPr>
                <a:t>Display/ Feature/ Discounts etc.</a:t>
              </a:r>
              <a:endParaRPr lang="en-US" dirty="0">
                <a:solidFill>
                  <a:schemeClr val="tx1"/>
                </a:solidFill>
                <a:effectLst/>
                <a:latin typeface="Times New Roman"/>
                <a:ea typeface="Times New Roman"/>
              </a:endParaRPr>
            </a:p>
          </p:txBody>
        </p:sp>
        <p:sp>
          <p:nvSpPr>
            <p:cNvPr id="23" name="Oval 22"/>
            <p:cNvSpPr/>
            <p:nvPr/>
          </p:nvSpPr>
          <p:spPr>
            <a:xfrm>
              <a:off x="3663301" y="1664631"/>
              <a:ext cx="2059979" cy="62928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dirty="0">
                  <a:solidFill>
                    <a:schemeClr val="tx1"/>
                  </a:solidFill>
                  <a:latin typeface="Times New Roman"/>
                  <a:ea typeface="Times New Roman"/>
                </a:rPr>
                <a:t>TV, Newspaper, Radio, Hoarding </a:t>
              </a:r>
              <a:r>
                <a:rPr lang="en-US" dirty="0" err="1">
                  <a:solidFill>
                    <a:schemeClr val="tx1"/>
                  </a:solidFill>
                  <a:latin typeface="Times New Roman"/>
                  <a:ea typeface="Times New Roman"/>
                </a:rPr>
                <a:t>etc</a:t>
              </a:r>
              <a:endParaRPr lang="en-US" dirty="0">
                <a:effectLst/>
                <a:latin typeface="Times New Roman"/>
                <a:ea typeface="Times New Roman"/>
              </a:endParaRPr>
            </a:p>
          </p:txBody>
        </p:sp>
        <p:cxnSp>
          <p:nvCxnSpPr>
            <p:cNvPr id="24" name="Straight Arrow Connector 23"/>
            <p:cNvCxnSpPr>
              <a:stCxn id="21" idx="2"/>
              <a:endCxn id="18" idx="6"/>
            </p:cNvCxnSpPr>
            <p:nvPr/>
          </p:nvCxnSpPr>
          <p:spPr>
            <a:xfrm flipH="1">
              <a:off x="3265309" y="504264"/>
              <a:ext cx="366567" cy="95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2"/>
              <a:endCxn id="15" idx="6"/>
            </p:cNvCxnSpPr>
            <p:nvPr/>
          </p:nvCxnSpPr>
          <p:spPr>
            <a:xfrm flipH="1">
              <a:off x="3335863" y="1198859"/>
              <a:ext cx="292664" cy="103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3" idx="2"/>
              <a:endCxn id="16" idx="6"/>
            </p:cNvCxnSpPr>
            <p:nvPr/>
          </p:nvCxnSpPr>
          <p:spPr>
            <a:xfrm flipH="1">
              <a:off x="3418184" y="1979274"/>
              <a:ext cx="245116" cy="4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533400" y="5029200"/>
            <a:ext cx="7696200" cy="646331"/>
          </a:xfrm>
          <a:prstGeom prst="rect">
            <a:avLst/>
          </a:prstGeom>
          <a:noFill/>
        </p:spPr>
        <p:txBody>
          <a:bodyPr wrap="square" rtlCol="0">
            <a:spAutoFit/>
          </a:bodyPr>
          <a:lstStyle/>
          <a:p>
            <a:r>
              <a:rPr lang="en-US" dirty="0"/>
              <a:t>Some of the variables may not be available/ May be available but at different levels (weekly, monthly, state, country)/ accuracy also may vary</a:t>
            </a:r>
          </a:p>
        </p:txBody>
      </p:sp>
    </p:spTree>
    <p:extLst>
      <p:ext uri="{BB962C8B-B14F-4D97-AF65-F5344CB8AC3E}">
        <p14:creationId xmlns:p14="http://schemas.microsoft.com/office/powerpoint/2010/main" val="415689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
          <p:cNvSpPr txBox="1">
            <a:spLocks noChangeArrowheads="1"/>
          </p:cNvSpPr>
          <p:nvPr/>
        </p:nvSpPr>
        <p:spPr bwMode="auto">
          <a:xfrm>
            <a:off x="381000" y="381000"/>
            <a:ext cx="845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00FF"/>
                </a:solidFill>
              </a:rPr>
              <a:t>Conceptual model</a:t>
            </a:r>
            <a:endParaRPr lang="en-US" dirty="0"/>
          </a:p>
        </p:txBody>
      </p:sp>
      <p:sp>
        <p:nvSpPr>
          <p:cNvPr id="13" name="Rectangle 12"/>
          <p:cNvSpPr/>
          <p:nvPr/>
        </p:nvSpPr>
        <p:spPr>
          <a:xfrm>
            <a:off x="549167" y="1825925"/>
            <a:ext cx="8290034" cy="4267200"/>
          </a:xfrm>
          <a:prstGeom prst="rect">
            <a:avLst/>
          </a:prstGeom>
        </p:spPr>
      </p:sp>
      <p:sp>
        <p:nvSpPr>
          <p:cNvPr id="31" name="TextBox 30"/>
          <p:cNvSpPr txBox="1"/>
          <p:nvPr/>
        </p:nvSpPr>
        <p:spPr>
          <a:xfrm>
            <a:off x="533400" y="5791200"/>
            <a:ext cx="7696200" cy="646331"/>
          </a:xfrm>
          <a:prstGeom prst="rect">
            <a:avLst/>
          </a:prstGeom>
          <a:noFill/>
        </p:spPr>
        <p:txBody>
          <a:bodyPr wrap="square" rtlCol="0">
            <a:spAutoFit/>
          </a:bodyPr>
          <a:lstStyle/>
          <a:p>
            <a:r>
              <a:rPr lang="en-US" dirty="0"/>
              <a:t>Some of the variables may not be available/ May be available but at different levels (weekly, monthly, state, country)/ accuracy also may vary</a:t>
            </a:r>
          </a:p>
        </p:txBody>
      </p:sp>
      <p:grpSp>
        <p:nvGrpSpPr>
          <p:cNvPr id="10" name="Group 9"/>
          <p:cNvGrpSpPr/>
          <p:nvPr/>
        </p:nvGrpSpPr>
        <p:grpSpPr>
          <a:xfrm>
            <a:off x="659334" y="1142999"/>
            <a:ext cx="8164296" cy="4303795"/>
            <a:chOff x="659334" y="977149"/>
            <a:chExt cx="8164296" cy="4469646"/>
          </a:xfrm>
        </p:grpSpPr>
        <p:sp>
          <p:nvSpPr>
            <p:cNvPr id="14" name="Oval 13"/>
            <p:cNvSpPr/>
            <p:nvPr/>
          </p:nvSpPr>
          <p:spPr>
            <a:xfrm>
              <a:off x="659334" y="2743200"/>
              <a:ext cx="1859061" cy="11397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dirty="0">
                  <a:solidFill>
                    <a:srgbClr val="000000"/>
                  </a:solidFill>
                  <a:ea typeface="Calibri"/>
                  <a:cs typeface="Times New Roman"/>
                </a:rPr>
                <a:t>Attrition</a:t>
              </a:r>
              <a:endParaRPr lang="en-US" sz="1600" dirty="0">
                <a:effectLst/>
                <a:ea typeface="Calibri"/>
                <a:cs typeface="Times New Roman"/>
              </a:endParaRPr>
            </a:p>
          </p:txBody>
        </p:sp>
        <p:sp>
          <p:nvSpPr>
            <p:cNvPr id="15" name="Oval 14"/>
            <p:cNvSpPr/>
            <p:nvPr/>
          </p:nvSpPr>
          <p:spPr>
            <a:xfrm>
              <a:off x="3196222" y="3327764"/>
              <a:ext cx="2175787" cy="851956"/>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600" dirty="0">
                  <a:solidFill>
                    <a:srgbClr val="000000"/>
                  </a:solidFill>
                  <a:effectLst/>
                  <a:ea typeface="Times New Roman"/>
                  <a:cs typeface="Times New Roman"/>
                </a:rPr>
                <a:t>Team</a:t>
              </a:r>
              <a:endParaRPr lang="en-US" sz="1600" dirty="0">
                <a:effectLst/>
                <a:ea typeface="Calibri"/>
                <a:cs typeface="Times New Roman"/>
              </a:endParaRPr>
            </a:p>
          </p:txBody>
        </p:sp>
        <p:sp>
          <p:nvSpPr>
            <p:cNvPr id="16" name="Oval 15"/>
            <p:cNvSpPr/>
            <p:nvPr/>
          </p:nvSpPr>
          <p:spPr>
            <a:xfrm>
              <a:off x="3157268" y="4419113"/>
              <a:ext cx="2333757" cy="94610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dirty="0">
                  <a:solidFill>
                    <a:schemeClr val="tx1"/>
                  </a:solidFill>
                  <a:latin typeface="Times New Roman"/>
                  <a:ea typeface="Times New Roman"/>
                </a:rPr>
                <a:t>Environment</a:t>
              </a:r>
              <a:endParaRPr lang="en-US" dirty="0">
                <a:solidFill>
                  <a:schemeClr val="tx1"/>
                </a:solidFill>
                <a:effectLst/>
                <a:latin typeface="Times New Roman"/>
                <a:ea typeface="Times New Roman"/>
              </a:endParaRPr>
            </a:p>
          </p:txBody>
        </p:sp>
        <p:cxnSp>
          <p:nvCxnSpPr>
            <p:cNvPr id="17" name="Straight Arrow Connector 16"/>
            <p:cNvCxnSpPr>
              <a:stCxn id="16" idx="2"/>
              <a:endCxn id="14" idx="6"/>
            </p:cNvCxnSpPr>
            <p:nvPr/>
          </p:nvCxnSpPr>
          <p:spPr>
            <a:xfrm flipH="1" flipV="1">
              <a:off x="2518395" y="3313055"/>
              <a:ext cx="638873" cy="15791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Oval 17"/>
            <p:cNvSpPr/>
            <p:nvPr/>
          </p:nvSpPr>
          <p:spPr>
            <a:xfrm>
              <a:off x="3218154" y="2310315"/>
              <a:ext cx="2051851" cy="6697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dirty="0">
                  <a:solidFill>
                    <a:srgbClr val="000000"/>
                  </a:solidFill>
                  <a:effectLst/>
                  <a:latin typeface="Times New Roman"/>
                  <a:ea typeface="Times New Roman"/>
                </a:rPr>
                <a:t>Personal</a:t>
              </a:r>
              <a:endParaRPr lang="en-US" sz="2000" dirty="0">
                <a:effectLst/>
                <a:latin typeface="Times New Roman"/>
                <a:ea typeface="Times New Roman"/>
              </a:endParaRPr>
            </a:p>
          </p:txBody>
        </p:sp>
        <p:cxnSp>
          <p:nvCxnSpPr>
            <p:cNvPr id="19" name="Straight Arrow Connector 18"/>
            <p:cNvCxnSpPr>
              <a:stCxn id="18" idx="2"/>
              <a:endCxn id="14" idx="6"/>
            </p:cNvCxnSpPr>
            <p:nvPr/>
          </p:nvCxnSpPr>
          <p:spPr>
            <a:xfrm flipH="1">
              <a:off x="2518395" y="2645179"/>
              <a:ext cx="699759" cy="6678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5" idx="2"/>
              <a:endCxn id="14" idx="6"/>
            </p:cNvCxnSpPr>
            <p:nvPr/>
          </p:nvCxnSpPr>
          <p:spPr>
            <a:xfrm flipH="1" flipV="1">
              <a:off x="2518395" y="3313055"/>
              <a:ext cx="677827" cy="4406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Oval 20"/>
            <p:cNvSpPr/>
            <p:nvPr/>
          </p:nvSpPr>
          <p:spPr>
            <a:xfrm>
              <a:off x="5799971" y="2127850"/>
              <a:ext cx="2685452" cy="10040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600" dirty="0">
                  <a:solidFill>
                    <a:srgbClr val="000000"/>
                  </a:solidFill>
                  <a:ea typeface="Times New Roman"/>
                </a:rPr>
                <a:t>Age, Gender, Experience etc.</a:t>
              </a:r>
              <a:endParaRPr lang="en-US" dirty="0">
                <a:effectLst/>
                <a:latin typeface="Times New Roman"/>
                <a:ea typeface="Times New Roman"/>
              </a:endParaRPr>
            </a:p>
          </p:txBody>
        </p:sp>
        <p:sp>
          <p:nvSpPr>
            <p:cNvPr id="22" name="Oval 21"/>
            <p:cNvSpPr/>
            <p:nvPr/>
          </p:nvSpPr>
          <p:spPr>
            <a:xfrm>
              <a:off x="5795130" y="3235636"/>
              <a:ext cx="2728261" cy="1003273"/>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dirty="0">
                  <a:solidFill>
                    <a:schemeClr val="tx1"/>
                  </a:solidFill>
                  <a:latin typeface="Times New Roman"/>
                  <a:ea typeface="Times New Roman"/>
                </a:rPr>
                <a:t>Lead style, Structure etc.</a:t>
              </a:r>
              <a:endParaRPr lang="en-US" dirty="0">
                <a:solidFill>
                  <a:schemeClr val="tx1"/>
                </a:solidFill>
                <a:effectLst/>
                <a:latin typeface="Times New Roman"/>
                <a:ea typeface="Times New Roman"/>
              </a:endParaRPr>
            </a:p>
          </p:txBody>
        </p:sp>
        <p:sp>
          <p:nvSpPr>
            <p:cNvPr id="23" name="Oval 22"/>
            <p:cNvSpPr/>
            <p:nvPr/>
          </p:nvSpPr>
          <p:spPr>
            <a:xfrm>
              <a:off x="5845404" y="4479857"/>
              <a:ext cx="2978226" cy="96693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dirty="0">
                  <a:solidFill>
                    <a:schemeClr val="tx1"/>
                  </a:solidFill>
                  <a:latin typeface="Times New Roman"/>
                  <a:ea typeface="Times New Roman"/>
                </a:rPr>
                <a:t>Skill demand, Industry growth </a:t>
              </a:r>
              <a:r>
                <a:rPr lang="en-US" dirty="0" err="1">
                  <a:solidFill>
                    <a:schemeClr val="tx1"/>
                  </a:solidFill>
                  <a:latin typeface="Times New Roman"/>
                  <a:ea typeface="Times New Roman"/>
                </a:rPr>
                <a:t>etc</a:t>
              </a:r>
              <a:endParaRPr lang="en-US" dirty="0">
                <a:effectLst/>
                <a:latin typeface="Times New Roman"/>
                <a:ea typeface="Times New Roman"/>
              </a:endParaRPr>
            </a:p>
          </p:txBody>
        </p:sp>
        <p:cxnSp>
          <p:nvCxnSpPr>
            <p:cNvPr id="24" name="Straight Arrow Connector 23"/>
            <p:cNvCxnSpPr>
              <a:stCxn id="21" idx="2"/>
              <a:endCxn id="18" idx="6"/>
            </p:cNvCxnSpPr>
            <p:nvPr/>
          </p:nvCxnSpPr>
          <p:spPr>
            <a:xfrm flipH="1">
              <a:off x="5270005" y="2629876"/>
              <a:ext cx="529966" cy="153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2"/>
              <a:endCxn id="15" idx="6"/>
            </p:cNvCxnSpPr>
            <p:nvPr/>
          </p:nvCxnSpPr>
          <p:spPr>
            <a:xfrm flipH="1">
              <a:off x="5372009" y="3737273"/>
              <a:ext cx="423121" cy="1646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3" idx="2"/>
              <a:endCxn id="16" idx="6"/>
            </p:cNvCxnSpPr>
            <p:nvPr/>
          </p:nvCxnSpPr>
          <p:spPr>
            <a:xfrm flipH="1" flipV="1">
              <a:off x="5491025" y="4892168"/>
              <a:ext cx="354379" cy="711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Oval 26"/>
            <p:cNvSpPr/>
            <p:nvPr/>
          </p:nvSpPr>
          <p:spPr>
            <a:xfrm>
              <a:off x="3223230" y="1159072"/>
              <a:ext cx="2055753" cy="6697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dirty="0">
                  <a:solidFill>
                    <a:srgbClr val="000000"/>
                  </a:solidFill>
                  <a:effectLst/>
                  <a:latin typeface="Times New Roman"/>
                  <a:ea typeface="Times New Roman"/>
                </a:rPr>
                <a:t>Benefits</a:t>
              </a:r>
              <a:endParaRPr lang="en-US" sz="2000" dirty="0">
                <a:effectLst/>
                <a:latin typeface="Times New Roman"/>
                <a:ea typeface="Times New Roman"/>
              </a:endParaRPr>
            </a:p>
          </p:txBody>
        </p:sp>
        <p:sp>
          <p:nvSpPr>
            <p:cNvPr id="28" name="Oval 27"/>
            <p:cNvSpPr/>
            <p:nvPr/>
          </p:nvSpPr>
          <p:spPr>
            <a:xfrm>
              <a:off x="5767641" y="977149"/>
              <a:ext cx="2690559" cy="1004051"/>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600" dirty="0">
                  <a:solidFill>
                    <a:srgbClr val="000000"/>
                  </a:solidFill>
                  <a:ea typeface="Times New Roman"/>
                </a:rPr>
                <a:t>Salary, promotion, flexibility</a:t>
              </a:r>
              <a:endParaRPr lang="en-US" dirty="0">
                <a:effectLst/>
                <a:latin typeface="Times New Roman"/>
                <a:ea typeface="Times New Roman"/>
              </a:endParaRPr>
            </a:p>
          </p:txBody>
        </p:sp>
        <p:cxnSp>
          <p:nvCxnSpPr>
            <p:cNvPr id="7" name="Straight Arrow Connector 6"/>
            <p:cNvCxnSpPr>
              <a:stCxn id="14" idx="6"/>
              <a:endCxn id="27" idx="2"/>
            </p:cNvCxnSpPr>
            <p:nvPr/>
          </p:nvCxnSpPr>
          <p:spPr bwMode="auto">
            <a:xfrm flipV="1">
              <a:off x="2518395" y="1493936"/>
              <a:ext cx="704835" cy="181911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27" idx="6"/>
              <a:endCxn id="28" idx="2"/>
            </p:cNvCxnSpPr>
            <p:nvPr/>
          </p:nvCxnSpPr>
          <p:spPr bwMode="auto">
            <a:xfrm flipV="1">
              <a:off x="5278983" y="1479175"/>
              <a:ext cx="488658" cy="147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11" name="Rectangle 10"/>
          <p:cNvSpPr/>
          <p:nvPr/>
        </p:nvSpPr>
        <p:spPr bwMode="auto">
          <a:xfrm>
            <a:off x="2518395" y="1142999"/>
            <a:ext cx="6473205" cy="449580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2125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3733800" y="2667000"/>
            <a:ext cx="4038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4000" dirty="0">
                <a:solidFill>
                  <a:srgbClr val="CC6600"/>
                </a:solidFill>
              </a:rPr>
              <a:t>Clean Inputs</a:t>
            </a:r>
          </a:p>
        </p:txBody>
      </p:sp>
      <p:sp>
        <p:nvSpPr>
          <p:cNvPr id="3" name="TextBox 1"/>
          <p:cNvSpPr txBox="1">
            <a:spLocks noChangeArrowheads="1"/>
          </p:cNvSpPr>
          <p:nvPr/>
        </p:nvSpPr>
        <p:spPr bwMode="auto">
          <a:xfrm>
            <a:off x="470079" y="2224803"/>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Collect Inputs/ </a:t>
            </a:r>
            <a:r>
              <a:rPr lang="en-US" dirty="0">
                <a:solidFill>
                  <a:srgbClr val="FF9900"/>
                </a:solidFill>
                <a:cs typeface="Arial" charset="0"/>
              </a:rPr>
              <a:t>Clean inputs</a:t>
            </a:r>
          </a:p>
        </p:txBody>
      </p:sp>
      <p:sp>
        <p:nvSpPr>
          <p:cNvPr id="4" name="TextBox 2"/>
          <p:cNvSpPr txBox="1">
            <a:spLocks noChangeArrowheads="1"/>
          </p:cNvSpPr>
          <p:nvPr/>
        </p:nvSpPr>
        <p:spPr bwMode="auto">
          <a:xfrm>
            <a:off x="508794" y="4422775"/>
            <a:ext cx="2208212"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Build a relationship (Model)</a:t>
            </a:r>
          </a:p>
        </p:txBody>
      </p:sp>
      <p:sp>
        <p:nvSpPr>
          <p:cNvPr id="5" name="TextBox 3"/>
          <p:cNvSpPr txBox="1">
            <a:spLocks noChangeArrowheads="1"/>
          </p:cNvSpPr>
          <p:nvPr/>
        </p:nvSpPr>
        <p:spPr bwMode="auto">
          <a:xfrm>
            <a:off x="304800" y="5297487"/>
            <a:ext cx="26162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Implement the model</a:t>
            </a:r>
          </a:p>
        </p:txBody>
      </p:sp>
      <p:sp>
        <p:nvSpPr>
          <p:cNvPr id="6" name="TextBox 4"/>
          <p:cNvSpPr txBox="1">
            <a:spLocks noChangeArrowheads="1"/>
          </p:cNvSpPr>
          <p:nvPr/>
        </p:nvSpPr>
        <p:spPr bwMode="auto">
          <a:xfrm>
            <a:off x="508794" y="3078162"/>
            <a:ext cx="22082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Process Inputs</a:t>
            </a:r>
          </a:p>
        </p:txBody>
      </p:sp>
      <p:sp>
        <p:nvSpPr>
          <p:cNvPr id="7" name="TextBox 5"/>
          <p:cNvSpPr txBox="1">
            <a:spLocks noChangeArrowheads="1"/>
          </p:cNvSpPr>
          <p:nvPr/>
        </p:nvSpPr>
        <p:spPr bwMode="auto">
          <a:xfrm>
            <a:off x="508794" y="1411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Objective of Analysis</a:t>
            </a:r>
          </a:p>
        </p:txBody>
      </p:sp>
      <p:cxnSp>
        <p:nvCxnSpPr>
          <p:cNvPr id="8" name="Straight Arrow Connector 7"/>
          <p:cNvCxnSpPr/>
          <p:nvPr/>
        </p:nvCxnSpPr>
        <p:spPr>
          <a:xfrm>
            <a:off x="1612900" y="2057400"/>
            <a:ext cx="0" cy="167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24"/>
          <p:cNvSpPr txBox="1">
            <a:spLocks noChangeArrowheads="1"/>
          </p:cNvSpPr>
          <p:nvPr/>
        </p:nvSpPr>
        <p:spPr bwMode="auto">
          <a:xfrm>
            <a:off x="508794" y="5878512"/>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Evaluate performance</a:t>
            </a:r>
          </a:p>
        </p:txBody>
      </p:sp>
      <p:cxnSp>
        <p:nvCxnSpPr>
          <p:cNvPr id="10" name="Straight Arrow Connector 9"/>
          <p:cNvCxnSpPr/>
          <p:nvPr/>
        </p:nvCxnSpPr>
        <p:spPr>
          <a:xfrm>
            <a:off x="1612900" y="5562600"/>
            <a:ext cx="0"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28"/>
          <p:cNvCxnSpPr>
            <a:cxnSpLocks noChangeShapeType="1"/>
          </p:cNvCxnSpPr>
          <p:nvPr/>
        </p:nvCxnSpPr>
        <p:spPr bwMode="auto">
          <a:xfrm>
            <a:off x="1612900" y="5068887"/>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TextBox 4"/>
          <p:cNvSpPr txBox="1">
            <a:spLocks noChangeArrowheads="1"/>
          </p:cNvSpPr>
          <p:nvPr/>
        </p:nvSpPr>
        <p:spPr bwMode="auto">
          <a:xfrm>
            <a:off x="404019" y="3708400"/>
            <a:ext cx="24177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Exploratory Analysis</a:t>
            </a:r>
          </a:p>
        </p:txBody>
      </p:sp>
      <p:cxnSp>
        <p:nvCxnSpPr>
          <p:cNvPr id="16" name="Straight Arrow Connector 4"/>
          <p:cNvCxnSpPr>
            <a:cxnSpLocks noChangeShapeType="1"/>
          </p:cNvCxnSpPr>
          <p:nvPr/>
        </p:nvCxnSpPr>
        <p:spPr bwMode="auto">
          <a:xfrm>
            <a:off x="1612900" y="4078287"/>
            <a:ext cx="0" cy="3444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6"/>
          <p:cNvCxnSpPr>
            <a:cxnSpLocks noChangeShapeType="1"/>
          </p:cNvCxnSpPr>
          <p:nvPr/>
        </p:nvCxnSpPr>
        <p:spPr bwMode="auto">
          <a:xfrm>
            <a:off x="1612900" y="2870916"/>
            <a:ext cx="0" cy="2072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11"/>
          <p:cNvCxnSpPr>
            <a:cxnSpLocks noChangeShapeType="1"/>
          </p:cNvCxnSpPr>
          <p:nvPr/>
        </p:nvCxnSpPr>
        <p:spPr bwMode="auto">
          <a:xfrm>
            <a:off x="1612900" y="3446462"/>
            <a:ext cx="0" cy="261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TextBox 5"/>
          <p:cNvSpPr txBox="1">
            <a:spLocks noChangeArrowheads="1"/>
          </p:cNvSpPr>
          <p:nvPr/>
        </p:nvSpPr>
        <p:spPr bwMode="auto">
          <a:xfrm>
            <a:off x="507642" y="76200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Business Problem</a:t>
            </a:r>
          </a:p>
        </p:txBody>
      </p:sp>
      <p:cxnSp>
        <p:nvCxnSpPr>
          <p:cNvPr id="24" name="Straight Arrow Connector 23"/>
          <p:cNvCxnSpPr>
            <a:stCxn id="23" idx="2"/>
            <a:endCxn id="7" idx="0"/>
          </p:cNvCxnSpPr>
          <p:nvPr/>
        </p:nvCxnSpPr>
        <p:spPr bwMode="auto">
          <a:xfrm>
            <a:off x="1611748" y="1131332"/>
            <a:ext cx="1152" cy="279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901537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1447800" y="2667000"/>
            <a:ext cx="6324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4000" dirty="0">
                <a:solidFill>
                  <a:srgbClr val="CC6600"/>
                </a:solidFill>
              </a:rPr>
              <a:t>Missing Value Treatment</a:t>
            </a:r>
          </a:p>
        </p:txBody>
      </p:sp>
    </p:spTree>
    <p:extLst>
      <p:ext uri="{BB962C8B-B14F-4D97-AF65-F5344CB8AC3E}">
        <p14:creationId xmlns:p14="http://schemas.microsoft.com/office/powerpoint/2010/main" val="33807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txBox="1">
            <a:spLocks noChangeArrowheads="1"/>
          </p:cNvSpPr>
          <p:nvPr/>
        </p:nvSpPr>
        <p:spPr bwMode="auto">
          <a:xfrm>
            <a:off x="1727994" y="2224803"/>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Collect Inputs/ Clean inputs</a:t>
            </a:r>
          </a:p>
        </p:txBody>
      </p:sp>
      <p:sp>
        <p:nvSpPr>
          <p:cNvPr id="3075" name="TextBox 2"/>
          <p:cNvSpPr txBox="1">
            <a:spLocks noChangeArrowheads="1"/>
          </p:cNvSpPr>
          <p:nvPr/>
        </p:nvSpPr>
        <p:spPr bwMode="auto">
          <a:xfrm>
            <a:off x="1727994" y="4422775"/>
            <a:ext cx="2208212"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Build a relationship (Model)</a:t>
            </a:r>
          </a:p>
        </p:txBody>
      </p:sp>
      <p:sp>
        <p:nvSpPr>
          <p:cNvPr id="3076" name="TextBox 3"/>
          <p:cNvSpPr txBox="1">
            <a:spLocks noChangeArrowheads="1"/>
          </p:cNvSpPr>
          <p:nvPr/>
        </p:nvSpPr>
        <p:spPr bwMode="auto">
          <a:xfrm>
            <a:off x="1524000" y="5297487"/>
            <a:ext cx="26162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Implement the model</a:t>
            </a:r>
          </a:p>
        </p:txBody>
      </p:sp>
      <p:sp>
        <p:nvSpPr>
          <p:cNvPr id="3077" name="TextBox 4"/>
          <p:cNvSpPr txBox="1">
            <a:spLocks noChangeArrowheads="1"/>
          </p:cNvSpPr>
          <p:nvPr/>
        </p:nvSpPr>
        <p:spPr bwMode="auto">
          <a:xfrm>
            <a:off x="1727994" y="3078162"/>
            <a:ext cx="22082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Process Inputs</a:t>
            </a:r>
          </a:p>
        </p:txBody>
      </p:sp>
      <p:sp>
        <p:nvSpPr>
          <p:cNvPr id="3078" name="TextBox 5"/>
          <p:cNvSpPr txBox="1">
            <a:spLocks noChangeArrowheads="1"/>
          </p:cNvSpPr>
          <p:nvPr/>
        </p:nvSpPr>
        <p:spPr bwMode="auto">
          <a:xfrm>
            <a:off x="1727994" y="1411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Objective of Analysis</a:t>
            </a:r>
          </a:p>
        </p:txBody>
      </p:sp>
      <p:cxnSp>
        <p:nvCxnSpPr>
          <p:cNvPr id="9" name="Straight Arrow Connector 8"/>
          <p:cNvCxnSpPr/>
          <p:nvPr/>
        </p:nvCxnSpPr>
        <p:spPr>
          <a:xfrm>
            <a:off x="2832100" y="2057400"/>
            <a:ext cx="0" cy="167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80" name="TextBox 24"/>
          <p:cNvSpPr txBox="1">
            <a:spLocks noChangeArrowheads="1"/>
          </p:cNvSpPr>
          <p:nvPr/>
        </p:nvSpPr>
        <p:spPr bwMode="auto">
          <a:xfrm>
            <a:off x="1727994" y="5878512"/>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Evaluate performance</a:t>
            </a:r>
          </a:p>
        </p:txBody>
      </p:sp>
      <p:cxnSp>
        <p:nvCxnSpPr>
          <p:cNvPr id="16" name="Straight Arrow Connector 15"/>
          <p:cNvCxnSpPr/>
          <p:nvPr/>
        </p:nvCxnSpPr>
        <p:spPr>
          <a:xfrm>
            <a:off x="2832100" y="5562600"/>
            <a:ext cx="0"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82" name="TextBox 19"/>
          <p:cNvSpPr txBox="1">
            <a:spLocks noChangeArrowheads="1"/>
          </p:cNvSpPr>
          <p:nvPr/>
        </p:nvSpPr>
        <p:spPr bwMode="auto">
          <a:xfrm>
            <a:off x="4724400" y="1487487"/>
            <a:ext cx="3505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a:t>Objectives of the analysis and data requirements are laid out in the </a:t>
            </a:r>
            <a:r>
              <a:rPr lang="en-US" sz="2000">
                <a:solidFill>
                  <a:srgbClr val="0000FF"/>
                </a:solidFill>
              </a:rPr>
              <a:t>proposal</a:t>
            </a:r>
            <a:endParaRPr lang="en-IN" sz="2000">
              <a:solidFill>
                <a:srgbClr val="0000FF"/>
              </a:solidFill>
            </a:endParaRPr>
          </a:p>
        </p:txBody>
      </p:sp>
      <p:sp>
        <p:nvSpPr>
          <p:cNvPr id="3083" name="TextBox 4"/>
          <p:cNvSpPr txBox="1">
            <a:spLocks noChangeArrowheads="1"/>
          </p:cNvSpPr>
          <p:nvPr/>
        </p:nvSpPr>
        <p:spPr bwMode="auto">
          <a:xfrm>
            <a:off x="4801114" y="3570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Interim Presentation</a:t>
            </a:r>
          </a:p>
        </p:txBody>
      </p:sp>
      <p:cxnSp>
        <p:nvCxnSpPr>
          <p:cNvPr id="3084" name="Straight Arrow Connector 25"/>
          <p:cNvCxnSpPr>
            <a:cxnSpLocks noChangeShapeType="1"/>
            <a:stCxn id="3086" idx="3"/>
            <a:endCxn id="3083" idx="1"/>
          </p:cNvCxnSpPr>
          <p:nvPr/>
        </p:nvCxnSpPr>
        <p:spPr bwMode="auto">
          <a:xfrm>
            <a:off x="4040981" y="3893344"/>
            <a:ext cx="760133"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5" name="Straight Arrow Connector 28"/>
          <p:cNvCxnSpPr>
            <a:cxnSpLocks noChangeShapeType="1"/>
          </p:cNvCxnSpPr>
          <p:nvPr/>
        </p:nvCxnSpPr>
        <p:spPr bwMode="auto">
          <a:xfrm>
            <a:off x="2832100" y="5068887"/>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086" name="TextBox 4"/>
          <p:cNvSpPr txBox="1">
            <a:spLocks noChangeArrowheads="1"/>
          </p:cNvSpPr>
          <p:nvPr/>
        </p:nvSpPr>
        <p:spPr bwMode="auto">
          <a:xfrm>
            <a:off x="1623219" y="3708400"/>
            <a:ext cx="24177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Exploratory Analysis</a:t>
            </a:r>
          </a:p>
        </p:txBody>
      </p:sp>
      <p:cxnSp>
        <p:nvCxnSpPr>
          <p:cNvPr id="3087" name="Straight Arrow Connector 4"/>
          <p:cNvCxnSpPr>
            <a:cxnSpLocks noChangeShapeType="1"/>
          </p:cNvCxnSpPr>
          <p:nvPr/>
        </p:nvCxnSpPr>
        <p:spPr bwMode="auto">
          <a:xfrm>
            <a:off x="2832100" y="4078287"/>
            <a:ext cx="0" cy="3444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8" name="Straight Arrow Connector 6"/>
          <p:cNvCxnSpPr>
            <a:cxnSpLocks noChangeShapeType="1"/>
          </p:cNvCxnSpPr>
          <p:nvPr/>
        </p:nvCxnSpPr>
        <p:spPr bwMode="auto">
          <a:xfrm>
            <a:off x="2832100" y="2870916"/>
            <a:ext cx="0" cy="2072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9" name="Straight Arrow Connector 11"/>
          <p:cNvCxnSpPr>
            <a:cxnSpLocks noChangeShapeType="1"/>
          </p:cNvCxnSpPr>
          <p:nvPr/>
        </p:nvCxnSpPr>
        <p:spPr bwMode="auto">
          <a:xfrm>
            <a:off x="2832100" y="3446462"/>
            <a:ext cx="0" cy="261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TextBox 4"/>
          <p:cNvSpPr txBox="1">
            <a:spLocks noChangeArrowheads="1"/>
          </p:cNvSpPr>
          <p:nvPr/>
        </p:nvSpPr>
        <p:spPr bwMode="auto">
          <a:xfrm>
            <a:off x="4801114" y="455896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Final Presentation</a:t>
            </a:r>
          </a:p>
        </p:txBody>
      </p:sp>
      <p:cxnSp>
        <p:nvCxnSpPr>
          <p:cNvPr id="3" name="Straight Arrow Connector 2"/>
          <p:cNvCxnSpPr>
            <a:stCxn id="3075" idx="3"/>
            <a:endCxn id="18" idx="1"/>
          </p:cNvCxnSpPr>
          <p:nvPr/>
        </p:nvCxnSpPr>
        <p:spPr bwMode="auto">
          <a:xfrm flipV="1">
            <a:off x="3936206" y="4743626"/>
            <a:ext cx="864908" cy="220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0" name="TextBox 4"/>
          <p:cNvSpPr txBox="1">
            <a:spLocks noChangeArrowheads="1"/>
          </p:cNvSpPr>
          <p:nvPr/>
        </p:nvSpPr>
        <p:spPr bwMode="auto">
          <a:xfrm>
            <a:off x="4800600" y="5080555"/>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Use model results</a:t>
            </a:r>
          </a:p>
        </p:txBody>
      </p:sp>
      <p:cxnSp>
        <p:nvCxnSpPr>
          <p:cNvPr id="4" name="Elbow Connector 3"/>
          <p:cNvCxnSpPr>
            <a:stCxn id="3075" idx="3"/>
            <a:endCxn id="20" idx="1"/>
          </p:cNvCxnSpPr>
          <p:nvPr/>
        </p:nvCxnSpPr>
        <p:spPr bwMode="auto">
          <a:xfrm>
            <a:off x="3936206" y="4745831"/>
            <a:ext cx="864394" cy="519390"/>
          </a:xfrm>
          <a:prstGeom prst="bentConnector3">
            <a:avLst/>
          </a:prstGeom>
          <a:solidFill>
            <a:schemeClr val="accent1"/>
          </a:solidFill>
          <a:ln w="9525" cap="flat" cmpd="sng" algn="ctr">
            <a:solidFill>
              <a:schemeClr val="tx1"/>
            </a:solidFill>
            <a:prstDash val="solid"/>
            <a:round/>
            <a:headEnd type="none" w="med" len="med"/>
            <a:tailEnd type="arrow"/>
          </a:ln>
          <a:effectLst/>
        </p:spPr>
      </p:cxnSp>
      <p:sp>
        <p:nvSpPr>
          <p:cNvPr id="23" name="TextBox 5"/>
          <p:cNvSpPr txBox="1">
            <a:spLocks noChangeArrowheads="1"/>
          </p:cNvSpPr>
          <p:nvPr/>
        </p:nvSpPr>
        <p:spPr bwMode="auto">
          <a:xfrm>
            <a:off x="1726842" y="76200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Business Problem</a:t>
            </a:r>
          </a:p>
        </p:txBody>
      </p:sp>
      <p:cxnSp>
        <p:nvCxnSpPr>
          <p:cNvPr id="6" name="Straight Arrow Connector 5"/>
          <p:cNvCxnSpPr>
            <a:stCxn id="23" idx="2"/>
            <a:endCxn id="3078" idx="0"/>
          </p:cNvCxnSpPr>
          <p:nvPr/>
        </p:nvCxnSpPr>
        <p:spPr bwMode="auto">
          <a:xfrm>
            <a:off x="2830948" y="1131332"/>
            <a:ext cx="1152" cy="279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
          <p:cNvSpPr txBox="1">
            <a:spLocks noChangeArrowheads="1"/>
          </p:cNvSpPr>
          <p:nvPr/>
        </p:nvSpPr>
        <p:spPr bwMode="auto">
          <a:xfrm>
            <a:off x="381000" y="685800"/>
            <a:ext cx="82296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dirty="0">
                <a:solidFill>
                  <a:srgbClr val="0000FF"/>
                </a:solidFill>
              </a:rPr>
              <a:t>Missing values</a:t>
            </a:r>
          </a:p>
          <a:p>
            <a:pPr eaLnBrk="1" hangingPunct="1"/>
            <a:endParaRPr lang="en-US" sz="2000" dirty="0"/>
          </a:p>
          <a:p>
            <a:pPr eaLnBrk="1" hangingPunct="1"/>
            <a:r>
              <a:rPr lang="en-US" sz="2400" dirty="0"/>
              <a:t>Missing Data occurs in a data set when a value is missing.</a:t>
            </a:r>
          </a:p>
          <a:p>
            <a:pPr eaLnBrk="1" hangingPunct="1"/>
            <a:endParaRPr lang="en-US" sz="2400" dirty="0"/>
          </a:p>
          <a:p>
            <a:pPr eaLnBrk="1" hangingPunct="1"/>
            <a:r>
              <a:rPr lang="en-US" sz="2400" dirty="0"/>
              <a:t>	- it could be marked </a:t>
            </a:r>
            <a:r>
              <a:rPr lang="en-US" sz="5400" dirty="0">
                <a:solidFill>
                  <a:srgbClr val="FF0000"/>
                </a:solidFill>
              </a:rPr>
              <a:t>.</a:t>
            </a:r>
            <a:r>
              <a:rPr lang="en-US" sz="2400" dirty="0"/>
              <a:t> in case of missing numerical 		values</a:t>
            </a:r>
          </a:p>
          <a:p>
            <a:pPr eaLnBrk="1" hangingPunct="1"/>
            <a:endParaRPr lang="en-US" sz="2400" dirty="0"/>
          </a:p>
          <a:p>
            <a:pPr eaLnBrk="1" hangingPunct="1"/>
            <a:r>
              <a:rPr lang="en-US" sz="2400" dirty="0"/>
              <a:t>	- NA, #N/A, ‘ ‘, etc., in the case of character values.</a:t>
            </a:r>
          </a:p>
          <a:p>
            <a:pPr eaLnBrk="1" hangingPunct="1"/>
            <a:endParaRPr lang="en-US" sz="2400" dirty="0"/>
          </a:p>
          <a:p>
            <a:pPr eaLnBrk="1" hangingPunct="1"/>
            <a:r>
              <a:rPr lang="en-US" sz="2400" dirty="0"/>
              <a:t>	- watch out for </a:t>
            </a:r>
            <a:r>
              <a:rPr lang="en-US" sz="2400" dirty="0">
                <a:solidFill>
                  <a:srgbClr val="FF0000"/>
                </a:solidFill>
              </a:rPr>
              <a:t>FLAGS</a:t>
            </a:r>
            <a:r>
              <a:rPr lang="en-US" sz="2400" dirty="0"/>
              <a:t> like 99, 999 etc.</a:t>
            </a:r>
          </a:p>
          <a:p>
            <a:pPr eaLnBrk="1" hangingPunct="1"/>
            <a:r>
              <a:rPr lang="en-US" sz="2400" dirty="0"/>
              <a:t>	</a:t>
            </a:r>
          </a:p>
          <a:p>
            <a:pPr eaLnBrk="1" hangingPunct="1"/>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3"/>
          <p:cNvSpPr txBox="1">
            <a:spLocks noChangeArrowheads="1"/>
          </p:cNvSpPr>
          <p:nvPr/>
        </p:nvSpPr>
        <p:spPr bwMode="auto">
          <a:xfrm>
            <a:off x="381000" y="685800"/>
            <a:ext cx="8229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In cases where numerical missing values are </a:t>
            </a:r>
            <a:r>
              <a:rPr lang="en-US" sz="2400" dirty="0">
                <a:solidFill>
                  <a:srgbClr val="FF0000"/>
                </a:solidFill>
              </a:rPr>
              <a:t>legitimate</a:t>
            </a:r>
            <a:r>
              <a:rPr lang="en-US" sz="2400" dirty="0"/>
              <a:t>, it can be replaced with zeroes.</a:t>
            </a:r>
          </a:p>
          <a:p>
            <a:pPr eaLnBrk="1" hangingPunct="1"/>
            <a:endParaRPr lang="en-US" sz="2000" dirty="0"/>
          </a:p>
          <a:p>
            <a:pPr lvl="1" eaLnBrk="1" hangingPunct="1"/>
            <a:endParaRPr lang="en-US" sz="2000" dirty="0"/>
          </a:p>
          <a:p>
            <a:pPr lvl="1" eaLnBrk="1" hangingPunct="1"/>
            <a:r>
              <a:rPr lang="en-US" sz="2000" dirty="0"/>
              <a:t>- In a customer profile dataset, Is the following missing values legitimate? Will you replace with zero?</a:t>
            </a:r>
          </a:p>
          <a:p>
            <a:pPr lvl="1" eaLnBrk="1" hangingPunct="1"/>
            <a:endParaRPr lang="en-US" sz="2000" dirty="0"/>
          </a:p>
          <a:p>
            <a:pPr lvl="3" eaLnBrk="1" hangingPunct="1"/>
            <a:r>
              <a:rPr lang="en-US" sz="2000" dirty="0"/>
              <a:t>	- Income</a:t>
            </a:r>
          </a:p>
          <a:p>
            <a:pPr lvl="3" eaLnBrk="1" hangingPunct="1"/>
            <a:r>
              <a:rPr lang="en-US" sz="2000" dirty="0"/>
              <a:t>	- Age</a:t>
            </a:r>
          </a:p>
          <a:p>
            <a:pPr lvl="3" eaLnBrk="1" hangingPunct="1"/>
            <a:r>
              <a:rPr lang="en-US" sz="2000" dirty="0"/>
              <a:t>	- Loan outstanding</a:t>
            </a:r>
          </a:p>
          <a:p>
            <a:pPr lvl="3" eaLnBrk="1" hangingPunct="1"/>
            <a:r>
              <a:rPr lang="en-US" sz="2000" dirty="0"/>
              <a:t>	- Debt Ratio</a:t>
            </a:r>
          </a:p>
          <a:p>
            <a:pPr lvl="1" eaLnBrk="1" hangingPunct="1"/>
            <a:endParaRPr lang="en-US" sz="2000" dirty="0"/>
          </a:p>
          <a:p>
            <a:pPr lvl="1" eaLnBrk="1" hangingPunct="1"/>
            <a:r>
              <a:rPr lang="en-US" sz="2000" dirty="0"/>
              <a:t>- performance appraisal rating of an employee</a:t>
            </a:r>
          </a:p>
          <a:p>
            <a:pPr marL="342900" indent="-342900" eaLnBrk="1" hangingPunct="1">
              <a:buFontTx/>
              <a:buChar char="-"/>
            </a:pP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3"/>
          <p:cNvSpPr txBox="1">
            <a:spLocks noChangeArrowheads="1"/>
          </p:cNvSpPr>
          <p:nvPr/>
        </p:nvSpPr>
        <p:spPr bwMode="auto">
          <a:xfrm>
            <a:off x="304800" y="493713"/>
            <a:ext cx="85344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dirty="0">
                <a:solidFill>
                  <a:srgbClr val="0000FF"/>
                </a:solidFill>
              </a:rPr>
              <a:t>Missing value Treatment</a:t>
            </a:r>
          </a:p>
          <a:p>
            <a:pPr eaLnBrk="1" hangingPunct="1"/>
            <a:endParaRPr lang="en-US" sz="2000" dirty="0"/>
          </a:p>
          <a:p>
            <a:pPr eaLnBrk="1" hangingPunct="1"/>
            <a:r>
              <a:rPr lang="en-US" sz="2800" dirty="0">
                <a:solidFill>
                  <a:srgbClr val="0000FF"/>
                </a:solidFill>
              </a:rPr>
              <a:t>List wise deletion</a:t>
            </a:r>
          </a:p>
          <a:p>
            <a:pPr lvl="1" eaLnBrk="1" hangingPunct="1"/>
            <a:endParaRPr lang="en-US" sz="2000" dirty="0"/>
          </a:p>
          <a:p>
            <a:pPr lvl="1" eaLnBrk="1" hangingPunct="1"/>
            <a:r>
              <a:rPr lang="en-US" sz="2000" dirty="0"/>
              <a:t>If a missing value occurs on any of the variables, eliminate the entire observation.</a:t>
            </a:r>
          </a:p>
          <a:p>
            <a:pPr lvl="1" eaLnBrk="1" hangingPunct="1"/>
            <a:endParaRPr lang="en-US" sz="2000" dirty="0"/>
          </a:p>
          <a:p>
            <a:pPr lvl="1" eaLnBrk="1" hangingPunct="1"/>
            <a:r>
              <a:rPr lang="en-US" sz="2000" dirty="0">
                <a:solidFill>
                  <a:srgbClr val="0000FF"/>
                </a:solidFill>
              </a:rPr>
              <a:t>Consequence:- </a:t>
            </a:r>
            <a:r>
              <a:rPr lang="en-US" sz="2000" dirty="0"/>
              <a:t>A data set with even a modest amount of missing values scattered throughout can result in a substantial reduction in sample size.</a:t>
            </a:r>
          </a:p>
          <a:p>
            <a:pPr lvl="1" eaLnBrk="1" hangingPunct="1"/>
            <a:endParaRPr lang="en-US" sz="2000" dirty="0"/>
          </a:p>
          <a:p>
            <a:pPr lvl="1" eaLnBrk="1" hangingPunct="1"/>
            <a:r>
              <a:rPr lang="en-US" sz="2000" dirty="0"/>
              <a:t>		- default in all statistical packages</a:t>
            </a:r>
          </a:p>
          <a:p>
            <a:pPr eaLnBrk="1" hangingPunct="1"/>
            <a:endParaRPr lang="en-US" sz="2000" dirty="0"/>
          </a:p>
          <a:p>
            <a:pPr eaLnBrk="1" hangingPunct="1"/>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533400"/>
            <a:ext cx="8686800" cy="606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sz="2800" dirty="0">
                <a:solidFill>
                  <a:srgbClr val="0000FF"/>
                </a:solidFill>
              </a:rPr>
              <a:t>Imputation</a:t>
            </a:r>
          </a:p>
          <a:p>
            <a:pPr lvl="1" eaLnBrk="1" hangingPunct="1"/>
            <a:r>
              <a:rPr lang="en-US" sz="2400" dirty="0"/>
              <a:t>Imputation describes the process of filling in the missing values of a variable.</a:t>
            </a:r>
          </a:p>
          <a:p>
            <a:endParaRPr lang="en-US" sz="2400" dirty="0">
              <a:solidFill>
                <a:srgbClr val="0000FF"/>
              </a:solidFill>
            </a:endParaRPr>
          </a:p>
          <a:p>
            <a:r>
              <a:rPr lang="en-US" sz="2400" dirty="0">
                <a:solidFill>
                  <a:srgbClr val="0000FF"/>
                </a:solidFill>
              </a:rPr>
              <a:t>1. Substitution with a measure of central tendency</a:t>
            </a:r>
          </a:p>
          <a:p>
            <a:pPr marL="1714500" lvl="3" indent="-342900">
              <a:buFont typeface="Arial" panose="020B0604020202020204" pitchFamily="34" charset="0"/>
              <a:buChar char="•"/>
            </a:pPr>
            <a:r>
              <a:rPr lang="en-US" sz="2400" dirty="0"/>
              <a:t>Mean (for continuous values)</a:t>
            </a:r>
          </a:p>
          <a:p>
            <a:pPr marL="1714500" lvl="3" indent="-342900">
              <a:buFont typeface="Arial" panose="020B0604020202020204" pitchFamily="34" charset="0"/>
              <a:buChar char="•"/>
            </a:pPr>
            <a:r>
              <a:rPr lang="en-US" sz="2400" dirty="0"/>
              <a:t>Median (for ordinal values)</a:t>
            </a:r>
          </a:p>
          <a:p>
            <a:pPr marL="1714500" lvl="3" indent="-342900">
              <a:buFont typeface="Arial" panose="020B0604020202020204" pitchFamily="34" charset="0"/>
              <a:buChar char="•"/>
            </a:pPr>
            <a:r>
              <a:rPr lang="en-US" sz="2400" dirty="0"/>
              <a:t>Mode (for nominal columns)</a:t>
            </a:r>
          </a:p>
          <a:p>
            <a:pPr lvl="1"/>
            <a:endParaRPr lang="en-US" sz="2400" dirty="0"/>
          </a:p>
          <a:p>
            <a:r>
              <a:rPr lang="en-US" sz="2400" dirty="0">
                <a:solidFill>
                  <a:srgbClr val="0000FF"/>
                </a:solidFill>
              </a:rPr>
              <a:t>2. Distribution based</a:t>
            </a:r>
          </a:p>
          <a:p>
            <a:pPr lvl="1"/>
            <a:r>
              <a:rPr lang="en-US" sz="2400" dirty="0"/>
              <a:t>• Replacement values are calculated based on the random percentiles of the variable’s distribution.</a:t>
            </a:r>
          </a:p>
          <a:p>
            <a:pPr lvl="1"/>
            <a:r>
              <a:rPr lang="en-US" sz="2400" dirty="0"/>
              <a:t>• Values are assigned based on the probability distribution of the non-missing observations.</a:t>
            </a:r>
          </a:p>
          <a:p>
            <a:pPr lvl="1"/>
            <a:r>
              <a:rPr lang="en-US" sz="2400" dirty="0"/>
              <a:t>• This imputation method seeks to preserve the empirical 	distribution of the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685800" y="685800"/>
            <a:ext cx="777240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solidFill>
                  <a:srgbClr val="0000FF"/>
                </a:solidFill>
              </a:rPr>
              <a:t>3. Tree Imputation</a:t>
            </a:r>
          </a:p>
          <a:p>
            <a:endParaRPr lang="en-US" sz="2400" dirty="0">
              <a:solidFill>
                <a:srgbClr val="0000FF"/>
              </a:solidFill>
            </a:endParaRPr>
          </a:p>
          <a:p>
            <a:pPr lvl="1"/>
            <a:r>
              <a:rPr lang="en-US" sz="2400" dirty="0"/>
              <a:t>• Replacement values are estimated by treating this input as a target, and using the remaining input variables (and other rejected variables) as predictors in a Decision Tree.</a:t>
            </a:r>
          </a:p>
          <a:p>
            <a:pPr lvl="1"/>
            <a:endParaRPr lang="en-US" sz="2400" dirty="0"/>
          </a:p>
          <a:p>
            <a:pPr lvl="1"/>
            <a:r>
              <a:rPr lang="en-US" sz="2400" dirty="0"/>
              <a:t>• The predicted value obtained from the Decision Tree replaces the missing value.</a:t>
            </a:r>
          </a:p>
          <a:p>
            <a:pPr lvl="1"/>
            <a:endParaRPr lang="en-US" sz="2400" dirty="0"/>
          </a:p>
          <a:p>
            <a:pPr lvl="1"/>
            <a:r>
              <a:rPr lang="en-US" sz="2400" dirty="0"/>
              <a:t>Because the imputed value is based on other input variables, this techniques may be more accurate than simply substituting a measure of central tendency.</a:t>
            </a:r>
          </a:p>
          <a:p>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04800" y="685800"/>
            <a:ext cx="77724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solidFill>
                  <a:srgbClr val="0000FF"/>
                </a:solidFill>
              </a:rPr>
              <a:t>4. Regression Imputation</a:t>
            </a:r>
          </a:p>
          <a:p>
            <a:endParaRPr lang="en-US" sz="2400" dirty="0">
              <a:solidFill>
                <a:srgbClr val="0000FF"/>
              </a:solidFill>
            </a:endParaRPr>
          </a:p>
          <a:p>
            <a:pPr lvl="1"/>
            <a:r>
              <a:rPr lang="en-US" sz="2400" dirty="0"/>
              <a:t>• Replacement values are estimated by treating this input as a target, and using the remaining input variables (and other rejected variables) as predictors in a Regression Model</a:t>
            </a:r>
          </a:p>
          <a:p>
            <a:pPr lvl="1"/>
            <a:endParaRPr lang="en-US" sz="2400" dirty="0"/>
          </a:p>
          <a:p>
            <a:pPr lvl="1"/>
            <a:r>
              <a:rPr lang="en-US" sz="2400" dirty="0"/>
              <a:t>• The predicted value obtained from the Regression replaces the missing value.</a:t>
            </a:r>
          </a:p>
          <a:p>
            <a:pPr lvl="1"/>
            <a:endParaRPr lang="en-US" sz="2400" dirty="0"/>
          </a:p>
          <a:p>
            <a:pPr lvl="1"/>
            <a:r>
              <a:rPr lang="en-US" sz="2400" dirty="0"/>
              <a:t>Because the imputed value is based on other input variables, this techniques may be more accurate than simply substituting with mean.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152400" y="398463"/>
            <a:ext cx="8534400"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400" dirty="0">
                <a:solidFill>
                  <a:srgbClr val="0000FF"/>
                </a:solidFill>
              </a:rPr>
              <a:t>5. Multiple Imputation</a:t>
            </a:r>
          </a:p>
          <a:p>
            <a:endParaRPr lang="en-US" sz="2000" dirty="0">
              <a:solidFill>
                <a:srgbClr val="0000FF"/>
              </a:solidFill>
            </a:endParaRPr>
          </a:p>
          <a:p>
            <a:pPr lvl="1"/>
            <a:r>
              <a:rPr lang="en-US" sz="2000" dirty="0"/>
              <a:t>1. Sets of plausible values for missing observations are created that reflect uncertainty about the non-responses. Each of these sets of plausible values is used to replace the missing values and create a completed data set.</a:t>
            </a:r>
          </a:p>
          <a:p>
            <a:pPr lvl="1"/>
            <a:endParaRPr lang="en-US" sz="2000" dirty="0"/>
          </a:p>
          <a:p>
            <a:pPr lvl="1"/>
            <a:r>
              <a:rPr lang="en-US" sz="2000" dirty="0"/>
              <a:t>2. Each of these completed data sets is analyzed.</a:t>
            </a:r>
          </a:p>
          <a:p>
            <a:pPr lvl="1"/>
            <a:endParaRPr lang="en-US" sz="2000" dirty="0"/>
          </a:p>
          <a:p>
            <a:pPr lvl="1"/>
            <a:r>
              <a:rPr lang="en-US" sz="2000" dirty="0"/>
              <a:t>3. The results of these analyses are then combined, which allows the uncertainty regarding the imputation to be taken into account.</a:t>
            </a:r>
          </a:p>
          <a:p>
            <a:pPr lvl="1"/>
            <a:endParaRPr lang="en-US" sz="2000" dirty="0"/>
          </a:p>
          <a:p>
            <a:pPr lvl="3"/>
            <a:r>
              <a:rPr lang="en-US" sz="2000" dirty="0"/>
              <a:t>Availability of Imputation Algorithms</a:t>
            </a:r>
          </a:p>
          <a:p>
            <a:pPr lvl="3"/>
            <a:r>
              <a:rPr lang="en-US" sz="2000" dirty="0"/>
              <a:t>• SAS Enterprise Miner</a:t>
            </a:r>
          </a:p>
          <a:p>
            <a:pPr lvl="4"/>
            <a:r>
              <a:rPr lang="en-US" sz="2000" dirty="0"/>
              <a:t>– Substitution with a measure of central tendency</a:t>
            </a:r>
          </a:p>
          <a:p>
            <a:pPr lvl="4"/>
            <a:r>
              <a:rPr lang="en-US" sz="2000" dirty="0"/>
              <a:t>– Distribution based</a:t>
            </a:r>
          </a:p>
          <a:p>
            <a:pPr lvl="4"/>
            <a:r>
              <a:rPr lang="en-US" sz="2000" dirty="0"/>
              <a:t>– Tree Imputation</a:t>
            </a:r>
          </a:p>
          <a:p>
            <a:pPr lvl="3"/>
            <a:r>
              <a:rPr lang="en-US" sz="2000" dirty="0"/>
              <a:t>• SAS Procedures MI &amp; </a:t>
            </a:r>
            <a:r>
              <a:rPr lang="en-US" sz="2000" dirty="0" err="1"/>
              <a:t>MIAnalyze</a:t>
            </a:r>
            <a:endParaRPr lang="en-US" sz="2000" dirty="0"/>
          </a:p>
          <a:p>
            <a:pPr lvl="4"/>
            <a:r>
              <a:rPr lang="en-US" sz="2000" dirty="0"/>
              <a:t>– Multiple Imputation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BAEEA-51A2-49F1-8C59-BFB9A43B8DF5}"/>
              </a:ext>
            </a:extLst>
          </p:cNvPr>
          <p:cNvSpPr/>
          <p:nvPr/>
        </p:nvSpPr>
        <p:spPr>
          <a:xfrm>
            <a:off x="525194" y="762000"/>
            <a:ext cx="8314006" cy="5324535"/>
          </a:xfrm>
          <a:prstGeom prst="rect">
            <a:avLst/>
          </a:prstGeom>
        </p:spPr>
        <p:txBody>
          <a:bodyPr wrap="square">
            <a:spAutoFit/>
          </a:bodyPr>
          <a:lstStyle/>
          <a:p>
            <a:r>
              <a:rPr lang="en-US" sz="2000" b="1" dirty="0">
                <a:latin typeface="Consolas" panose="020B0609020204030204" pitchFamily="49" charset="0"/>
                <a:cs typeface="Calibri" panose="020F0502020204030204" pitchFamily="34" charset="0"/>
              </a:rPr>
              <a:t># drop missing rows if any column got missing values</a:t>
            </a:r>
          </a:p>
          <a:p>
            <a:r>
              <a:rPr lang="en-US" sz="2000" dirty="0" err="1">
                <a:latin typeface="Consolas" panose="020B0609020204030204" pitchFamily="49" charset="0"/>
                <a:cs typeface="Calibri" panose="020F0502020204030204" pitchFamily="34" charset="0"/>
              </a:rPr>
              <a:t>data_name.dropna</a:t>
            </a:r>
            <a:r>
              <a:rPr lang="en-US" sz="2000" dirty="0">
                <a:latin typeface="Consolas" panose="020B0609020204030204" pitchFamily="49" charset="0"/>
                <a:cs typeface="Calibri" panose="020F0502020204030204" pitchFamily="34" charset="0"/>
              </a:rPr>
              <a:t>()</a:t>
            </a:r>
          </a:p>
          <a:p>
            <a:endParaRPr lang="en-US" sz="2000" dirty="0">
              <a:latin typeface="Consolas" panose="020B0609020204030204" pitchFamily="49" charset="0"/>
              <a:cs typeface="Calibri" panose="020F0502020204030204" pitchFamily="34" charset="0"/>
            </a:endParaRPr>
          </a:p>
          <a:p>
            <a:r>
              <a:rPr lang="en-US" sz="2000" b="1" dirty="0">
                <a:latin typeface="Consolas" panose="020B0609020204030204" pitchFamily="49" charset="0"/>
                <a:cs typeface="Calibri" panose="020F0502020204030204" pitchFamily="34" charset="0"/>
              </a:rPr>
              <a:t># replace missing values with 0 for a column</a:t>
            </a:r>
          </a:p>
          <a:p>
            <a:r>
              <a:rPr lang="en-US" sz="2000" dirty="0" err="1">
                <a:latin typeface="Consolas" panose="020B0609020204030204" pitchFamily="49" charset="0"/>
                <a:cs typeface="Calibri" panose="020F0502020204030204" pitchFamily="34" charset="0"/>
              </a:rPr>
              <a:t>data_name</a:t>
            </a:r>
            <a:r>
              <a:rPr lang="en-US" sz="2000" dirty="0">
                <a:latin typeface="Consolas" panose="020B0609020204030204" pitchFamily="49" charset="0"/>
                <a:cs typeface="Calibri" panose="020F0502020204030204" pitchFamily="34" charset="0"/>
              </a:rPr>
              <a:t>[‘</a:t>
            </a:r>
            <a:r>
              <a:rPr lang="en-US" sz="2000" dirty="0" err="1">
                <a:latin typeface="Consolas" panose="020B0609020204030204" pitchFamily="49" charset="0"/>
                <a:cs typeface="Calibri" panose="020F0502020204030204" pitchFamily="34" charset="0"/>
              </a:rPr>
              <a:t>column_name</a:t>
            </a:r>
            <a:r>
              <a:rPr lang="en-US" sz="2000" dirty="0">
                <a:latin typeface="Consolas" panose="020B0609020204030204" pitchFamily="49" charset="0"/>
                <a:cs typeface="Calibri" panose="020F0502020204030204" pitchFamily="34" charset="0"/>
              </a:rPr>
              <a:t>’].replace(0, </a:t>
            </a:r>
            <a:r>
              <a:rPr lang="en-US" sz="2000" dirty="0" err="1">
                <a:latin typeface="Consolas" panose="020B0609020204030204" pitchFamily="49" charset="0"/>
                <a:cs typeface="Calibri" panose="020F0502020204030204" pitchFamily="34" charset="0"/>
              </a:rPr>
              <a:t>np.nan</a:t>
            </a:r>
            <a:r>
              <a:rPr lang="en-US" sz="2000" dirty="0">
                <a:latin typeface="Consolas" panose="020B0609020204030204" pitchFamily="49" charset="0"/>
                <a:cs typeface="Calibri" panose="020F0502020204030204" pitchFamily="34" charset="0"/>
              </a:rPr>
              <a:t>, </a:t>
            </a:r>
            <a:r>
              <a:rPr lang="en-US" sz="2000" dirty="0" err="1">
                <a:latin typeface="Consolas" panose="020B0609020204030204" pitchFamily="49" charset="0"/>
                <a:cs typeface="Calibri" panose="020F0502020204030204" pitchFamily="34" charset="0"/>
              </a:rPr>
              <a:t>inplace</a:t>
            </a:r>
            <a:r>
              <a:rPr lang="en-US" sz="2000" dirty="0">
                <a:latin typeface="Consolas" panose="020B0609020204030204" pitchFamily="49" charset="0"/>
                <a:cs typeface="Calibri" panose="020F0502020204030204" pitchFamily="34" charset="0"/>
              </a:rPr>
              <a:t>= True)</a:t>
            </a:r>
          </a:p>
          <a:p>
            <a:endParaRPr lang="en-US" sz="2000" dirty="0">
              <a:latin typeface="Consolas" panose="020B0609020204030204" pitchFamily="49" charset="0"/>
              <a:cs typeface="Calibri" panose="020F0502020204030204" pitchFamily="34" charset="0"/>
            </a:endParaRPr>
          </a:p>
          <a:p>
            <a:r>
              <a:rPr lang="en-US" altLang="en-US" sz="2000" b="1" dirty="0">
                <a:latin typeface="Consolas" panose="020B0609020204030204" pitchFamily="49" charset="0"/>
                <a:cs typeface="Calibri" panose="020F0502020204030204" pitchFamily="34" charset="0"/>
              </a:rPr>
              <a:t># replace </a:t>
            </a:r>
            <a:r>
              <a:rPr lang="en-US" altLang="en-US" sz="2000" b="1" dirty="0" err="1">
                <a:latin typeface="Consolas" panose="020B0609020204030204" pitchFamily="49" charset="0"/>
                <a:cs typeface="Calibri" panose="020F0502020204030204" pitchFamily="34" charset="0"/>
              </a:rPr>
              <a:t>NaN</a:t>
            </a:r>
            <a:r>
              <a:rPr lang="en-US" altLang="en-US" sz="2000" b="1" dirty="0">
                <a:latin typeface="Consolas" panose="020B0609020204030204" pitchFamily="49" charset="0"/>
                <a:cs typeface="Calibri" panose="020F0502020204030204" pitchFamily="34" charset="0"/>
              </a:rPr>
              <a:t> values with the mean</a:t>
            </a:r>
            <a:endParaRPr lang="en-US" sz="2000" b="1" dirty="0">
              <a:latin typeface="Consolas" panose="020B0609020204030204" pitchFamily="49" charset="0"/>
              <a:cs typeface="Calibri" panose="020F0502020204030204" pitchFamily="34" charset="0"/>
            </a:endParaRPr>
          </a:p>
          <a:p>
            <a:r>
              <a:rPr lang="en-US" altLang="en-US" sz="2000" dirty="0">
                <a:latin typeface="Consolas" panose="020B0609020204030204" pitchFamily="49" charset="0"/>
                <a:cs typeface="Calibri" panose="020F0502020204030204" pitchFamily="34" charset="0"/>
              </a:rPr>
              <a:t>train['Age']=train['Age'].</a:t>
            </a:r>
            <a:r>
              <a:rPr lang="en-US" altLang="en-US" sz="2000" dirty="0" err="1">
                <a:latin typeface="Consolas" panose="020B0609020204030204" pitchFamily="49" charset="0"/>
                <a:cs typeface="Calibri" panose="020F0502020204030204" pitchFamily="34" charset="0"/>
              </a:rPr>
              <a:t>fillna</a:t>
            </a:r>
            <a:r>
              <a:rPr lang="en-US" altLang="en-US" sz="2000" dirty="0">
                <a:latin typeface="Consolas" panose="020B0609020204030204" pitchFamily="49" charset="0"/>
                <a:cs typeface="Calibri" panose="020F0502020204030204" pitchFamily="34" charset="0"/>
              </a:rPr>
              <a:t>(train['Age'].mean()) </a:t>
            </a:r>
          </a:p>
          <a:p>
            <a:endParaRPr lang="en-US" altLang="en-US" sz="2000" dirty="0">
              <a:latin typeface="Consolas" panose="020B0609020204030204" pitchFamily="49" charset="0"/>
              <a:cs typeface="Calibri" panose="020F0502020204030204" pitchFamily="34" charset="0"/>
            </a:endParaRPr>
          </a:p>
          <a:p>
            <a:r>
              <a:rPr lang="en-US" altLang="en-US" sz="2000" b="1" dirty="0">
                <a:latin typeface="Consolas" panose="020B0609020204030204" pitchFamily="49" charset="0"/>
                <a:cs typeface="Calibri" panose="020F0502020204030204" pitchFamily="34" charset="0"/>
              </a:rPr>
              <a:t># for Median</a:t>
            </a:r>
          </a:p>
          <a:p>
            <a:r>
              <a:rPr lang="en-US" altLang="en-US" sz="2000" dirty="0">
                <a:latin typeface="Consolas" panose="020B0609020204030204" pitchFamily="49" charset="0"/>
                <a:cs typeface="Calibri" panose="020F0502020204030204" pitchFamily="34" charset="0"/>
              </a:rPr>
              <a:t>train['Age']=train['Age'].</a:t>
            </a:r>
            <a:r>
              <a:rPr lang="en-US" altLang="en-US" sz="2000" dirty="0" err="1">
                <a:latin typeface="Consolas" panose="020B0609020204030204" pitchFamily="49" charset="0"/>
                <a:cs typeface="Calibri" panose="020F0502020204030204" pitchFamily="34" charset="0"/>
              </a:rPr>
              <a:t>fillna</a:t>
            </a:r>
            <a:r>
              <a:rPr lang="en-US" altLang="en-US" sz="2000" dirty="0">
                <a:latin typeface="Consolas" panose="020B0609020204030204" pitchFamily="49" charset="0"/>
                <a:cs typeface="Calibri" panose="020F0502020204030204" pitchFamily="34" charset="0"/>
              </a:rPr>
              <a:t>(train['Age'].median())</a:t>
            </a:r>
          </a:p>
          <a:p>
            <a:endParaRPr lang="en-US" altLang="en-US" sz="2000" dirty="0">
              <a:latin typeface="Consolas" panose="020B0609020204030204" pitchFamily="49" charset="0"/>
              <a:cs typeface="Calibri" panose="020F0502020204030204" pitchFamily="34" charset="0"/>
            </a:endParaRPr>
          </a:p>
          <a:p>
            <a:r>
              <a:rPr lang="en-US" altLang="en-US" sz="2000" b="1" dirty="0">
                <a:latin typeface="Consolas" panose="020B0609020204030204" pitchFamily="49" charset="0"/>
                <a:cs typeface="Calibri" panose="020F0502020204030204" pitchFamily="34" charset="0"/>
              </a:rPr>
              <a:t># for back-fill </a:t>
            </a:r>
          </a:p>
          <a:p>
            <a:r>
              <a:rPr lang="en-US" altLang="en-US" sz="2000" dirty="0" err="1">
                <a:latin typeface="Consolas" panose="020B0609020204030204" pitchFamily="49" charset="0"/>
                <a:cs typeface="Calibri" panose="020F0502020204030204" pitchFamily="34" charset="0"/>
              </a:rPr>
              <a:t>train.fillna</a:t>
            </a:r>
            <a:r>
              <a:rPr lang="en-US" altLang="en-US" sz="2000" dirty="0">
                <a:latin typeface="Consolas" panose="020B0609020204030204" pitchFamily="49" charset="0"/>
                <a:cs typeface="Calibri" panose="020F0502020204030204" pitchFamily="34" charset="0"/>
              </a:rPr>
              <a:t>(method='</a:t>
            </a:r>
            <a:r>
              <a:rPr lang="en-US" altLang="en-US" sz="2000" dirty="0" err="1">
                <a:latin typeface="Consolas" panose="020B0609020204030204" pitchFamily="49" charset="0"/>
                <a:cs typeface="Calibri" panose="020F0502020204030204" pitchFamily="34" charset="0"/>
              </a:rPr>
              <a:t>bfill</a:t>
            </a:r>
            <a:r>
              <a:rPr lang="en-US" altLang="en-US" sz="2000" dirty="0">
                <a:latin typeface="Consolas" panose="020B0609020204030204" pitchFamily="49" charset="0"/>
                <a:cs typeface="Calibri" panose="020F0502020204030204" pitchFamily="34" charset="0"/>
              </a:rPr>
              <a:t>’)</a:t>
            </a:r>
          </a:p>
          <a:p>
            <a:br>
              <a:rPr lang="en-US" altLang="en-US" sz="2000" dirty="0">
                <a:latin typeface="Consolas" panose="020B0609020204030204" pitchFamily="49" charset="0"/>
                <a:cs typeface="Calibri" panose="020F0502020204030204" pitchFamily="34" charset="0"/>
              </a:rPr>
            </a:br>
            <a:r>
              <a:rPr lang="en-US" altLang="en-US" sz="2000" b="1" dirty="0">
                <a:latin typeface="Consolas" panose="020B0609020204030204" pitchFamily="49" charset="0"/>
                <a:cs typeface="Calibri" panose="020F0502020204030204" pitchFamily="34" charset="0"/>
              </a:rPr>
              <a:t># for forward-fill</a:t>
            </a:r>
          </a:p>
          <a:p>
            <a:r>
              <a:rPr lang="en-US" altLang="en-US" sz="2000" dirty="0" err="1">
                <a:latin typeface="Consolas" panose="020B0609020204030204" pitchFamily="49" charset="0"/>
                <a:cs typeface="Calibri" panose="020F0502020204030204" pitchFamily="34" charset="0"/>
              </a:rPr>
              <a:t>train.fillna</a:t>
            </a:r>
            <a:r>
              <a:rPr lang="en-US" altLang="en-US" sz="2000" dirty="0">
                <a:latin typeface="Consolas" panose="020B0609020204030204" pitchFamily="49" charset="0"/>
                <a:cs typeface="Calibri" panose="020F0502020204030204" pitchFamily="34" charset="0"/>
              </a:rPr>
              <a:t>(method=''</a:t>
            </a:r>
            <a:r>
              <a:rPr lang="en-US" altLang="en-US" sz="2000" dirty="0" err="1">
                <a:latin typeface="Consolas" panose="020B0609020204030204" pitchFamily="49" charset="0"/>
                <a:cs typeface="Calibri" panose="020F0502020204030204" pitchFamily="34" charset="0"/>
              </a:rPr>
              <a:t>ffill</a:t>
            </a:r>
            <a:r>
              <a:rPr lang="en-US" altLang="en-US" sz="2000" dirty="0">
                <a:latin typeface="Consolas" panose="020B0609020204030204" pitchFamily="49" charset="0"/>
                <a:cs typeface="Calibri" panose="020F0502020204030204" pitchFamily="34" charset="0"/>
              </a:rPr>
              <a:t>)</a:t>
            </a:r>
          </a:p>
        </p:txBody>
      </p:sp>
      <p:sp>
        <p:nvSpPr>
          <p:cNvPr id="5" name="Rectangle 1">
            <a:extLst>
              <a:ext uri="{FF2B5EF4-FFF2-40B4-BE49-F238E27FC236}">
                <a16:creationId xmlns:a16="http://schemas.microsoft.com/office/drawing/2014/main" id="{74514F9C-3CC5-4AF2-B084-8206A31BCCDF}"/>
              </a:ext>
            </a:extLst>
          </p:cNvPr>
          <p:cNvSpPr>
            <a:spLocks noChangeArrowheads="1"/>
          </p:cNvSpPr>
          <p:nvPr/>
        </p:nvSpPr>
        <p:spPr bwMode="auto">
          <a:xfrm>
            <a:off x="0" y="768746"/>
            <a:ext cx="6705600" cy="78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9990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714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A8D237-4D11-41C1-AE9A-BFCA28077323}"/>
              </a:ext>
            </a:extLst>
          </p:cNvPr>
          <p:cNvSpPr>
            <a:spLocks noChangeArrowheads="1"/>
          </p:cNvSpPr>
          <p:nvPr/>
        </p:nvSpPr>
        <p:spPr bwMode="auto">
          <a:xfrm>
            <a:off x="301624" y="1297900"/>
            <a:ext cx="8613776" cy="246221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336"/>
                </a:solidFill>
                <a:effectLst/>
                <a:latin typeface="Consolas" panose="020B0609020204030204" pitchFamily="49" charset="0"/>
                <a:cs typeface="Arial" panose="020B0604020202020204" pitchFamily="34" charset="0"/>
              </a:rPr>
              <a:t># categorical column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rPr>
              <a:t>df = </a:t>
            </a:r>
            <a:r>
              <a:rPr kumimoji="0" lang="en-US" altLang="en-US" sz="2000" b="0" i="0" u="none" strike="noStrike" cap="none" normalizeH="0" baseline="0" dirty="0" err="1">
                <a:ln>
                  <a:noFill/>
                </a:ln>
                <a:solidFill>
                  <a:srgbClr val="303336"/>
                </a:solidFill>
                <a:effectLst/>
                <a:latin typeface="Consolas" panose="020B0609020204030204" pitchFamily="49" charset="0"/>
                <a:cs typeface="Arial" panose="020B0604020202020204" pitchFamily="34" charset="0"/>
              </a:rPr>
              <a:t>df.fillna</a:t>
            </a:r>
            <a:r>
              <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rPr>
              <a:t>(</a:t>
            </a:r>
            <a:r>
              <a:rPr kumimoji="0" lang="en-US" altLang="en-US" sz="2000" b="0" i="0" u="none" strike="noStrike" cap="none" normalizeH="0" baseline="0" dirty="0" err="1">
                <a:ln>
                  <a:noFill/>
                </a:ln>
                <a:solidFill>
                  <a:srgbClr val="303336"/>
                </a:solidFill>
                <a:effectLst/>
                <a:latin typeface="Consolas" panose="020B0609020204030204" pitchFamily="49" charset="0"/>
                <a:cs typeface="Arial" panose="020B0604020202020204" pitchFamily="34" charset="0"/>
              </a:rPr>
              <a:t>df.mode</a:t>
            </a:r>
            <a:r>
              <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rPr>
              <a:t>().</a:t>
            </a:r>
            <a:r>
              <a:rPr kumimoji="0" lang="en-US" altLang="en-US" sz="2000" b="0" i="0" u="none" strike="noStrike" cap="none" normalizeH="0" baseline="0" dirty="0" err="1">
                <a:ln>
                  <a:noFill/>
                </a:ln>
                <a:solidFill>
                  <a:srgbClr val="303336"/>
                </a:solidFill>
                <a:effectLst/>
                <a:latin typeface="Consolas" panose="020B0609020204030204" pitchFamily="49" charset="0"/>
                <a:cs typeface="Arial" panose="020B0604020202020204" pitchFamily="34" charset="0"/>
              </a:rPr>
              <a:t>iloc</a:t>
            </a:r>
            <a:r>
              <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rPr>
              <a:t>[</a:t>
            </a:r>
            <a:r>
              <a:rPr kumimoji="0" lang="en-US" altLang="en-US" sz="2000" b="0" i="0" u="none" strike="noStrike" cap="none" normalizeH="0" baseline="0" dirty="0">
                <a:ln>
                  <a:noFill/>
                </a:ln>
                <a:solidFill>
                  <a:srgbClr val="7D2727"/>
                </a:solidFill>
                <a:effectLst/>
                <a:latin typeface="Consolas" panose="020B0609020204030204" pitchFamily="49" charset="0"/>
                <a:cs typeface="Arial" panose="020B0604020202020204" pitchFamily="34" charset="0"/>
              </a:rPr>
              <a:t>0</a:t>
            </a:r>
            <a:r>
              <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03336"/>
              </a:solidFill>
              <a:effectLst/>
              <a:latin typeface="Consolas" panose="020B0609020204030204" pitchFamily="49"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303336"/>
                </a:solidFill>
                <a:latin typeface="Consolas" panose="020B0609020204030204" pitchFamily="49" charset="0"/>
                <a:cs typeface="Arial" panose="020B0604020202020204" pitchFamily="34" charset="0"/>
              </a:rPr>
              <a:t># using Imputer</a:t>
            </a:r>
            <a:endParaRPr kumimoji="0" lang="en-US" altLang="en-US" sz="2000" b="1" i="0" u="none" strike="noStrike" cap="none" normalizeH="0" baseline="0" dirty="0">
              <a:ln>
                <a:noFill/>
              </a:ln>
              <a:solidFill>
                <a:srgbClr val="303336"/>
              </a:solidFill>
              <a:effectLst/>
              <a:latin typeface="Consolas" panose="020B0609020204030204" pitchFamily="49" charset="0"/>
              <a:cs typeface="Arial" panose="020B0604020202020204" pitchFamily="34" charset="0"/>
            </a:endParaRPr>
          </a:p>
          <a:p>
            <a:pPr lvl="0"/>
            <a:r>
              <a:rPr lang="en-US" altLang="en-US" sz="2000" dirty="0">
                <a:latin typeface="Consolas" panose="020B0609020204030204" pitchFamily="49" charset="0"/>
              </a:rPr>
              <a:t>from </a:t>
            </a:r>
            <a:r>
              <a:rPr lang="en-US" altLang="en-US" sz="2000" dirty="0" err="1">
                <a:latin typeface="Consolas" panose="020B0609020204030204" pitchFamily="49" charset="0"/>
              </a:rPr>
              <a:t>sklearn.impute</a:t>
            </a:r>
            <a:r>
              <a:rPr lang="en-US" altLang="en-US" sz="2000" dirty="0">
                <a:latin typeface="Consolas" panose="020B0609020204030204" pitchFamily="49" charset="0"/>
              </a:rPr>
              <a:t> import </a:t>
            </a:r>
            <a:r>
              <a:rPr lang="en-US" altLang="en-US" sz="2000" dirty="0" err="1">
                <a:latin typeface="Consolas" panose="020B0609020204030204" pitchFamily="49" charset="0"/>
              </a:rPr>
              <a:t>SimpleImputer</a:t>
            </a:r>
            <a:endParaRPr lang="en-US" altLang="en-US" sz="2000" dirty="0">
              <a:latin typeface="Consolas" panose="020B0609020204030204" pitchFamily="49" charset="0"/>
            </a:endParaRPr>
          </a:p>
          <a:p>
            <a:pPr lvl="0"/>
            <a:r>
              <a:rPr lang="en-US" altLang="en-US" sz="2000" dirty="0" err="1">
                <a:latin typeface="Consolas" panose="020B0609020204030204" pitchFamily="49" charset="0"/>
              </a:rPr>
              <a:t>my_imputer</a:t>
            </a:r>
            <a:r>
              <a:rPr lang="en-US" altLang="en-US" sz="2000" dirty="0">
                <a:latin typeface="Consolas" panose="020B0609020204030204" pitchFamily="49" charset="0"/>
              </a:rPr>
              <a:t> = </a:t>
            </a:r>
            <a:r>
              <a:rPr lang="en-US" altLang="en-US" sz="2000" dirty="0" err="1">
                <a:latin typeface="Consolas" panose="020B0609020204030204" pitchFamily="49" charset="0"/>
              </a:rPr>
              <a:t>SimpleImputer</a:t>
            </a:r>
            <a:r>
              <a:rPr lang="en-US" altLang="en-US" sz="2000" dirty="0">
                <a:latin typeface="Consolas" panose="020B0609020204030204" pitchFamily="49" charset="0"/>
              </a:rPr>
              <a:t>()</a:t>
            </a:r>
          </a:p>
          <a:p>
            <a:pPr lvl="0"/>
            <a:r>
              <a:rPr lang="en-US" altLang="en-US" sz="2000" dirty="0" err="1">
                <a:latin typeface="Consolas" panose="020B0609020204030204" pitchFamily="49" charset="0"/>
              </a:rPr>
              <a:t>data_imputed_values</a:t>
            </a:r>
            <a:r>
              <a:rPr lang="en-US" altLang="en-US" sz="2000" dirty="0">
                <a:latin typeface="Consolas" panose="020B0609020204030204" pitchFamily="49" charset="0"/>
              </a:rPr>
              <a:t> =</a:t>
            </a:r>
            <a:r>
              <a:rPr lang="en-US" altLang="en-US" sz="2000" dirty="0" err="1">
                <a:latin typeface="Consolas" panose="020B0609020204030204" pitchFamily="49" charset="0"/>
              </a:rPr>
              <a:t>my_imputer.fit_transform</a:t>
            </a:r>
            <a:r>
              <a:rPr lang="en-US" altLang="en-US" sz="2000" dirty="0">
                <a:latin typeface="Consolas" panose="020B0609020204030204" pitchFamily="49" charset="0"/>
              </a:rPr>
              <a:t>(</a:t>
            </a:r>
            <a:r>
              <a:rPr lang="en-US" altLang="en-US" sz="2000" dirty="0" err="1">
                <a:latin typeface="Consolas" panose="020B0609020204030204" pitchFamily="49" charset="0"/>
              </a:rPr>
              <a:t>original_data</a:t>
            </a:r>
            <a:r>
              <a:rPr lang="en-US" altLang="en-US" sz="2000" dirty="0">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23814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white">
          <a:xfrm>
            <a:off x="3886200" y="2667000"/>
            <a:ext cx="3886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600" dirty="0">
                <a:solidFill>
                  <a:srgbClr val="CC6600"/>
                </a:solidFill>
              </a:rPr>
              <a:t>Outlier Detection and Treatment</a:t>
            </a:r>
          </a:p>
        </p:txBody>
      </p:sp>
      <p:sp>
        <p:nvSpPr>
          <p:cNvPr id="3" name="TextBox 1"/>
          <p:cNvSpPr txBox="1">
            <a:spLocks noChangeArrowheads="1"/>
          </p:cNvSpPr>
          <p:nvPr/>
        </p:nvSpPr>
        <p:spPr bwMode="auto">
          <a:xfrm>
            <a:off x="470079" y="2224803"/>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Collect Inputs/ </a:t>
            </a:r>
            <a:r>
              <a:rPr lang="en-US" dirty="0">
                <a:solidFill>
                  <a:srgbClr val="FF9900"/>
                </a:solidFill>
                <a:cs typeface="Arial" charset="0"/>
              </a:rPr>
              <a:t>Clean inputs</a:t>
            </a:r>
          </a:p>
        </p:txBody>
      </p:sp>
      <p:sp>
        <p:nvSpPr>
          <p:cNvPr id="4" name="TextBox 2"/>
          <p:cNvSpPr txBox="1">
            <a:spLocks noChangeArrowheads="1"/>
          </p:cNvSpPr>
          <p:nvPr/>
        </p:nvSpPr>
        <p:spPr bwMode="auto">
          <a:xfrm>
            <a:off x="508794" y="4422775"/>
            <a:ext cx="2208212"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Build a relationship (Model)</a:t>
            </a:r>
          </a:p>
        </p:txBody>
      </p:sp>
      <p:sp>
        <p:nvSpPr>
          <p:cNvPr id="5" name="TextBox 3"/>
          <p:cNvSpPr txBox="1">
            <a:spLocks noChangeArrowheads="1"/>
          </p:cNvSpPr>
          <p:nvPr/>
        </p:nvSpPr>
        <p:spPr bwMode="auto">
          <a:xfrm>
            <a:off x="304800" y="5297487"/>
            <a:ext cx="26162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Implement the model</a:t>
            </a:r>
          </a:p>
        </p:txBody>
      </p:sp>
      <p:sp>
        <p:nvSpPr>
          <p:cNvPr id="6" name="TextBox 4"/>
          <p:cNvSpPr txBox="1">
            <a:spLocks noChangeArrowheads="1"/>
          </p:cNvSpPr>
          <p:nvPr/>
        </p:nvSpPr>
        <p:spPr bwMode="auto">
          <a:xfrm>
            <a:off x="508794" y="3078162"/>
            <a:ext cx="22082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Process Inputs</a:t>
            </a:r>
          </a:p>
        </p:txBody>
      </p:sp>
      <p:sp>
        <p:nvSpPr>
          <p:cNvPr id="7" name="TextBox 5"/>
          <p:cNvSpPr txBox="1">
            <a:spLocks noChangeArrowheads="1"/>
          </p:cNvSpPr>
          <p:nvPr/>
        </p:nvSpPr>
        <p:spPr bwMode="auto">
          <a:xfrm>
            <a:off x="508794" y="1411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Objective of Analysis</a:t>
            </a:r>
          </a:p>
        </p:txBody>
      </p:sp>
      <p:cxnSp>
        <p:nvCxnSpPr>
          <p:cNvPr id="8" name="Straight Arrow Connector 7"/>
          <p:cNvCxnSpPr/>
          <p:nvPr/>
        </p:nvCxnSpPr>
        <p:spPr>
          <a:xfrm>
            <a:off x="1612900" y="2057400"/>
            <a:ext cx="0" cy="167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24"/>
          <p:cNvSpPr txBox="1">
            <a:spLocks noChangeArrowheads="1"/>
          </p:cNvSpPr>
          <p:nvPr/>
        </p:nvSpPr>
        <p:spPr bwMode="auto">
          <a:xfrm>
            <a:off x="508794" y="5878512"/>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Evaluate performance</a:t>
            </a:r>
          </a:p>
        </p:txBody>
      </p:sp>
      <p:cxnSp>
        <p:nvCxnSpPr>
          <p:cNvPr id="10" name="Straight Arrow Connector 9"/>
          <p:cNvCxnSpPr/>
          <p:nvPr/>
        </p:nvCxnSpPr>
        <p:spPr>
          <a:xfrm>
            <a:off x="1612900" y="5562600"/>
            <a:ext cx="0"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28"/>
          <p:cNvCxnSpPr>
            <a:cxnSpLocks noChangeShapeType="1"/>
          </p:cNvCxnSpPr>
          <p:nvPr/>
        </p:nvCxnSpPr>
        <p:spPr bwMode="auto">
          <a:xfrm>
            <a:off x="1612900" y="5068887"/>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4"/>
          <p:cNvSpPr txBox="1">
            <a:spLocks noChangeArrowheads="1"/>
          </p:cNvSpPr>
          <p:nvPr/>
        </p:nvSpPr>
        <p:spPr bwMode="auto">
          <a:xfrm>
            <a:off x="404019" y="3708400"/>
            <a:ext cx="24177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Exploratory Analysis</a:t>
            </a:r>
          </a:p>
        </p:txBody>
      </p:sp>
      <p:cxnSp>
        <p:nvCxnSpPr>
          <p:cNvPr id="13" name="Straight Arrow Connector 4"/>
          <p:cNvCxnSpPr>
            <a:cxnSpLocks noChangeShapeType="1"/>
          </p:cNvCxnSpPr>
          <p:nvPr/>
        </p:nvCxnSpPr>
        <p:spPr bwMode="auto">
          <a:xfrm>
            <a:off x="1612900" y="4078287"/>
            <a:ext cx="0" cy="3444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6"/>
          <p:cNvCxnSpPr>
            <a:cxnSpLocks noChangeShapeType="1"/>
          </p:cNvCxnSpPr>
          <p:nvPr/>
        </p:nvCxnSpPr>
        <p:spPr bwMode="auto">
          <a:xfrm>
            <a:off x="1612900" y="2870916"/>
            <a:ext cx="0" cy="2072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1"/>
          <p:cNvCxnSpPr>
            <a:cxnSpLocks noChangeShapeType="1"/>
          </p:cNvCxnSpPr>
          <p:nvPr/>
        </p:nvCxnSpPr>
        <p:spPr bwMode="auto">
          <a:xfrm>
            <a:off x="1612900" y="3446462"/>
            <a:ext cx="0" cy="261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5"/>
          <p:cNvSpPr txBox="1">
            <a:spLocks noChangeArrowheads="1"/>
          </p:cNvSpPr>
          <p:nvPr/>
        </p:nvSpPr>
        <p:spPr bwMode="auto">
          <a:xfrm>
            <a:off x="507642" y="76200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Business Problem</a:t>
            </a:r>
          </a:p>
        </p:txBody>
      </p:sp>
      <p:cxnSp>
        <p:nvCxnSpPr>
          <p:cNvPr id="17" name="Straight Arrow Connector 16"/>
          <p:cNvCxnSpPr>
            <a:stCxn id="16" idx="2"/>
            <a:endCxn id="7" idx="0"/>
          </p:cNvCxnSpPr>
          <p:nvPr/>
        </p:nvCxnSpPr>
        <p:spPr bwMode="auto">
          <a:xfrm>
            <a:off x="1611748" y="1131332"/>
            <a:ext cx="1152" cy="279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685800"/>
            <a:ext cx="82296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dirty="0">
                <a:solidFill>
                  <a:srgbClr val="C00000"/>
                </a:solidFill>
              </a:rPr>
              <a:t>Business Problem</a:t>
            </a:r>
          </a:p>
          <a:p>
            <a:pPr eaLnBrk="1" hangingPunct="1"/>
            <a:endParaRPr lang="en-US" sz="3200" dirty="0">
              <a:solidFill>
                <a:srgbClr val="0000FF"/>
              </a:solidFill>
            </a:endParaRPr>
          </a:p>
          <a:p>
            <a:pPr eaLnBrk="1" hangingPunct="1"/>
            <a:r>
              <a:rPr lang="en-US" sz="2400" dirty="0"/>
              <a:t>	- “what keeps you awake at night?”</a:t>
            </a:r>
          </a:p>
          <a:p>
            <a:pPr eaLnBrk="1" hangingPunct="1"/>
            <a:r>
              <a:rPr lang="en-US" sz="2400" dirty="0"/>
              <a:t>		- conduct interviews</a:t>
            </a:r>
          </a:p>
          <a:p>
            <a:pPr eaLnBrk="1" hangingPunct="1"/>
            <a:r>
              <a:rPr lang="en-US" sz="2400" dirty="0"/>
              <a:t>		- review of data</a:t>
            </a:r>
          </a:p>
          <a:p>
            <a:pPr eaLnBrk="1" hangingPunct="1"/>
            <a:r>
              <a:rPr lang="en-US" sz="2400" dirty="0"/>
              <a:t>		- important to get buy in</a:t>
            </a:r>
          </a:p>
          <a:p>
            <a:pPr eaLnBrk="1" hangingPunct="1"/>
            <a:endParaRPr lang="en-US" sz="2400" dirty="0"/>
          </a:p>
          <a:p>
            <a:pPr eaLnBrk="1" hangingPunct="1"/>
            <a:r>
              <a:rPr lang="en-US" sz="2400" dirty="0"/>
              <a:t>	- data driven</a:t>
            </a:r>
          </a:p>
          <a:p>
            <a:pPr eaLnBrk="1" hangingPunct="1"/>
            <a:r>
              <a:rPr lang="en-US" sz="2400" dirty="0"/>
              <a:t>		- “see what can you do !!!”</a:t>
            </a:r>
          </a:p>
          <a:p>
            <a:pPr eaLnBrk="1" hangingPunct="1"/>
            <a:r>
              <a:rPr lang="en-US" sz="2400" dirty="0"/>
              <a:t>		- must connect with issues</a:t>
            </a:r>
          </a:p>
          <a:p>
            <a:pPr eaLnBrk="1" hangingPunct="1"/>
            <a:r>
              <a:rPr lang="en-US" sz="2400" dirty="0"/>
              <a:t>		- can lead to complex areas</a:t>
            </a:r>
          </a:p>
        </p:txBody>
      </p:sp>
    </p:spTree>
    <p:extLst>
      <p:ext uri="{BB962C8B-B14F-4D97-AF65-F5344CB8AC3E}">
        <p14:creationId xmlns:p14="http://schemas.microsoft.com/office/powerpoint/2010/main" val="2884106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457200" y="152400"/>
            <a:ext cx="83058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2400" dirty="0"/>
          </a:p>
          <a:p>
            <a:r>
              <a:rPr lang="en-US" sz="3200" dirty="0">
                <a:solidFill>
                  <a:srgbClr val="0000FF"/>
                </a:solidFill>
              </a:rPr>
              <a:t>Definition by Hawkins</a:t>
            </a:r>
          </a:p>
          <a:p>
            <a:r>
              <a:rPr lang="en-US" sz="2400" dirty="0"/>
              <a:t>	“An outlier is an observation which deviates so much from the other observations as to </a:t>
            </a:r>
            <a:r>
              <a:rPr lang="en-US" sz="2400" dirty="0">
                <a:solidFill>
                  <a:srgbClr val="FF0000"/>
                </a:solidFill>
              </a:rPr>
              <a:t>arouse suspicions that it was generated by a different mechanism</a:t>
            </a:r>
            <a:r>
              <a:rPr lang="en-US" sz="2400" dirty="0"/>
              <a:t>” [Hawkins 1980]:</a:t>
            </a:r>
          </a:p>
          <a:p>
            <a:endParaRPr lang="en-US" sz="2400" dirty="0"/>
          </a:p>
          <a:p>
            <a:r>
              <a:rPr lang="en-US" sz="2400" dirty="0"/>
              <a:t>	Hence, outliers are cases that have data values that are very different from the data values for the majority of cases in the data set.</a:t>
            </a:r>
          </a:p>
          <a:p>
            <a:endParaRPr lang="en-US" sz="2400" dirty="0"/>
          </a:p>
          <a:p>
            <a:r>
              <a:rPr lang="en-US" sz="2400" dirty="0"/>
              <a:t>	Outliers are important because they can change the results of data analysis.</a:t>
            </a:r>
          </a:p>
          <a:p>
            <a:endParaRPr lang="en-US" sz="2400" dirty="0"/>
          </a:p>
          <a:p>
            <a:r>
              <a:rPr lang="en-US" sz="2400" dirty="0"/>
              <a:t>	Whether we include or exclude outliers from a data analysis depends on the reason why the case is an outlier and the purpose of the analysis.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2EFC8557-D07C-4C98-9027-8B1F1B9E2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908" y="1714500"/>
            <a:ext cx="7239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403696-BFB6-42F2-A4A2-4C7A72E5BD03}"/>
              </a:ext>
            </a:extLst>
          </p:cNvPr>
          <p:cNvSpPr/>
          <p:nvPr/>
        </p:nvSpPr>
        <p:spPr>
          <a:xfrm>
            <a:off x="533400" y="5153561"/>
            <a:ext cx="8153400" cy="1323439"/>
          </a:xfrm>
          <a:prstGeom prst="rect">
            <a:avLst/>
          </a:prstGeom>
        </p:spPr>
        <p:txBody>
          <a:bodyPr wrap="square">
            <a:spAutoFit/>
          </a:bodyPr>
          <a:lstStyle/>
          <a:p>
            <a:r>
              <a:rPr lang="en-US" sz="2000" dirty="0">
                <a:latin typeface="Verdana" panose="020B0604030504040204" pitchFamily="34" charset="0"/>
                <a:ea typeface="Verdana" panose="020B0604030504040204" pitchFamily="34" charset="0"/>
              </a:rPr>
              <a:t>If a data distribution is approximately normal then about 68% of the data values lie within one standard deviation of the mean and about 95% are within two standard deviations, and </a:t>
            </a:r>
            <a:r>
              <a:rPr lang="en-US" sz="2000" b="1" dirty="0">
                <a:latin typeface="Verdana" panose="020B0604030504040204" pitchFamily="34" charset="0"/>
                <a:ea typeface="Verdana" panose="020B0604030504040204" pitchFamily="34" charset="0"/>
              </a:rPr>
              <a:t>about 99.7% </a:t>
            </a:r>
            <a:r>
              <a:rPr lang="en-US" sz="2000" dirty="0">
                <a:latin typeface="Verdana" panose="020B0604030504040204" pitchFamily="34" charset="0"/>
                <a:ea typeface="Verdana" panose="020B0604030504040204" pitchFamily="34" charset="0"/>
              </a:rPr>
              <a:t>lie within three standard deviations</a:t>
            </a:r>
          </a:p>
        </p:txBody>
      </p:sp>
      <p:sp>
        <p:nvSpPr>
          <p:cNvPr id="3" name="Rectangle 2">
            <a:extLst>
              <a:ext uri="{FF2B5EF4-FFF2-40B4-BE49-F238E27FC236}">
                <a16:creationId xmlns:a16="http://schemas.microsoft.com/office/drawing/2014/main" id="{0568CE4B-61B6-4351-8736-99D3A2D9AF4D}"/>
              </a:ext>
            </a:extLst>
          </p:cNvPr>
          <p:cNvSpPr/>
          <p:nvPr/>
        </p:nvSpPr>
        <p:spPr>
          <a:xfrm>
            <a:off x="381000" y="533400"/>
            <a:ext cx="4953000" cy="954107"/>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rPr>
              <a:t>Identification</a:t>
            </a:r>
          </a:p>
          <a:p>
            <a:r>
              <a:rPr lang="en-US" sz="2400" dirty="0">
                <a:latin typeface="Verdana" panose="020B0604030504040204" pitchFamily="34" charset="0"/>
                <a:ea typeface="Verdana" panose="020B0604030504040204" pitchFamily="34" charset="0"/>
              </a:rPr>
              <a:t>Standard Deviation</a:t>
            </a:r>
          </a:p>
        </p:txBody>
      </p:sp>
      <p:sp>
        <p:nvSpPr>
          <p:cNvPr id="5" name="Rectangle 4">
            <a:extLst>
              <a:ext uri="{FF2B5EF4-FFF2-40B4-BE49-F238E27FC236}">
                <a16:creationId xmlns:a16="http://schemas.microsoft.com/office/drawing/2014/main" id="{903BCDAA-921A-4A81-BE70-3648A36DF517}"/>
              </a:ext>
            </a:extLst>
          </p:cNvPr>
          <p:cNvSpPr/>
          <p:nvPr/>
        </p:nvSpPr>
        <p:spPr>
          <a:xfrm>
            <a:off x="457200" y="1671935"/>
            <a:ext cx="5634876" cy="461665"/>
          </a:xfrm>
          <a:prstGeom prst="rect">
            <a:avLst/>
          </a:prstGeom>
        </p:spPr>
        <p:txBody>
          <a:bodyPr wrap="none">
            <a:spAutoFit/>
          </a:bodyPr>
          <a:lstStyle/>
          <a:p>
            <a:r>
              <a:rPr lang="en-US" sz="2400" b="1" dirty="0">
                <a:latin typeface="Verdana" panose="020B0604030504040204" pitchFamily="34" charset="0"/>
                <a:ea typeface="Verdana" panose="020B0604030504040204" pitchFamily="34" charset="0"/>
              </a:rPr>
              <a:t>Method 1 — Standard Deviation</a:t>
            </a:r>
            <a:endParaRPr lang="en-US" sz="2400" b="1" i="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24359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457200" y="801231"/>
            <a:ext cx="8305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a:t>One way to identify outliers is to convert all variables to standard scores.</a:t>
            </a:r>
          </a:p>
          <a:p>
            <a:endParaRPr lang="en-US" sz="2000" dirty="0"/>
          </a:p>
          <a:p>
            <a:r>
              <a:rPr lang="en-US" sz="2000" dirty="0"/>
              <a:t>If the sample size is small (80 or fewer cases), a case is an outlier if its standard score is </a:t>
            </a:r>
            <a:r>
              <a:rPr lang="en-US" sz="2000" dirty="0">
                <a:latin typeface="Tahoma" pitchFamily="34" charset="0"/>
              </a:rPr>
              <a:t>±</a:t>
            </a:r>
            <a:r>
              <a:rPr lang="en-US" sz="2000" dirty="0"/>
              <a:t>2.5 or beyond.</a:t>
            </a:r>
          </a:p>
          <a:p>
            <a:endParaRPr lang="en-US" sz="2000" dirty="0"/>
          </a:p>
          <a:p>
            <a:r>
              <a:rPr lang="en-US" sz="2000" dirty="0"/>
              <a:t>If the sample size is larger than 80 cases, a case is an outlier if its standard score is </a:t>
            </a:r>
            <a:r>
              <a:rPr lang="en-US" sz="2000" dirty="0">
                <a:solidFill>
                  <a:srgbClr val="FF0000"/>
                </a:solidFill>
                <a:latin typeface="Tahoma" pitchFamily="34" charset="0"/>
              </a:rPr>
              <a:t>±</a:t>
            </a:r>
            <a:r>
              <a:rPr lang="en-US" sz="2000" dirty="0">
                <a:solidFill>
                  <a:srgbClr val="FF0000"/>
                </a:solidFill>
              </a:rPr>
              <a:t>3.0 or beyond</a:t>
            </a:r>
          </a:p>
        </p:txBody>
      </p:sp>
      <p:graphicFrame>
        <p:nvGraphicFramePr>
          <p:cNvPr id="2" name="Chart 2"/>
          <p:cNvGraphicFramePr>
            <a:graphicFrameLocks/>
          </p:cNvGraphicFramePr>
          <p:nvPr>
            <p:extLst>
              <p:ext uri="{D42A27DB-BD31-4B8C-83A1-F6EECF244321}">
                <p14:modId xmlns:p14="http://schemas.microsoft.com/office/powerpoint/2010/main" val="374804150"/>
              </p:ext>
            </p:extLst>
          </p:nvPr>
        </p:nvGraphicFramePr>
        <p:xfrm>
          <a:off x="4419600" y="3657600"/>
          <a:ext cx="4038600" cy="2768600"/>
        </p:xfrm>
        <a:graphic>
          <a:graphicData uri="http://schemas.openxmlformats.org/drawingml/2006/chart">
            <c:chart xmlns:c="http://schemas.openxmlformats.org/drawingml/2006/chart" xmlns:r="http://schemas.openxmlformats.org/officeDocument/2006/relationships" r:id="rId3"/>
          </a:graphicData>
        </a:graphic>
      </p:graphicFrame>
      <p:sp>
        <p:nvSpPr>
          <p:cNvPr id="14340" name="TextBox 3"/>
          <p:cNvSpPr txBox="1">
            <a:spLocks noChangeArrowheads="1"/>
          </p:cNvSpPr>
          <p:nvPr/>
        </p:nvSpPr>
        <p:spPr bwMode="auto">
          <a:xfrm>
            <a:off x="685800" y="4210050"/>
            <a:ext cx="3200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Average repayment period is 40 weeks. Hence, 60 week is an outlier as in the chart.</a:t>
            </a:r>
          </a:p>
        </p:txBody>
      </p:sp>
      <p:sp>
        <p:nvSpPr>
          <p:cNvPr id="14341" name="Oval Callout 4"/>
          <p:cNvSpPr>
            <a:spLocks noChangeArrowheads="1"/>
          </p:cNvSpPr>
          <p:nvPr/>
        </p:nvSpPr>
        <p:spPr bwMode="auto">
          <a:xfrm>
            <a:off x="6934200" y="4191000"/>
            <a:ext cx="1219200" cy="381000"/>
          </a:xfrm>
          <a:prstGeom prst="wedgeEllipseCallout">
            <a:avLst>
              <a:gd name="adj1" fmla="val 50000"/>
              <a:gd name="adj2" fmla="val 352083"/>
            </a:avLst>
          </a:prstGeom>
          <a:solidFill>
            <a:schemeClr val="bg1"/>
          </a:solidFill>
          <a:ln w="9525" algn="ctr">
            <a:solidFill>
              <a:schemeClr val="tx1"/>
            </a:solidFill>
            <a:round/>
            <a:headEnd/>
            <a:tailEnd/>
          </a:ln>
        </p:spPr>
        <p:txBody>
          <a:bodyPr wrap="none" anchor="ctr"/>
          <a:lstStyle/>
          <a:p>
            <a:r>
              <a:rPr lang="en-US" sz="1400"/>
              <a:t>Outlier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FFA665-D84B-496B-A8CB-5364CC8FB92F}"/>
              </a:ext>
            </a:extLst>
          </p:cNvPr>
          <p:cNvSpPr/>
          <p:nvPr/>
        </p:nvSpPr>
        <p:spPr>
          <a:xfrm>
            <a:off x="457200" y="685800"/>
            <a:ext cx="3817071" cy="461665"/>
          </a:xfrm>
          <a:prstGeom prst="rect">
            <a:avLst/>
          </a:prstGeom>
        </p:spPr>
        <p:txBody>
          <a:bodyPr wrap="none">
            <a:spAutoFit/>
          </a:bodyPr>
          <a:lstStyle/>
          <a:p>
            <a:r>
              <a:rPr lang="en-US" sz="2400" b="1" dirty="0">
                <a:latin typeface="Verdana" panose="020B0604030504040204" pitchFamily="34" charset="0"/>
                <a:ea typeface="Verdana" panose="020B0604030504040204" pitchFamily="34" charset="0"/>
              </a:rPr>
              <a:t>Method 2 — Boxplots</a:t>
            </a:r>
            <a:endParaRPr lang="en-US" sz="2400" b="1" i="0" dirty="0">
              <a:effectLst/>
              <a:latin typeface="Verdana" panose="020B0604030504040204" pitchFamily="34" charset="0"/>
              <a:ea typeface="Verdana" panose="020B0604030504040204" pitchFamily="34" charset="0"/>
            </a:endParaRPr>
          </a:p>
        </p:txBody>
      </p:sp>
      <p:pic>
        <p:nvPicPr>
          <p:cNvPr id="20482" name="Picture 2">
            <a:extLst>
              <a:ext uri="{FF2B5EF4-FFF2-40B4-BE49-F238E27FC236}">
                <a16:creationId xmlns:a16="http://schemas.microsoft.com/office/drawing/2014/main" id="{ABC00221-D5A9-4C4B-A421-48774FBFB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096000" cy="24288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96E7E28-969E-49E6-A783-BFB53FB7EEAB}"/>
              </a:ext>
            </a:extLst>
          </p:cNvPr>
          <p:cNvSpPr/>
          <p:nvPr/>
        </p:nvSpPr>
        <p:spPr>
          <a:xfrm>
            <a:off x="609600" y="5181600"/>
            <a:ext cx="7924800" cy="1015663"/>
          </a:xfrm>
          <a:prstGeom prst="rect">
            <a:avLst/>
          </a:prstGeom>
        </p:spPr>
        <p:txBody>
          <a:bodyPr wrap="square">
            <a:spAutoFit/>
          </a:bodyPr>
          <a:lstStyle/>
          <a:p>
            <a:r>
              <a:rPr lang="en-US" sz="2000" dirty="0">
                <a:latin typeface="Verdana" panose="020B0604030504040204" pitchFamily="34" charset="0"/>
                <a:ea typeface="Verdana" panose="020B0604030504040204" pitchFamily="34" charset="0"/>
              </a:rPr>
              <a:t>Box plots are a graphical depiction of numerical data through their quantiles. It is a very simple but effective way to visualize outliers.</a:t>
            </a:r>
          </a:p>
        </p:txBody>
      </p:sp>
    </p:spTree>
    <p:extLst>
      <p:ext uri="{BB962C8B-B14F-4D97-AF65-F5344CB8AC3E}">
        <p14:creationId xmlns:p14="http://schemas.microsoft.com/office/powerpoint/2010/main" val="3693819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A2BC4356-3671-4B85-A814-BBF0AD70E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20000" cy="493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969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533400" y="762000"/>
            <a:ext cx="80772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solidFill>
                  <a:srgbClr val="0000FF"/>
                </a:solidFill>
              </a:rPr>
              <a:t>Treatment</a:t>
            </a:r>
          </a:p>
          <a:p>
            <a:endParaRPr lang="en-US" dirty="0"/>
          </a:p>
          <a:p>
            <a:r>
              <a:rPr lang="en-US" sz="2400" dirty="0"/>
              <a:t>Usually outliers are not usually deleted. It is capped to the maximum possible value. Hence, in the previous example, the maximum value (60) is corrected to 46.</a:t>
            </a:r>
          </a:p>
          <a:p>
            <a:endParaRPr lang="en-US" dirty="0"/>
          </a:p>
          <a:p>
            <a:endParaRPr lang="en-US" dirty="0"/>
          </a:p>
          <a:p>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Chart 4"/>
          <p:cNvGraphicFramePr>
            <a:graphicFrameLocks/>
          </p:cNvGraphicFramePr>
          <p:nvPr/>
        </p:nvGraphicFramePr>
        <p:xfrm>
          <a:off x="4521200" y="3073400"/>
          <a:ext cx="4216400" cy="2159000"/>
        </p:xfrm>
        <a:graphic>
          <a:graphicData uri="http://schemas.openxmlformats.org/presentationml/2006/ole">
            <mc:AlternateContent xmlns:mc="http://schemas.openxmlformats.org/markup-compatibility/2006">
              <mc:Choice xmlns:v="urn:schemas-microsoft-com:vml" Requires="v">
                <p:oleObj spid="_x0000_s17069" r:id="rId4" imgW="4212701" imgH="2158171" progId="Excel.Chart.8">
                  <p:embed/>
                </p:oleObj>
              </mc:Choice>
              <mc:Fallback>
                <p:oleObj r:id="rId4" imgW="4212701" imgH="2158171"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3073400"/>
                        <a:ext cx="42164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7" name="Chart 5"/>
          <p:cNvGraphicFramePr>
            <a:graphicFrameLocks/>
          </p:cNvGraphicFramePr>
          <p:nvPr/>
        </p:nvGraphicFramePr>
        <p:xfrm>
          <a:off x="4521200" y="711200"/>
          <a:ext cx="4216400" cy="2082800"/>
        </p:xfrm>
        <a:graphic>
          <a:graphicData uri="http://schemas.openxmlformats.org/presentationml/2006/ole">
            <mc:AlternateContent xmlns:mc="http://schemas.openxmlformats.org/markup-compatibility/2006">
              <mc:Choice xmlns:v="urn:schemas-microsoft-com:vml" Requires="v">
                <p:oleObj spid="_x0000_s17070" r:id="rId6" imgW="4212701" imgH="2078916" progId="Excel.Chart.8">
                  <p:embed/>
                </p:oleObj>
              </mc:Choice>
              <mc:Fallback>
                <p:oleObj r:id="rId6" imgW="4212701" imgH="2078916" progId="Excel.Chart.8">
                  <p:embed/>
                  <p:pic>
                    <p:nvPicPr>
                      <p:cNvPr id="0" name="Char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1200" y="711200"/>
                        <a:ext cx="42164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8" name="TextBox 6"/>
          <p:cNvSpPr txBox="1">
            <a:spLocks noChangeArrowheads="1"/>
          </p:cNvSpPr>
          <p:nvPr/>
        </p:nvSpPr>
        <p:spPr bwMode="auto">
          <a:xfrm>
            <a:off x="304800" y="762000"/>
            <a:ext cx="3657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The figures show the distribution of income before and after removing outliers.</a:t>
            </a:r>
          </a:p>
          <a:p>
            <a:pPr eaLnBrk="1" hangingPunct="1"/>
            <a:endParaRPr lang="en-US" sz="2400" dirty="0"/>
          </a:p>
          <a:p>
            <a:pPr eaLnBrk="1" hangingPunct="1"/>
            <a:r>
              <a:rPr lang="en-US" sz="2400" dirty="0"/>
              <a:t>This code will restrict the income between 1000 and 24000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7D6B61-3C94-4A78-B23E-F5E918783509}"/>
              </a:ext>
            </a:extLst>
          </p:cNvPr>
          <p:cNvSpPr>
            <a:spLocks noChangeArrowheads="1"/>
          </p:cNvSpPr>
          <p:nvPr/>
        </p:nvSpPr>
        <p:spPr bwMode="auto">
          <a:xfrm>
            <a:off x="381000" y="715864"/>
            <a:ext cx="8458200" cy="492442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def </a:t>
            </a:r>
            <a:r>
              <a:rPr kumimoji="0" lang="en-US" altLang="en-US" sz="2000" b="0" i="0" u="none" strike="noStrike" cap="none" normalizeH="0" baseline="0" dirty="0" err="1">
                <a:ln>
                  <a:noFill/>
                </a:ln>
                <a:effectLst/>
                <a:latin typeface="Consolas" panose="020B0609020204030204" pitchFamily="49" charset="0"/>
              </a:rPr>
              <a:t>Remove_Outlier_Indices</a:t>
            </a:r>
            <a:r>
              <a:rPr kumimoji="0" lang="en-US" altLang="en-US" sz="2000" b="0" i="0" u="none" strike="noStrike" cap="none" normalizeH="0" baseline="0" dirty="0">
                <a:ln>
                  <a:noFill/>
                </a:ln>
                <a:effectLst/>
                <a:latin typeface="Consolas" panose="020B0609020204030204" pitchFamily="49" charset="0"/>
              </a:rPr>
              <a:t>(df): </a:t>
            </a:r>
          </a:p>
          <a:p>
            <a:pPr lvl="1" eaLnBrk="0" hangingPunct="0"/>
            <a:r>
              <a:rPr kumimoji="0" lang="en-US" altLang="en-US" sz="2000" b="0" i="0" u="none" strike="noStrike" cap="none" normalizeH="0" baseline="0" dirty="0">
                <a:ln>
                  <a:noFill/>
                </a:ln>
                <a:effectLst/>
                <a:latin typeface="Consolas" panose="020B0609020204030204" pitchFamily="49" charset="0"/>
              </a:rPr>
              <a:t>Q1 = </a:t>
            </a:r>
            <a:r>
              <a:rPr kumimoji="0" lang="en-US" altLang="en-US" sz="2000" b="0" i="0" u="none" strike="noStrike" cap="none" normalizeH="0" baseline="0" dirty="0" err="1">
                <a:ln>
                  <a:noFill/>
                </a:ln>
                <a:effectLst/>
                <a:latin typeface="Consolas" panose="020B0609020204030204" pitchFamily="49" charset="0"/>
              </a:rPr>
              <a:t>df.quantile</a:t>
            </a:r>
            <a:r>
              <a:rPr kumimoji="0" lang="en-US" altLang="en-US" sz="2000" b="0" i="0" u="none" strike="noStrike" cap="none" normalizeH="0" baseline="0" dirty="0">
                <a:ln>
                  <a:noFill/>
                </a:ln>
                <a:effectLst/>
                <a:latin typeface="Consolas" panose="020B0609020204030204" pitchFamily="49" charset="0"/>
              </a:rPr>
              <a:t>(0.25) </a:t>
            </a:r>
          </a:p>
          <a:p>
            <a:pPr lvl="1" eaLnBrk="0" hangingPunct="0"/>
            <a:r>
              <a:rPr kumimoji="0" lang="en-US" altLang="en-US" sz="2000" b="0" i="0" u="none" strike="noStrike" cap="none" normalizeH="0" baseline="0" dirty="0">
                <a:ln>
                  <a:noFill/>
                </a:ln>
                <a:effectLst/>
                <a:latin typeface="Consolas" panose="020B0609020204030204" pitchFamily="49" charset="0"/>
              </a:rPr>
              <a:t>Q3 = </a:t>
            </a:r>
            <a:r>
              <a:rPr kumimoji="0" lang="en-US" altLang="en-US" sz="2000" b="0" i="0" u="none" strike="noStrike" cap="none" normalizeH="0" baseline="0" dirty="0" err="1">
                <a:ln>
                  <a:noFill/>
                </a:ln>
                <a:effectLst/>
                <a:latin typeface="Consolas" panose="020B0609020204030204" pitchFamily="49" charset="0"/>
              </a:rPr>
              <a:t>df.quantile</a:t>
            </a:r>
            <a:r>
              <a:rPr kumimoji="0" lang="en-US" altLang="en-US" sz="2000" b="0" i="0" u="none" strike="noStrike" cap="none" normalizeH="0" baseline="0" dirty="0">
                <a:ln>
                  <a:noFill/>
                </a:ln>
                <a:effectLst/>
                <a:latin typeface="Consolas" panose="020B0609020204030204" pitchFamily="49" charset="0"/>
              </a:rPr>
              <a:t>(0.75) </a:t>
            </a:r>
          </a:p>
          <a:p>
            <a:pPr lvl="1" eaLnBrk="0" hangingPunct="0"/>
            <a:r>
              <a:rPr kumimoji="0" lang="en-US" altLang="en-US" sz="2000" b="0" i="0" u="none" strike="noStrike" cap="none" normalizeH="0" baseline="0" dirty="0">
                <a:ln>
                  <a:noFill/>
                </a:ln>
                <a:effectLst/>
                <a:latin typeface="Consolas" panose="020B0609020204030204" pitchFamily="49" charset="0"/>
              </a:rPr>
              <a:t>IQR = Q3 - Q1 </a:t>
            </a:r>
          </a:p>
          <a:p>
            <a:pPr lvl="1" eaLnBrk="0" hangingPunct="0"/>
            <a:r>
              <a:rPr kumimoji="0" lang="en-US" altLang="en-US" sz="2000" b="0" i="0" u="none" strike="noStrike" cap="none" normalizeH="0" baseline="0" dirty="0" err="1">
                <a:ln>
                  <a:noFill/>
                </a:ln>
                <a:effectLst/>
                <a:latin typeface="Consolas" panose="020B0609020204030204" pitchFamily="49" charset="0"/>
              </a:rPr>
              <a:t>trueList</a:t>
            </a:r>
            <a:r>
              <a:rPr kumimoji="0" lang="en-US" altLang="en-US" sz="2000" b="0" i="0" u="none" strike="noStrike" cap="none" normalizeH="0" baseline="0" dirty="0">
                <a:ln>
                  <a:noFill/>
                </a:ln>
                <a:effectLst/>
                <a:latin typeface="Consolas" panose="020B0609020204030204" pitchFamily="49" charset="0"/>
              </a:rPr>
              <a:t> = ~((df &lt; (Q1 - 1.5 * IQR)) |(df &gt; (Q3 + 1.5 * IQR))) </a:t>
            </a:r>
          </a:p>
          <a:p>
            <a:pPr lvl="1" eaLnBrk="0" hangingPunct="0"/>
            <a:r>
              <a:rPr kumimoji="0" lang="en-US" altLang="en-US" sz="2000" b="0" i="0" u="none" strike="noStrike" cap="none" normalizeH="0" baseline="0" dirty="0">
                <a:ln>
                  <a:noFill/>
                </a:ln>
                <a:effectLst/>
                <a:latin typeface="Consolas" panose="020B0609020204030204" pitchFamily="49" charset="0"/>
              </a:rPr>
              <a:t>return </a:t>
            </a:r>
            <a:r>
              <a:rPr kumimoji="0" lang="en-US" altLang="en-US" sz="2000" b="0" i="0" u="none" strike="noStrike" cap="none" normalizeH="0" baseline="0" dirty="0" err="1">
                <a:ln>
                  <a:noFill/>
                </a:ln>
                <a:effectLst/>
                <a:latin typeface="Consolas" panose="020B0609020204030204" pitchFamily="49" charset="0"/>
              </a:rPr>
              <a:t>trueList</a:t>
            </a:r>
            <a:r>
              <a:rPr kumimoji="0" lang="en-US" altLang="en-US" sz="2000" b="0" i="0" u="none" strike="noStrike" cap="none" normalizeH="0" baseline="0" dirty="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nsolas" panose="020B0609020204030204" pitchFamily="49" charset="0"/>
            </a:endParaRPr>
          </a:p>
          <a:p>
            <a:pPr eaLnBrk="0" hangingPunct="0"/>
            <a:r>
              <a:rPr lang="en-US" altLang="en-US" sz="2000" dirty="0">
                <a:latin typeface="Consolas" panose="020B0609020204030204" pitchFamily="49" charset="0"/>
              </a:rPr>
              <a:t># Arbitrary Dataset for the Example </a:t>
            </a:r>
          </a:p>
          <a:p>
            <a:pPr eaLnBrk="0" hangingPunct="0"/>
            <a:r>
              <a:rPr lang="en-US" altLang="en-US" sz="2000" dirty="0">
                <a:latin typeface="Consolas" panose="020B0609020204030204" pitchFamily="49" charset="0"/>
              </a:rPr>
              <a:t>df = </a:t>
            </a:r>
            <a:r>
              <a:rPr lang="en-US" altLang="en-US" sz="2000" dirty="0" err="1">
                <a:latin typeface="Consolas" panose="020B0609020204030204" pitchFamily="49" charset="0"/>
              </a:rPr>
              <a:t>pd.DataFrame</a:t>
            </a:r>
            <a:r>
              <a:rPr lang="en-US" altLang="en-US" sz="2000" dirty="0">
                <a:latin typeface="Consolas" panose="020B0609020204030204" pitchFamily="49" charset="0"/>
              </a:rPr>
              <a:t>({'Data':</a:t>
            </a:r>
            <a:r>
              <a:rPr lang="en-US" altLang="en-US" sz="2000" dirty="0" err="1">
                <a:latin typeface="Consolas" panose="020B0609020204030204" pitchFamily="49" charset="0"/>
              </a:rPr>
              <a:t>np.random.normal</a:t>
            </a:r>
            <a:r>
              <a:rPr lang="en-US" altLang="en-US" sz="2000" dirty="0">
                <a:latin typeface="Consolas" panose="020B0609020204030204" pitchFamily="49" charset="0"/>
              </a:rPr>
              <a:t>(size=200)}) </a:t>
            </a:r>
          </a:p>
          <a:p>
            <a:pPr eaLnBrk="0" hangingPunct="0"/>
            <a:endParaRPr lang="en-US" altLang="en-US" sz="2000" dirty="0">
              <a:latin typeface="Consolas" panose="020B0609020204030204" pitchFamily="49" charset="0"/>
            </a:endParaRPr>
          </a:p>
          <a:p>
            <a:pPr eaLnBrk="0" hangingPunct="0"/>
            <a:r>
              <a:rPr lang="en-US" altLang="en-US" sz="2000" dirty="0">
                <a:latin typeface="Consolas" panose="020B0609020204030204" pitchFamily="49" charset="0"/>
              </a:rPr>
              <a:t># Index List of Non-Outliers </a:t>
            </a:r>
          </a:p>
          <a:p>
            <a:pPr eaLnBrk="0" hangingPunct="0"/>
            <a:r>
              <a:rPr lang="en-US" altLang="en-US" sz="2000" dirty="0" err="1">
                <a:latin typeface="Consolas" panose="020B0609020204030204" pitchFamily="49" charset="0"/>
              </a:rPr>
              <a:t>nonOutlierList</a:t>
            </a:r>
            <a:r>
              <a:rPr lang="en-US" altLang="en-US" sz="2000" dirty="0">
                <a:latin typeface="Consolas" panose="020B0609020204030204" pitchFamily="49" charset="0"/>
              </a:rPr>
              <a:t> = </a:t>
            </a:r>
            <a:r>
              <a:rPr lang="en-US" altLang="en-US" sz="2000" dirty="0" err="1">
                <a:latin typeface="Consolas" panose="020B0609020204030204" pitchFamily="49" charset="0"/>
              </a:rPr>
              <a:t>Remove_Outlier_Indices</a:t>
            </a:r>
            <a:r>
              <a:rPr lang="en-US" altLang="en-US" sz="2000" dirty="0">
                <a:latin typeface="Consolas" panose="020B0609020204030204" pitchFamily="49" charset="0"/>
              </a:rPr>
              <a:t>(df) </a:t>
            </a:r>
          </a:p>
          <a:p>
            <a:pPr eaLnBrk="0" hangingPunct="0"/>
            <a:endParaRPr lang="en-US" altLang="en-US" sz="2000" dirty="0">
              <a:latin typeface="Consolas" panose="020B0609020204030204" pitchFamily="49" charset="0"/>
            </a:endParaRPr>
          </a:p>
          <a:p>
            <a:pPr eaLnBrk="0" hangingPunct="0"/>
            <a:r>
              <a:rPr lang="en-US" altLang="en-US" sz="2000" dirty="0">
                <a:latin typeface="Consolas" panose="020B0609020204030204" pitchFamily="49" charset="0"/>
              </a:rPr>
              <a:t># Non-Outlier Subset of the Given Dataset </a:t>
            </a:r>
          </a:p>
          <a:p>
            <a:pPr eaLnBrk="0" hangingPunct="0"/>
            <a:r>
              <a:rPr lang="en-US" altLang="en-US" sz="2000" dirty="0" err="1">
                <a:latin typeface="Consolas" panose="020B0609020204030204" pitchFamily="49" charset="0"/>
              </a:rPr>
              <a:t>dfSubset</a:t>
            </a:r>
            <a:r>
              <a:rPr lang="en-US" altLang="en-US" sz="2000" dirty="0">
                <a:latin typeface="Consolas" panose="020B0609020204030204" pitchFamily="49" charset="0"/>
              </a:rPr>
              <a:t> = df[</a:t>
            </a:r>
            <a:r>
              <a:rPr lang="en-US" altLang="en-US" sz="2000" dirty="0" err="1">
                <a:latin typeface="Consolas" panose="020B0609020204030204" pitchFamily="49" charset="0"/>
              </a:rPr>
              <a:t>nonOutlierList</a:t>
            </a:r>
            <a:r>
              <a:rPr lang="en-US" altLang="en-US" sz="2000" dirty="0">
                <a:latin typeface="Consolas" panose="020B0609020204030204" pitchFamily="49" charset="0"/>
              </a:rPr>
              <a:t>] </a:t>
            </a:r>
            <a:endParaRPr kumimoji="0" lang="en-US" altLang="en-US" sz="2000"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340963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82CDA7-8958-4B40-9A96-34617C9C83EE}"/>
              </a:ext>
            </a:extLst>
          </p:cNvPr>
          <p:cNvSpPr/>
          <p:nvPr/>
        </p:nvSpPr>
        <p:spPr>
          <a:xfrm>
            <a:off x="609600" y="1143000"/>
            <a:ext cx="8077200" cy="2862322"/>
          </a:xfrm>
          <a:prstGeom prst="rect">
            <a:avLst/>
          </a:prstGeom>
        </p:spPr>
        <p:txBody>
          <a:bodyPr wrap="square">
            <a:spAutoFit/>
          </a:bodyPr>
          <a:lstStyle/>
          <a:p>
            <a:r>
              <a:rPr lang="en-US" sz="2000" dirty="0">
                <a:latin typeface="Consolas" panose="020B0609020204030204" pitchFamily="49" charset="0"/>
              </a:rPr>
              <a:t>df=</a:t>
            </a:r>
            <a:r>
              <a:rPr lang="en-US" sz="2000" dirty="0" err="1">
                <a:latin typeface="Consolas" panose="020B0609020204030204" pitchFamily="49" charset="0"/>
              </a:rPr>
              <a:t>pd.DataFrame</a:t>
            </a:r>
            <a:r>
              <a:rPr lang="en-US" sz="2000" dirty="0">
                <a:latin typeface="Consolas" panose="020B0609020204030204" pitchFamily="49" charset="0"/>
              </a:rPr>
              <a:t>({'Data':</a:t>
            </a:r>
            <a:r>
              <a:rPr lang="en-US" sz="2000" dirty="0" err="1">
                <a:latin typeface="Consolas" panose="020B0609020204030204" pitchFamily="49" charset="0"/>
              </a:rPr>
              <a:t>np.random.normal</a:t>
            </a:r>
            <a:r>
              <a:rPr lang="en-US" sz="2000" dirty="0">
                <a:latin typeface="Consolas" panose="020B0609020204030204" pitchFamily="49" charset="0"/>
              </a:rPr>
              <a:t>(size=200)})  </a:t>
            </a:r>
          </a:p>
          <a:p>
            <a:endParaRPr lang="en-US" sz="2000" dirty="0">
              <a:latin typeface="Consolas" panose="020B0609020204030204" pitchFamily="49" charset="0"/>
            </a:endParaRPr>
          </a:p>
          <a:p>
            <a:r>
              <a:rPr lang="en-US" sz="2000" dirty="0">
                <a:latin typeface="Consolas" panose="020B0609020204030204" pitchFamily="49" charset="0"/>
              </a:rPr>
              <a:t>#example </a:t>
            </a:r>
            <a:br>
              <a:rPr lang="en-US" sz="2000" dirty="0">
                <a:latin typeface="Consolas" panose="020B0609020204030204" pitchFamily="49" charset="0"/>
              </a:rPr>
            </a:br>
            <a:r>
              <a:rPr lang="en-US" sz="2000" dirty="0">
                <a:latin typeface="Consolas" panose="020B0609020204030204" pitchFamily="49" charset="0"/>
              </a:rPr>
              <a:t>df[</a:t>
            </a:r>
            <a:r>
              <a:rPr lang="en-US" sz="2000" dirty="0" err="1">
                <a:latin typeface="Consolas" panose="020B0609020204030204" pitchFamily="49" charset="0"/>
              </a:rPr>
              <a:t>np.abs</a:t>
            </a:r>
            <a:r>
              <a:rPr lang="en-US" sz="2000" dirty="0">
                <a:latin typeface="Consolas" panose="020B0609020204030204" pitchFamily="49" charset="0"/>
              </a:rPr>
              <a:t>(</a:t>
            </a:r>
            <a:r>
              <a:rPr lang="en-US" sz="2000" dirty="0" err="1">
                <a:latin typeface="Consolas" panose="020B0609020204030204" pitchFamily="49" charset="0"/>
              </a:rPr>
              <a:t>df.Data-df.Data.mean</a:t>
            </a:r>
            <a:r>
              <a:rPr lang="en-US" sz="2000" dirty="0">
                <a:latin typeface="Consolas" panose="020B0609020204030204" pitchFamily="49" charset="0"/>
              </a:rPr>
              <a:t>())&lt;=(3*</a:t>
            </a:r>
            <a:r>
              <a:rPr lang="en-US" sz="2000" dirty="0" err="1">
                <a:latin typeface="Consolas" panose="020B0609020204030204" pitchFamily="49" charset="0"/>
              </a:rPr>
              <a:t>df.Data.std</a:t>
            </a:r>
            <a:r>
              <a:rPr lang="en-US" sz="2000" dirty="0">
                <a:latin typeface="Consolas" panose="020B0609020204030204" pitchFamily="49" charset="0"/>
              </a:rPr>
              <a:t>())] </a:t>
            </a:r>
          </a:p>
          <a:p>
            <a:endParaRPr lang="en-US" sz="2000" dirty="0">
              <a:latin typeface="Consolas" panose="020B0609020204030204" pitchFamily="49" charset="0"/>
            </a:endParaRPr>
          </a:p>
          <a:p>
            <a:r>
              <a:rPr lang="en-US" sz="2000" dirty="0">
                <a:latin typeface="Consolas" panose="020B0609020204030204" pitchFamily="49" charset="0"/>
              </a:rPr>
              <a:t>#keep only the ones that are within +3 to -3 standard deviations in the column 'Data’.</a:t>
            </a:r>
            <a:br>
              <a:rPr lang="en-US" sz="2000" dirty="0">
                <a:latin typeface="Consolas" panose="020B0609020204030204" pitchFamily="49" charset="0"/>
              </a:rPr>
            </a:br>
            <a:endParaRPr lang="en-US" sz="2000" dirty="0">
              <a:latin typeface="Consolas" panose="020B0609020204030204" pitchFamily="49" charset="0"/>
            </a:endParaRPr>
          </a:p>
          <a:p>
            <a:r>
              <a:rPr lang="en-US" sz="2000" dirty="0">
                <a:latin typeface="Consolas" panose="020B0609020204030204" pitchFamily="49" charset="0"/>
              </a:rPr>
              <a:t>df[~(</a:t>
            </a:r>
            <a:r>
              <a:rPr lang="en-US" sz="2000" dirty="0" err="1">
                <a:latin typeface="Consolas" panose="020B0609020204030204" pitchFamily="49" charset="0"/>
              </a:rPr>
              <a:t>np.abs</a:t>
            </a:r>
            <a:r>
              <a:rPr lang="en-US" sz="2000" dirty="0">
                <a:latin typeface="Consolas" panose="020B0609020204030204" pitchFamily="49" charset="0"/>
              </a:rPr>
              <a:t>(</a:t>
            </a:r>
            <a:r>
              <a:rPr lang="en-US" sz="2000" dirty="0" err="1">
                <a:latin typeface="Consolas" panose="020B0609020204030204" pitchFamily="49" charset="0"/>
              </a:rPr>
              <a:t>df.Data-df.Data.mean</a:t>
            </a:r>
            <a:r>
              <a:rPr lang="en-US" sz="2000" dirty="0">
                <a:latin typeface="Consolas" panose="020B0609020204030204" pitchFamily="49" charset="0"/>
              </a:rPr>
              <a:t>())&gt;(3*</a:t>
            </a:r>
            <a:r>
              <a:rPr lang="en-US" sz="2000" dirty="0" err="1">
                <a:latin typeface="Consolas" panose="020B0609020204030204" pitchFamily="49" charset="0"/>
              </a:rPr>
              <a:t>df.Data.std</a:t>
            </a:r>
            <a:r>
              <a:rPr lang="en-US" sz="2000" dirty="0">
                <a:latin typeface="Consolas" panose="020B0609020204030204" pitchFamily="49" charset="0"/>
              </a:rPr>
              <a:t>()))] </a:t>
            </a:r>
          </a:p>
        </p:txBody>
      </p:sp>
    </p:spTree>
    <p:extLst>
      <p:ext uri="{BB962C8B-B14F-4D97-AF65-F5344CB8AC3E}">
        <p14:creationId xmlns:p14="http://schemas.microsoft.com/office/powerpoint/2010/main" val="3799945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533400" y="2514600"/>
            <a:ext cx="8077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dirty="0"/>
          </a:p>
          <a:p>
            <a:r>
              <a:rPr lang="en-US" sz="2400" dirty="0">
                <a:solidFill>
                  <a:srgbClr val="FF0000"/>
                </a:solidFill>
              </a:rPr>
              <a:t>Outliers in the dependent variable </a:t>
            </a:r>
            <a:r>
              <a:rPr lang="en-US" sz="2400" dirty="0"/>
              <a:t>might require a different design.</a:t>
            </a:r>
          </a:p>
          <a:p>
            <a:endParaRPr lang="en-US" dirty="0"/>
          </a:p>
        </p:txBody>
      </p:sp>
    </p:spTree>
    <p:extLst>
      <p:ext uri="{BB962C8B-B14F-4D97-AF65-F5344CB8AC3E}">
        <p14:creationId xmlns:p14="http://schemas.microsoft.com/office/powerpoint/2010/main" val="36366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685800"/>
            <a:ext cx="8229600"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dirty="0">
                <a:solidFill>
                  <a:srgbClr val="C00000"/>
                </a:solidFill>
              </a:rPr>
              <a:t>Business Problem</a:t>
            </a:r>
          </a:p>
          <a:p>
            <a:pPr eaLnBrk="1" hangingPunct="1"/>
            <a:endParaRPr lang="en-US" sz="3200" dirty="0">
              <a:solidFill>
                <a:srgbClr val="0000FF"/>
              </a:solidFill>
            </a:endParaRPr>
          </a:p>
          <a:p>
            <a:pPr eaLnBrk="1" hangingPunct="1"/>
            <a:r>
              <a:rPr lang="en-US" sz="2400" dirty="0"/>
              <a:t>	- attack thump rules</a:t>
            </a:r>
          </a:p>
          <a:p>
            <a:pPr eaLnBrk="1" hangingPunct="1"/>
            <a:r>
              <a:rPr lang="en-US" sz="2400" dirty="0"/>
              <a:t>		- retail management/ CRM/ HR etc. </a:t>
            </a:r>
          </a:p>
          <a:p>
            <a:pPr eaLnBrk="1" hangingPunct="1"/>
            <a:r>
              <a:rPr lang="en-US" sz="2400" dirty="0"/>
              <a:t>		- student admission</a:t>
            </a:r>
          </a:p>
          <a:p>
            <a:pPr lvl="4" eaLnBrk="1" hangingPunct="1"/>
            <a:r>
              <a:rPr lang="en-US" sz="2400" dirty="0"/>
              <a:t>- e-commerce in a big way</a:t>
            </a:r>
          </a:p>
          <a:p>
            <a:pPr lvl="4" eaLnBrk="1" hangingPunct="1"/>
            <a:r>
              <a:rPr lang="en-US" sz="2400" dirty="0"/>
              <a:t>		- </a:t>
            </a:r>
            <a:r>
              <a:rPr lang="en-US" sz="2400" i="1" dirty="0"/>
              <a:t>conduct experiments</a:t>
            </a:r>
          </a:p>
          <a:p>
            <a:pPr lvl="4" eaLnBrk="1" hangingPunct="1"/>
            <a:r>
              <a:rPr lang="en-US" sz="2400" i="1" dirty="0"/>
              <a:t>		- evaluate the results</a:t>
            </a:r>
          </a:p>
          <a:p>
            <a:pPr lvl="4" eaLnBrk="1" hangingPunct="1"/>
            <a:r>
              <a:rPr lang="en-US" sz="2400" i="1" dirty="0"/>
              <a:t>		- freeze the best</a:t>
            </a:r>
          </a:p>
          <a:p>
            <a:pPr eaLnBrk="1" hangingPunct="1"/>
            <a:endParaRPr lang="en-US" sz="2400" dirty="0"/>
          </a:p>
          <a:p>
            <a:pPr eaLnBrk="1" hangingPunct="1"/>
            <a:r>
              <a:rPr lang="en-US" sz="2400" dirty="0"/>
              <a:t>	- Standard/ repeated requirements</a:t>
            </a:r>
          </a:p>
          <a:p>
            <a:pPr eaLnBrk="1" hangingPunct="1"/>
            <a:r>
              <a:rPr lang="en-US" sz="2400" dirty="0"/>
              <a:t>		- models for response/ </a:t>
            </a:r>
            <a:r>
              <a:rPr lang="en-US" sz="2400" dirty="0" err="1"/>
              <a:t>RoI</a:t>
            </a:r>
            <a:r>
              <a:rPr lang="en-US" sz="2400" dirty="0"/>
              <a:t> estimation</a:t>
            </a:r>
          </a:p>
          <a:p>
            <a:pPr eaLnBrk="1" hangingPunct="1"/>
            <a:r>
              <a:rPr lang="en-US" sz="2400" dirty="0"/>
              <a:t>		- refresh models</a:t>
            </a:r>
          </a:p>
          <a:p>
            <a:pPr eaLnBrk="1" hangingPunct="1"/>
            <a:r>
              <a:rPr lang="en-US" sz="2400" dirty="0"/>
              <a:t>		- assess performance</a:t>
            </a:r>
          </a:p>
          <a:p>
            <a:pPr eaLnBrk="1" hangingPunct="1"/>
            <a:endParaRPr lang="en-US" sz="2400" dirty="0"/>
          </a:p>
        </p:txBody>
      </p:sp>
    </p:spTree>
    <p:extLst>
      <p:ext uri="{BB962C8B-B14F-4D97-AF65-F5344CB8AC3E}">
        <p14:creationId xmlns:p14="http://schemas.microsoft.com/office/powerpoint/2010/main" val="2912987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white">
          <a:xfrm>
            <a:off x="3886200" y="2667000"/>
            <a:ext cx="3886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5400" dirty="0">
                <a:solidFill>
                  <a:srgbClr val="CC6600"/>
                </a:solidFill>
              </a:rPr>
              <a:t>Processing Inputs</a:t>
            </a:r>
          </a:p>
        </p:txBody>
      </p:sp>
      <p:sp>
        <p:nvSpPr>
          <p:cNvPr id="3" name="TextBox 1"/>
          <p:cNvSpPr txBox="1">
            <a:spLocks noChangeArrowheads="1"/>
          </p:cNvSpPr>
          <p:nvPr/>
        </p:nvSpPr>
        <p:spPr bwMode="auto">
          <a:xfrm>
            <a:off x="470079" y="2224803"/>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Collect Inputs/ Clean inputs</a:t>
            </a:r>
          </a:p>
        </p:txBody>
      </p:sp>
      <p:sp>
        <p:nvSpPr>
          <p:cNvPr id="4" name="TextBox 2"/>
          <p:cNvSpPr txBox="1">
            <a:spLocks noChangeArrowheads="1"/>
          </p:cNvSpPr>
          <p:nvPr/>
        </p:nvSpPr>
        <p:spPr bwMode="auto">
          <a:xfrm>
            <a:off x="508794" y="4422775"/>
            <a:ext cx="2208212"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Build a relationship (Model)</a:t>
            </a:r>
          </a:p>
        </p:txBody>
      </p:sp>
      <p:sp>
        <p:nvSpPr>
          <p:cNvPr id="5" name="TextBox 3"/>
          <p:cNvSpPr txBox="1">
            <a:spLocks noChangeArrowheads="1"/>
          </p:cNvSpPr>
          <p:nvPr/>
        </p:nvSpPr>
        <p:spPr bwMode="auto">
          <a:xfrm>
            <a:off x="304800" y="5297487"/>
            <a:ext cx="26162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Implement the model</a:t>
            </a:r>
          </a:p>
        </p:txBody>
      </p:sp>
      <p:sp>
        <p:nvSpPr>
          <p:cNvPr id="6" name="TextBox 4"/>
          <p:cNvSpPr txBox="1">
            <a:spLocks noChangeArrowheads="1"/>
          </p:cNvSpPr>
          <p:nvPr/>
        </p:nvSpPr>
        <p:spPr bwMode="auto">
          <a:xfrm>
            <a:off x="508794" y="3078162"/>
            <a:ext cx="22082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FF0000"/>
                </a:solidFill>
                <a:cs typeface="Arial" charset="0"/>
              </a:rPr>
              <a:t>Processing Inputs</a:t>
            </a:r>
          </a:p>
        </p:txBody>
      </p:sp>
      <p:sp>
        <p:nvSpPr>
          <p:cNvPr id="7" name="TextBox 5"/>
          <p:cNvSpPr txBox="1">
            <a:spLocks noChangeArrowheads="1"/>
          </p:cNvSpPr>
          <p:nvPr/>
        </p:nvSpPr>
        <p:spPr bwMode="auto">
          <a:xfrm>
            <a:off x="508794" y="1411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Objective of Analysis</a:t>
            </a:r>
          </a:p>
        </p:txBody>
      </p:sp>
      <p:cxnSp>
        <p:nvCxnSpPr>
          <p:cNvPr id="8" name="Straight Arrow Connector 7"/>
          <p:cNvCxnSpPr/>
          <p:nvPr/>
        </p:nvCxnSpPr>
        <p:spPr>
          <a:xfrm>
            <a:off x="1612900" y="2057400"/>
            <a:ext cx="0" cy="167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24"/>
          <p:cNvSpPr txBox="1">
            <a:spLocks noChangeArrowheads="1"/>
          </p:cNvSpPr>
          <p:nvPr/>
        </p:nvSpPr>
        <p:spPr bwMode="auto">
          <a:xfrm>
            <a:off x="508794" y="5878512"/>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Evaluate performance</a:t>
            </a:r>
          </a:p>
        </p:txBody>
      </p:sp>
      <p:cxnSp>
        <p:nvCxnSpPr>
          <p:cNvPr id="10" name="Straight Arrow Connector 9"/>
          <p:cNvCxnSpPr/>
          <p:nvPr/>
        </p:nvCxnSpPr>
        <p:spPr>
          <a:xfrm>
            <a:off x="1612900" y="5562600"/>
            <a:ext cx="0"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28"/>
          <p:cNvCxnSpPr>
            <a:cxnSpLocks noChangeShapeType="1"/>
          </p:cNvCxnSpPr>
          <p:nvPr/>
        </p:nvCxnSpPr>
        <p:spPr bwMode="auto">
          <a:xfrm>
            <a:off x="1612900" y="5068887"/>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4"/>
          <p:cNvSpPr txBox="1">
            <a:spLocks noChangeArrowheads="1"/>
          </p:cNvSpPr>
          <p:nvPr/>
        </p:nvSpPr>
        <p:spPr bwMode="auto">
          <a:xfrm>
            <a:off x="404019" y="3708400"/>
            <a:ext cx="24177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Exploratory Analysis</a:t>
            </a:r>
          </a:p>
        </p:txBody>
      </p:sp>
      <p:cxnSp>
        <p:nvCxnSpPr>
          <p:cNvPr id="13" name="Straight Arrow Connector 4"/>
          <p:cNvCxnSpPr>
            <a:cxnSpLocks noChangeShapeType="1"/>
          </p:cNvCxnSpPr>
          <p:nvPr/>
        </p:nvCxnSpPr>
        <p:spPr bwMode="auto">
          <a:xfrm>
            <a:off x="1612900" y="4078287"/>
            <a:ext cx="0" cy="3444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6"/>
          <p:cNvCxnSpPr>
            <a:cxnSpLocks noChangeShapeType="1"/>
          </p:cNvCxnSpPr>
          <p:nvPr/>
        </p:nvCxnSpPr>
        <p:spPr bwMode="auto">
          <a:xfrm>
            <a:off x="1612900" y="2870916"/>
            <a:ext cx="0" cy="2072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1"/>
          <p:cNvCxnSpPr>
            <a:cxnSpLocks noChangeShapeType="1"/>
          </p:cNvCxnSpPr>
          <p:nvPr/>
        </p:nvCxnSpPr>
        <p:spPr bwMode="auto">
          <a:xfrm>
            <a:off x="1612900" y="3446462"/>
            <a:ext cx="0" cy="261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5"/>
          <p:cNvSpPr txBox="1">
            <a:spLocks noChangeArrowheads="1"/>
          </p:cNvSpPr>
          <p:nvPr/>
        </p:nvSpPr>
        <p:spPr bwMode="auto">
          <a:xfrm>
            <a:off x="507642" y="76200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Business Problem</a:t>
            </a:r>
          </a:p>
        </p:txBody>
      </p:sp>
      <p:cxnSp>
        <p:nvCxnSpPr>
          <p:cNvPr id="17" name="Straight Arrow Connector 16"/>
          <p:cNvCxnSpPr>
            <a:stCxn id="16" idx="2"/>
            <a:endCxn id="7" idx="0"/>
          </p:cNvCxnSpPr>
          <p:nvPr/>
        </p:nvCxnSpPr>
        <p:spPr bwMode="auto">
          <a:xfrm>
            <a:off x="1611748" y="1131332"/>
            <a:ext cx="1152" cy="279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98284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
          <p:cNvSpPr txBox="1">
            <a:spLocks noChangeArrowheads="1"/>
          </p:cNvSpPr>
          <p:nvPr/>
        </p:nvSpPr>
        <p:spPr bwMode="auto">
          <a:xfrm>
            <a:off x="228600" y="475357"/>
            <a:ext cx="8610600" cy="583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solidFill>
                  <a:srgbClr val="0000FF"/>
                </a:solidFill>
              </a:rPr>
              <a:t>Process Inputs</a:t>
            </a:r>
          </a:p>
          <a:p>
            <a:pPr eaLnBrk="1" hangingPunct="1"/>
            <a:endParaRPr lang="en-US" sz="2300" dirty="0"/>
          </a:p>
          <a:p>
            <a:pPr marL="342900" indent="-342900" eaLnBrk="1" hangingPunct="1">
              <a:buFontTx/>
              <a:buChar char="-"/>
            </a:pPr>
            <a:r>
              <a:rPr lang="en-US" sz="2300" dirty="0">
                <a:solidFill>
                  <a:srgbClr val="0000FF"/>
                </a:solidFill>
              </a:rPr>
              <a:t>Reduce Granularity</a:t>
            </a:r>
            <a:endParaRPr lang="en-US" sz="2300" dirty="0"/>
          </a:p>
          <a:p>
            <a:pPr eaLnBrk="1" hangingPunct="1"/>
            <a:r>
              <a:rPr lang="en-US" sz="2300" dirty="0"/>
              <a:t>Data can come at weekly or monthly level for few years. Or it could be at smaller geographical level. Such detail is not always useful. </a:t>
            </a:r>
          </a:p>
          <a:p>
            <a:pPr eaLnBrk="1" hangingPunct="1"/>
            <a:r>
              <a:rPr lang="en-US" sz="2300" dirty="0"/>
              <a:t>	- aggregate at 3 monthly or 6 monthly level.</a:t>
            </a:r>
          </a:p>
          <a:p>
            <a:pPr eaLnBrk="1" hangingPunct="1"/>
            <a:r>
              <a:rPr lang="en-US" sz="2300" dirty="0"/>
              <a:t>	- aggregation can be overlaying too. Last 3/6/9/12 months</a:t>
            </a:r>
          </a:p>
          <a:p>
            <a:pPr eaLnBrk="1" hangingPunct="1"/>
            <a:endParaRPr lang="en-US" sz="2300" dirty="0"/>
          </a:p>
          <a:p>
            <a:pPr marL="342900" indent="-342900" eaLnBrk="1" hangingPunct="1">
              <a:buFontTx/>
              <a:buChar char="-"/>
            </a:pPr>
            <a:r>
              <a:rPr lang="en-US" sz="2300" dirty="0">
                <a:solidFill>
                  <a:srgbClr val="0000FF"/>
                </a:solidFill>
              </a:rPr>
              <a:t>Derive new variables</a:t>
            </a:r>
            <a:endParaRPr lang="en-US" sz="2300" dirty="0"/>
          </a:p>
          <a:p>
            <a:pPr eaLnBrk="1" hangingPunct="1"/>
            <a:r>
              <a:rPr lang="en-US" sz="2300" dirty="0"/>
              <a:t>Some variables are combined or ratio calculated to increase the explanatory value.</a:t>
            </a:r>
          </a:p>
          <a:p>
            <a:pPr eaLnBrk="1" hangingPunct="1"/>
            <a:r>
              <a:rPr lang="en-US" sz="2300" dirty="0"/>
              <a:t>	- amount outstanding (rather than payment)</a:t>
            </a:r>
          </a:p>
          <a:p>
            <a:pPr eaLnBrk="1" hangingPunct="1"/>
            <a:r>
              <a:rPr lang="en-US" sz="2300" dirty="0"/>
              <a:t>	- ratio of value added service to total (rather than actual 			amount)</a:t>
            </a:r>
          </a:p>
          <a:p>
            <a:pPr eaLnBrk="1" hangingPunct="1"/>
            <a:r>
              <a:rPr lang="en-US" sz="2300" dirty="0"/>
              <a:t>	- many financial ratios</a:t>
            </a:r>
          </a:p>
        </p:txBody>
      </p:sp>
    </p:spTree>
    <p:extLst>
      <p:ext uri="{BB962C8B-B14F-4D97-AF65-F5344CB8AC3E}">
        <p14:creationId xmlns:p14="http://schemas.microsoft.com/office/powerpoint/2010/main" val="57957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13"/>
          <p:cNvSpPr txBox="1">
            <a:spLocks noChangeArrowheads="1"/>
          </p:cNvSpPr>
          <p:nvPr/>
        </p:nvSpPr>
        <p:spPr bwMode="auto">
          <a:xfrm>
            <a:off x="381000" y="685800"/>
            <a:ext cx="8458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342900" indent="-342900" eaLnBrk="1" hangingPunct="1">
              <a:buFontTx/>
              <a:buChar char="-"/>
            </a:pPr>
            <a:r>
              <a:rPr lang="en-US" sz="2000" dirty="0">
                <a:solidFill>
                  <a:srgbClr val="0000FF"/>
                </a:solidFill>
              </a:rPr>
              <a:t>Match consumer behavior</a:t>
            </a:r>
          </a:p>
          <a:p>
            <a:pPr eaLnBrk="1" hangingPunct="1"/>
            <a:endParaRPr lang="en-US" sz="2000" dirty="0">
              <a:solidFill>
                <a:srgbClr val="0000FF"/>
              </a:solidFill>
            </a:endParaRPr>
          </a:p>
          <a:p>
            <a:pPr eaLnBrk="1" hangingPunct="1"/>
            <a:r>
              <a:rPr lang="en-US" sz="2000" dirty="0"/>
              <a:t>Consumers remember advertisements and that influence their response. Hence, the impact last over a period of time with diminishing influence. Hence, such variable needs to be treated to match this </a:t>
            </a:r>
            <a:r>
              <a:rPr lang="en-US" sz="2000" dirty="0" err="1"/>
              <a:t>behaviour</a:t>
            </a:r>
            <a:r>
              <a:rPr lang="en-US" sz="2000" dirty="0"/>
              <a:t>.</a:t>
            </a:r>
          </a:p>
        </p:txBody>
      </p:sp>
      <p:graphicFrame>
        <p:nvGraphicFramePr>
          <p:cNvPr id="2" name="Chart 1"/>
          <p:cNvGraphicFramePr/>
          <p:nvPr>
            <p:extLst>
              <p:ext uri="{D42A27DB-BD31-4B8C-83A1-F6EECF244321}">
                <p14:modId xmlns:p14="http://schemas.microsoft.com/office/powerpoint/2010/main" val="3019438135"/>
              </p:ext>
            </p:extLst>
          </p:nvPr>
        </p:nvGraphicFramePr>
        <p:xfrm>
          <a:off x="685800" y="3124200"/>
          <a:ext cx="77724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550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white">
          <a:xfrm>
            <a:off x="3581400" y="2667000"/>
            <a:ext cx="5181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5400" dirty="0">
                <a:solidFill>
                  <a:srgbClr val="CC6600"/>
                </a:solidFill>
              </a:rPr>
              <a:t>Exploratory Analysis</a:t>
            </a:r>
          </a:p>
        </p:txBody>
      </p:sp>
      <p:sp>
        <p:nvSpPr>
          <p:cNvPr id="3" name="TextBox 1"/>
          <p:cNvSpPr txBox="1">
            <a:spLocks noChangeArrowheads="1"/>
          </p:cNvSpPr>
          <p:nvPr/>
        </p:nvSpPr>
        <p:spPr bwMode="auto">
          <a:xfrm>
            <a:off x="470079" y="2224803"/>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Collect Inputs/ Clean inputs</a:t>
            </a:r>
          </a:p>
        </p:txBody>
      </p:sp>
      <p:sp>
        <p:nvSpPr>
          <p:cNvPr id="4" name="TextBox 2"/>
          <p:cNvSpPr txBox="1">
            <a:spLocks noChangeArrowheads="1"/>
          </p:cNvSpPr>
          <p:nvPr/>
        </p:nvSpPr>
        <p:spPr bwMode="auto">
          <a:xfrm>
            <a:off x="508794" y="4422775"/>
            <a:ext cx="2208212"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Build a relationship (Model)</a:t>
            </a:r>
          </a:p>
        </p:txBody>
      </p:sp>
      <p:sp>
        <p:nvSpPr>
          <p:cNvPr id="5" name="TextBox 3"/>
          <p:cNvSpPr txBox="1">
            <a:spLocks noChangeArrowheads="1"/>
          </p:cNvSpPr>
          <p:nvPr/>
        </p:nvSpPr>
        <p:spPr bwMode="auto">
          <a:xfrm>
            <a:off x="304800" y="5297487"/>
            <a:ext cx="261620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Implement the model</a:t>
            </a:r>
          </a:p>
        </p:txBody>
      </p:sp>
      <p:sp>
        <p:nvSpPr>
          <p:cNvPr id="6" name="TextBox 4"/>
          <p:cNvSpPr txBox="1">
            <a:spLocks noChangeArrowheads="1"/>
          </p:cNvSpPr>
          <p:nvPr/>
        </p:nvSpPr>
        <p:spPr bwMode="auto">
          <a:xfrm>
            <a:off x="508794" y="3078162"/>
            <a:ext cx="2208212" cy="368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Process Inputs</a:t>
            </a:r>
          </a:p>
        </p:txBody>
      </p:sp>
      <p:sp>
        <p:nvSpPr>
          <p:cNvPr id="7" name="TextBox 5"/>
          <p:cNvSpPr txBox="1">
            <a:spLocks noChangeArrowheads="1"/>
          </p:cNvSpPr>
          <p:nvPr/>
        </p:nvSpPr>
        <p:spPr bwMode="auto">
          <a:xfrm>
            <a:off x="508794" y="1411287"/>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Objective of Analysis</a:t>
            </a:r>
          </a:p>
        </p:txBody>
      </p:sp>
      <p:cxnSp>
        <p:nvCxnSpPr>
          <p:cNvPr id="8" name="Straight Arrow Connector 7"/>
          <p:cNvCxnSpPr/>
          <p:nvPr/>
        </p:nvCxnSpPr>
        <p:spPr>
          <a:xfrm>
            <a:off x="1612900" y="2057400"/>
            <a:ext cx="0" cy="1674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24"/>
          <p:cNvSpPr txBox="1">
            <a:spLocks noChangeArrowheads="1"/>
          </p:cNvSpPr>
          <p:nvPr/>
        </p:nvSpPr>
        <p:spPr bwMode="auto">
          <a:xfrm>
            <a:off x="508794" y="5878512"/>
            <a:ext cx="2208212"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cs typeface="Arial" charset="0"/>
              </a:rPr>
              <a:t>Evaluate performance</a:t>
            </a:r>
          </a:p>
        </p:txBody>
      </p:sp>
      <p:cxnSp>
        <p:nvCxnSpPr>
          <p:cNvPr id="10" name="Straight Arrow Connector 9"/>
          <p:cNvCxnSpPr/>
          <p:nvPr/>
        </p:nvCxnSpPr>
        <p:spPr>
          <a:xfrm>
            <a:off x="1612900" y="5562600"/>
            <a:ext cx="0" cy="3159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28"/>
          <p:cNvCxnSpPr>
            <a:cxnSpLocks noChangeShapeType="1"/>
          </p:cNvCxnSpPr>
          <p:nvPr/>
        </p:nvCxnSpPr>
        <p:spPr bwMode="auto">
          <a:xfrm>
            <a:off x="1612900" y="5068887"/>
            <a:ext cx="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4"/>
          <p:cNvSpPr txBox="1">
            <a:spLocks noChangeArrowheads="1"/>
          </p:cNvSpPr>
          <p:nvPr/>
        </p:nvSpPr>
        <p:spPr bwMode="auto">
          <a:xfrm>
            <a:off x="404019" y="3708400"/>
            <a:ext cx="2417762" cy="369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solidFill>
                  <a:srgbClr val="FF0000"/>
                </a:solidFill>
                <a:cs typeface="Arial" charset="0"/>
              </a:rPr>
              <a:t>Exploratory Analysis</a:t>
            </a:r>
          </a:p>
        </p:txBody>
      </p:sp>
      <p:cxnSp>
        <p:nvCxnSpPr>
          <p:cNvPr id="13" name="Straight Arrow Connector 4"/>
          <p:cNvCxnSpPr>
            <a:cxnSpLocks noChangeShapeType="1"/>
          </p:cNvCxnSpPr>
          <p:nvPr/>
        </p:nvCxnSpPr>
        <p:spPr bwMode="auto">
          <a:xfrm>
            <a:off x="1612900" y="4078287"/>
            <a:ext cx="0" cy="3444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6"/>
          <p:cNvCxnSpPr>
            <a:cxnSpLocks noChangeShapeType="1"/>
          </p:cNvCxnSpPr>
          <p:nvPr/>
        </p:nvCxnSpPr>
        <p:spPr bwMode="auto">
          <a:xfrm>
            <a:off x="1612900" y="2870916"/>
            <a:ext cx="0" cy="20724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1"/>
          <p:cNvCxnSpPr>
            <a:cxnSpLocks noChangeShapeType="1"/>
          </p:cNvCxnSpPr>
          <p:nvPr/>
        </p:nvCxnSpPr>
        <p:spPr bwMode="auto">
          <a:xfrm>
            <a:off x="1612900" y="3446462"/>
            <a:ext cx="0" cy="2619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5"/>
          <p:cNvSpPr txBox="1">
            <a:spLocks noChangeArrowheads="1"/>
          </p:cNvSpPr>
          <p:nvPr/>
        </p:nvSpPr>
        <p:spPr bwMode="auto">
          <a:xfrm>
            <a:off x="507642" y="762000"/>
            <a:ext cx="2208212"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dirty="0">
                <a:cs typeface="Arial" charset="0"/>
              </a:rPr>
              <a:t>Business Problem</a:t>
            </a:r>
          </a:p>
        </p:txBody>
      </p:sp>
      <p:cxnSp>
        <p:nvCxnSpPr>
          <p:cNvPr id="17" name="Straight Arrow Connector 16"/>
          <p:cNvCxnSpPr>
            <a:stCxn id="16" idx="2"/>
            <a:endCxn id="7" idx="0"/>
          </p:cNvCxnSpPr>
          <p:nvPr/>
        </p:nvCxnSpPr>
        <p:spPr bwMode="auto">
          <a:xfrm>
            <a:off x="1611748" y="1131332"/>
            <a:ext cx="1152" cy="27995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1447800" y="2514600"/>
            <a:ext cx="6096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ctr" eaLnBrk="1" hangingPunct="1">
              <a:spcBef>
                <a:spcPct val="50000"/>
              </a:spcBef>
              <a:defRPr sz="5400">
                <a:solidFill>
                  <a:srgbClr val="CC66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en-US" sz="3600" b="1" dirty="0"/>
              <a:t>Scales of Measurement</a:t>
            </a:r>
          </a:p>
        </p:txBody>
      </p:sp>
    </p:spTree>
    <p:extLst>
      <p:ext uri="{BB962C8B-B14F-4D97-AF65-F5344CB8AC3E}">
        <p14:creationId xmlns:p14="http://schemas.microsoft.com/office/powerpoint/2010/main" val="213446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endParaRPr lang="en-US" altLang="en-US"/>
          </a:p>
        </p:txBody>
      </p:sp>
      <p:sp>
        <p:nvSpPr>
          <p:cNvPr id="5123" name="Rectangle 3"/>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Times New Roman" pitchFamily="18" charset="0"/>
              </a:defRPr>
            </a:lvl1pPr>
            <a:lvl2pPr marL="742950" indent="-285750">
              <a:defRPr sz="2400" i="1">
                <a:solidFill>
                  <a:schemeClr val="tx1"/>
                </a:solidFill>
                <a:latin typeface="Times New Roman" pitchFamily="18" charset="0"/>
              </a:defRPr>
            </a:lvl2pPr>
            <a:lvl3pPr marL="1143000" indent="-228600">
              <a:defRPr sz="2400" i="1">
                <a:solidFill>
                  <a:schemeClr val="tx1"/>
                </a:solidFill>
                <a:latin typeface="Times New Roman" pitchFamily="18" charset="0"/>
              </a:defRPr>
            </a:lvl3pPr>
            <a:lvl4pPr marL="1600200" indent="-228600">
              <a:defRPr sz="2400" i="1">
                <a:solidFill>
                  <a:schemeClr val="tx1"/>
                </a:solidFill>
                <a:latin typeface="Times New Roman" pitchFamily="18" charset="0"/>
              </a:defRPr>
            </a:lvl4pPr>
            <a:lvl5pPr marL="2057400" indent="-228600">
              <a:defRPr sz="2400" i="1">
                <a:solidFill>
                  <a:schemeClr val="tx1"/>
                </a:solidFill>
                <a:latin typeface="Times New Roman" pitchFamily="18" charset="0"/>
              </a:defRPr>
            </a:lvl5pPr>
            <a:lvl6pPr marL="2514600" indent="-228600" eaLnBrk="0" fontAlgn="base" hangingPunct="0">
              <a:spcBef>
                <a:spcPct val="0"/>
              </a:spcBef>
              <a:spcAft>
                <a:spcPct val="0"/>
              </a:spcAft>
              <a:defRPr sz="2400" i="1">
                <a:solidFill>
                  <a:schemeClr val="tx1"/>
                </a:solidFill>
                <a:latin typeface="Times New Roman" pitchFamily="18" charset="0"/>
              </a:defRPr>
            </a:lvl6pPr>
            <a:lvl7pPr marL="2971800" indent="-228600" eaLnBrk="0" fontAlgn="base" hangingPunct="0">
              <a:spcBef>
                <a:spcPct val="0"/>
              </a:spcBef>
              <a:spcAft>
                <a:spcPct val="0"/>
              </a:spcAft>
              <a:defRPr sz="2400" i="1">
                <a:solidFill>
                  <a:schemeClr val="tx1"/>
                </a:solidFill>
                <a:latin typeface="Times New Roman" pitchFamily="18" charset="0"/>
              </a:defRPr>
            </a:lvl7pPr>
            <a:lvl8pPr marL="3429000" indent="-228600" eaLnBrk="0" fontAlgn="base" hangingPunct="0">
              <a:spcBef>
                <a:spcPct val="0"/>
              </a:spcBef>
              <a:spcAft>
                <a:spcPct val="0"/>
              </a:spcAft>
              <a:defRPr sz="2400" i="1">
                <a:solidFill>
                  <a:schemeClr val="tx1"/>
                </a:solidFill>
                <a:latin typeface="Times New Roman" pitchFamily="18" charset="0"/>
              </a:defRPr>
            </a:lvl8pPr>
            <a:lvl9pPr marL="3886200" indent="-228600" eaLnBrk="0" fontAlgn="base" hangingPunct="0">
              <a:spcBef>
                <a:spcPct val="0"/>
              </a:spcBef>
              <a:spcAft>
                <a:spcPct val="0"/>
              </a:spcAft>
              <a:defRPr sz="2400" i="1">
                <a:solidFill>
                  <a:schemeClr val="tx1"/>
                </a:solidFill>
                <a:latin typeface="Times New Roman" pitchFamily="18" charset="0"/>
              </a:defRPr>
            </a:lvl9pPr>
          </a:lstStyle>
          <a:p>
            <a:endParaRPr lang="en-US" altLang="en-US"/>
          </a:p>
        </p:txBody>
      </p:sp>
      <p:sp>
        <p:nvSpPr>
          <p:cNvPr id="5124" name="Rectangle 4"/>
          <p:cNvSpPr>
            <a:spLocks noGrp="1" noChangeArrowheads="1"/>
          </p:cNvSpPr>
          <p:nvPr>
            <p:ph type="title" idx="4294967295"/>
          </p:nvPr>
        </p:nvSpPr>
        <p:spPr bwMode="auto">
          <a:xfrm>
            <a:off x="381000" y="533400"/>
            <a:ext cx="84582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algn="l"/>
            <a:r>
              <a:rPr lang="en-US" altLang="en-US" sz="3200" dirty="0">
                <a:solidFill>
                  <a:srgbClr val="C00000"/>
                </a:solidFill>
              </a:rPr>
              <a:t>Scales of Measurement</a:t>
            </a:r>
            <a:br>
              <a:rPr lang="en-US" altLang="en-US" sz="3200" dirty="0">
                <a:solidFill>
                  <a:srgbClr val="C00000"/>
                </a:solidFill>
              </a:rPr>
            </a:br>
            <a:endParaRPr lang="en-US" altLang="en-US" sz="3200" dirty="0">
              <a:solidFill>
                <a:srgbClr val="C00000"/>
              </a:solidFill>
            </a:endParaRPr>
          </a:p>
        </p:txBody>
      </p:sp>
      <p:sp>
        <p:nvSpPr>
          <p:cNvPr id="5125" name="Rectangle 5"/>
          <p:cNvSpPr>
            <a:spLocks noGrp="1" noChangeArrowheads="1"/>
          </p:cNvSpPr>
          <p:nvPr>
            <p:ph type="body" idx="4294967295"/>
          </p:nvPr>
        </p:nvSpPr>
        <p:spPr bwMode="auto">
          <a:xfrm>
            <a:off x="381000" y="1447800"/>
            <a:ext cx="8458200"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t" anchorCtr="0" compatLnSpc="1">
            <a:prstTxWarp prst="textNoShape">
              <a:avLst/>
            </a:prstTxWarp>
          </a:bodyPr>
          <a:lstStyle/>
          <a:p>
            <a:r>
              <a:rPr lang="en-US" altLang="en-US" sz="2800" dirty="0"/>
              <a:t>Scales of measurement limit the types of analysis that can be performed.</a:t>
            </a:r>
          </a:p>
          <a:p>
            <a:r>
              <a:rPr lang="en-US" altLang="en-US" sz="2800" dirty="0"/>
              <a:t>Common Scales of measurement are</a:t>
            </a:r>
          </a:p>
          <a:p>
            <a:pPr marL="1085850" lvl="2"/>
            <a:r>
              <a:rPr lang="en-US" altLang="en-US" sz="2000" dirty="0"/>
              <a:t>Nominal</a:t>
            </a:r>
          </a:p>
          <a:p>
            <a:pPr marL="1085850" lvl="2"/>
            <a:r>
              <a:rPr lang="en-US" altLang="en-US" sz="2000" dirty="0"/>
              <a:t>Ordinal</a:t>
            </a:r>
          </a:p>
          <a:p>
            <a:pPr marL="1085850" lvl="2"/>
            <a:r>
              <a:rPr lang="en-US" altLang="en-US" sz="2000" dirty="0"/>
              <a:t>Interval</a:t>
            </a:r>
          </a:p>
          <a:p>
            <a:pPr marL="1085850" lvl="2"/>
            <a:r>
              <a:rPr lang="en-US" altLang="en-US" sz="2000" dirty="0"/>
              <a:t>Ratio</a:t>
            </a:r>
          </a:p>
        </p:txBody>
      </p:sp>
    </p:spTree>
    <p:extLst>
      <p:ext uri="{BB962C8B-B14F-4D97-AF65-F5344CB8AC3E}">
        <p14:creationId xmlns:p14="http://schemas.microsoft.com/office/powerpoint/2010/main" val="1180455184"/>
      </p:ext>
    </p:extLst>
  </p:cSld>
  <p:clrMapOvr>
    <a:masterClrMapping/>
  </p:clrMapOvr>
  <p:transition>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45842"/>
            <a:ext cx="8534400" cy="2677656"/>
          </a:xfrm>
          <a:prstGeom prst="rect">
            <a:avLst/>
          </a:prstGeom>
        </p:spPr>
        <p:txBody>
          <a:bodyPr wrap="square">
            <a:spAutoFit/>
          </a:bodyPr>
          <a:lstStyle/>
          <a:p>
            <a:r>
              <a:rPr lang="en-US" sz="2800" b="1" i="0" dirty="0"/>
              <a:t>Nominal</a:t>
            </a:r>
          </a:p>
          <a:p>
            <a:endParaRPr lang="en-US" sz="2000" i="0" dirty="0"/>
          </a:p>
          <a:p>
            <a:r>
              <a:rPr lang="en-US" sz="2000" i="0" dirty="0"/>
              <a:t>In this scale, usage of number is only as a flag as it doesn’t use the value of a number at all. </a:t>
            </a:r>
          </a:p>
          <a:p>
            <a:endParaRPr lang="en-US" sz="2000" i="0" dirty="0"/>
          </a:p>
          <a:p>
            <a:r>
              <a:rPr lang="en-US" sz="2000" i="0" dirty="0"/>
              <a:t>It is used for classification or categorization of entities. </a:t>
            </a:r>
          </a:p>
          <a:p>
            <a:r>
              <a:rPr lang="en-US" sz="2000" i="0" dirty="0"/>
              <a:t>	- Gender (1=Female, 2=Male)</a:t>
            </a:r>
          </a:p>
          <a:p>
            <a:r>
              <a:rPr lang="en-US" sz="2000" i="0" dirty="0"/>
              <a:t>	- Region (1=North, 2=South, 3=East, 4=West)</a:t>
            </a:r>
          </a:p>
        </p:txBody>
      </p:sp>
    </p:spTree>
    <p:extLst>
      <p:ext uri="{BB962C8B-B14F-4D97-AF65-F5344CB8AC3E}">
        <p14:creationId xmlns:p14="http://schemas.microsoft.com/office/powerpoint/2010/main" val="1669751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56003933"/>
              </p:ext>
            </p:extLst>
          </p:nvPr>
        </p:nvGraphicFramePr>
        <p:xfrm>
          <a:off x="2514600" y="4038600"/>
          <a:ext cx="4800600" cy="1524000"/>
        </p:xfrm>
        <a:graphic>
          <a:graphicData uri="http://schemas.openxmlformats.org/drawingml/2006/table">
            <a:tbl>
              <a:tblPr firstRow="1" firstCol="1" bandRow="1">
                <a:tableStyleId>{5940675A-B579-460E-94D1-54222C63F5DA}</a:tableStyleId>
              </a:tblPr>
              <a:tblGrid>
                <a:gridCol w="14478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tblGrid>
              <a:tr h="0">
                <a:tc>
                  <a:txBody>
                    <a:bodyPr/>
                    <a:lstStyle/>
                    <a:p>
                      <a:pPr marL="0" marR="0" algn="ctr">
                        <a:spcBef>
                          <a:spcPts val="0"/>
                        </a:spcBef>
                        <a:spcAft>
                          <a:spcPts val="0"/>
                        </a:spcAft>
                      </a:pPr>
                      <a:r>
                        <a:rPr lang="en-US" sz="2000" dirty="0">
                          <a:solidFill>
                            <a:schemeClr val="tx1"/>
                          </a:solidFill>
                          <a:effectLst/>
                        </a:rPr>
                        <a:t>Rating</a:t>
                      </a:r>
                      <a:endParaRPr lang="en-US" sz="2000" dirty="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0"/>
                        </a:spcBef>
                        <a:spcAft>
                          <a:spcPts val="0"/>
                        </a:spcAft>
                      </a:pPr>
                      <a:r>
                        <a:rPr lang="en-US" sz="2000" dirty="0">
                          <a:solidFill>
                            <a:schemeClr val="tx1"/>
                          </a:solidFill>
                          <a:effectLst/>
                        </a:rPr>
                        <a:t>Income Range</a:t>
                      </a:r>
                      <a:endParaRPr lang="en-US" sz="2000" dirty="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000">
                          <a:solidFill>
                            <a:schemeClr val="tx1"/>
                          </a:solidFill>
                          <a:effectLst/>
                        </a:rPr>
                        <a:t>1</a:t>
                      </a:r>
                      <a:endParaRPr lang="en-US" sz="200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&lt; 5000</a:t>
                      </a:r>
                      <a:endParaRPr lang="en-US" sz="2000" dirty="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dirty="0">
                          <a:solidFill>
                            <a:schemeClr val="tx1"/>
                          </a:solidFill>
                          <a:effectLst/>
                        </a:rPr>
                        <a:t>2</a:t>
                      </a:r>
                      <a:endParaRPr lang="en-US" sz="2000" dirty="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chemeClr val="tx1"/>
                          </a:solidFill>
                          <a:effectLst/>
                        </a:rPr>
                        <a:t>5001 – 15000</a:t>
                      </a:r>
                      <a:endParaRPr lang="en-US" sz="200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solidFill>
                            <a:schemeClr val="tx1"/>
                          </a:solidFill>
                          <a:effectLst/>
                        </a:rPr>
                        <a:t>3</a:t>
                      </a:r>
                      <a:endParaRPr lang="en-US" sz="200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a:solidFill>
                            <a:schemeClr val="tx1"/>
                          </a:solidFill>
                          <a:effectLst/>
                        </a:rPr>
                        <a:t>15001 – 30000</a:t>
                      </a:r>
                      <a:endParaRPr lang="en-US" sz="200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2000">
                          <a:solidFill>
                            <a:schemeClr val="tx1"/>
                          </a:solidFill>
                          <a:effectLst/>
                        </a:rPr>
                        <a:t>4</a:t>
                      </a:r>
                      <a:endParaRPr lang="en-US" sz="200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&gt;30000</a:t>
                      </a:r>
                      <a:endParaRPr lang="en-US" sz="2000" dirty="0">
                        <a:solidFill>
                          <a:schemeClr val="tx1"/>
                        </a:solidFill>
                        <a:effectLst/>
                        <a:latin typeface="Times New Roman"/>
                        <a:ea typeface="Aria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381000" y="537389"/>
            <a:ext cx="8458200" cy="3046988"/>
          </a:xfrm>
          <a:prstGeom prst="rect">
            <a:avLst/>
          </a:prstGeom>
        </p:spPr>
        <p:txBody>
          <a:bodyPr wrap="square">
            <a:spAutoFit/>
          </a:bodyPr>
          <a:lstStyle/>
          <a:p>
            <a:r>
              <a:rPr lang="en-US" sz="2800" b="1" i="0" dirty="0"/>
              <a:t>Ordinal</a:t>
            </a:r>
          </a:p>
          <a:p>
            <a:endParaRPr lang="en-US" sz="2000" i="0" dirty="0"/>
          </a:p>
          <a:p>
            <a:r>
              <a:rPr lang="en-US" sz="2000" i="0" dirty="0"/>
              <a:t>Here, the usage of number is to rank order entities which helps us to decide which one is higher, smaller, taller etc. Some of the examples are below.</a:t>
            </a:r>
          </a:p>
          <a:p>
            <a:r>
              <a:rPr lang="en-US" sz="2000" i="0" dirty="0"/>
              <a:t>	</a:t>
            </a:r>
          </a:p>
          <a:p>
            <a:r>
              <a:rPr lang="en-US" sz="2000" i="0" dirty="0"/>
              <a:t>	- Rating of service provided by clients like </a:t>
            </a:r>
          </a:p>
          <a:p>
            <a:r>
              <a:rPr lang="en-US" sz="2000" dirty="0"/>
              <a:t>		</a:t>
            </a:r>
            <a:r>
              <a:rPr lang="en-US" sz="2000" i="0" dirty="0"/>
              <a:t>1=high, 2=medium, 3=low. </a:t>
            </a:r>
          </a:p>
          <a:p>
            <a:r>
              <a:rPr lang="en-US" sz="2000" dirty="0"/>
              <a:t>	</a:t>
            </a:r>
            <a:r>
              <a:rPr lang="en-US" sz="2000" i="0" dirty="0"/>
              <a:t>Here we know rating of low is the lowest compared to other two. </a:t>
            </a:r>
          </a:p>
        </p:txBody>
      </p:sp>
    </p:spTree>
    <p:extLst>
      <p:ext uri="{BB962C8B-B14F-4D97-AF65-F5344CB8AC3E}">
        <p14:creationId xmlns:p14="http://schemas.microsoft.com/office/powerpoint/2010/main" val="3514643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8001000" cy="2308324"/>
          </a:xfrm>
          <a:prstGeom prst="rect">
            <a:avLst/>
          </a:prstGeom>
        </p:spPr>
        <p:txBody>
          <a:bodyPr wrap="square">
            <a:spAutoFit/>
          </a:bodyPr>
          <a:lstStyle/>
          <a:p>
            <a:r>
              <a:rPr lang="en-US" sz="2400" b="1" dirty="0"/>
              <a:t>Likert Scale</a:t>
            </a:r>
          </a:p>
          <a:p>
            <a:endParaRPr lang="en-US" sz="2400" b="1" dirty="0"/>
          </a:p>
          <a:p>
            <a:r>
              <a:rPr lang="en-US" sz="2400" i="0" dirty="0"/>
              <a:t>Another common usage of ordinal scale is for attitudinal measurements. Usual responses like strongly agree, agree etc. are given a numerical scale that helps rank order the responses. </a:t>
            </a:r>
          </a:p>
        </p:txBody>
      </p:sp>
      <p:graphicFrame>
        <p:nvGraphicFramePr>
          <p:cNvPr id="3" name="Table 2"/>
          <p:cNvGraphicFramePr>
            <a:graphicFrameLocks noGrp="1"/>
          </p:cNvGraphicFramePr>
          <p:nvPr>
            <p:extLst>
              <p:ext uri="{D42A27DB-BD31-4B8C-83A1-F6EECF244321}">
                <p14:modId xmlns:p14="http://schemas.microsoft.com/office/powerpoint/2010/main" val="829617586"/>
              </p:ext>
            </p:extLst>
          </p:nvPr>
        </p:nvGraphicFramePr>
        <p:xfrm>
          <a:off x="1828800" y="3581400"/>
          <a:ext cx="6172200" cy="1828800"/>
        </p:xfrm>
        <a:graphic>
          <a:graphicData uri="http://schemas.openxmlformats.org/drawingml/2006/table">
            <a:tbl>
              <a:tblPr firstRow="1" firstCol="1" bandRow="1">
                <a:tableStyleId>{5940675A-B579-460E-94D1-54222C63F5DA}</a:tableStyleId>
              </a:tblPr>
              <a:tblGrid>
                <a:gridCol w="1631731">
                  <a:extLst>
                    <a:ext uri="{9D8B030D-6E8A-4147-A177-3AD203B41FA5}">
                      <a16:colId xmlns:a16="http://schemas.microsoft.com/office/drawing/2014/main" val="20000"/>
                    </a:ext>
                  </a:extLst>
                </a:gridCol>
                <a:gridCol w="4540469">
                  <a:extLst>
                    <a:ext uri="{9D8B030D-6E8A-4147-A177-3AD203B41FA5}">
                      <a16:colId xmlns:a16="http://schemas.microsoft.com/office/drawing/2014/main" val="20001"/>
                    </a:ext>
                  </a:extLst>
                </a:gridCol>
              </a:tblGrid>
              <a:tr h="0">
                <a:tc>
                  <a:txBody>
                    <a:bodyPr/>
                    <a:lstStyle/>
                    <a:p>
                      <a:pPr marL="0" marR="0" algn="ctr">
                        <a:spcBef>
                          <a:spcPts val="0"/>
                        </a:spcBef>
                        <a:spcAft>
                          <a:spcPts val="0"/>
                        </a:spcAft>
                      </a:pPr>
                      <a:r>
                        <a:rPr lang="en-US" sz="2000" dirty="0">
                          <a:solidFill>
                            <a:schemeClr val="tx1"/>
                          </a:solidFill>
                          <a:effectLst/>
                        </a:rPr>
                        <a:t>Rating</a:t>
                      </a:r>
                      <a:endParaRPr lang="en-US" sz="2000" dirty="0">
                        <a:solidFill>
                          <a:schemeClr val="tx1"/>
                        </a:solidFill>
                        <a:effectLst/>
                        <a:latin typeface="Times New Roman"/>
                        <a:ea typeface="Arial"/>
                      </a:endParaRPr>
                    </a:p>
                  </a:txBody>
                  <a:tcPr marL="68580" marR="68580" marT="0" marB="0"/>
                </a:tc>
                <a:tc>
                  <a:txBody>
                    <a:bodyPr/>
                    <a:lstStyle/>
                    <a:p>
                      <a:pPr marL="0" marR="0" algn="ctr">
                        <a:spcBef>
                          <a:spcPts val="0"/>
                        </a:spcBef>
                        <a:spcAft>
                          <a:spcPts val="0"/>
                        </a:spcAft>
                      </a:pPr>
                      <a:r>
                        <a:rPr lang="en-US" sz="2000" dirty="0">
                          <a:solidFill>
                            <a:schemeClr val="tx1"/>
                          </a:solidFill>
                          <a:effectLst/>
                        </a:rPr>
                        <a:t>Agreement to Policy Change</a:t>
                      </a:r>
                      <a:endParaRPr lang="en-US" sz="2000" dirty="0">
                        <a:solidFill>
                          <a:schemeClr val="tx1"/>
                        </a:solidFill>
                        <a:effectLst/>
                        <a:latin typeface="Times New Roman"/>
                        <a:ea typeface="Arial"/>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2000" dirty="0">
                          <a:solidFill>
                            <a:schemeClr val="tx1"/>
                          </a:solidFill>
                          <a:effectLst/>
                        </a:rPr>
                        <a:t>1</a:t>
                      </a:r>
                      <a:endParaRPr lang="en-US" sz="2000" dirty="0">
                        <a:solidFill>
                          <a:schemeClr val="tx1"/>
                        </a:solidFill>
                        <a:effectLst/>
                        <a:latin typeface="Times New Roman"/>
                        <a:ea typeface="Arial"/>
                      </a:endParaRPr>
                    </a:p>
                  </a:txBody>
                  <a:tcPr marL="68580" marR="68580" marT="0" marB="0"/>
                </a:tc>
                <a:tc>
                  <a:txBody>
                    <a:bodyPr/>
                    <a:lstStyle/>
                    <a:p>
                      <a:pPr marL="0" marR="0">
                        <a:spcBef>
                          <a:spcPts val="0"/>
                        </a:spcBef>
                        <a:spcAft>
                          <a:spcPts val="0"/>
                        </a:spcAft>
                      </a:pPr>
                      <a:r>
                        <a:rPr lang="en-US" sz="2000">
                          <a:solidFill>
                            <a:schemeClr val="tx1"/>
                          </a:solidFill>
                          <a:effectLst/>
                        </a:rPr>
                        <a:t>Strongly Agree</a:t>
                      </a:r>
                      <a:endParaRPr lang="en-US" sz="2000">
                        <a:solidFill>
                          <a:schemeClr val="tx1"/>
                        </a:solidFill>
                        <a:effectLst/>
                        <a:latin typeface="Times New Roman"/>
                        <a:ea typeface="Arial"/>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solidFill>
                            <a:schemeClr val="tx1"/>
                          </a:solidFill>
                          <a:effectLst/>
                        </a:rPr>
                        <a:t>2</a:t>
                      </a:r>
                      <a:endParaRPr lang="en-US" sz="2000">
                        <a:solidFill>
                          <a:schemeClr val="tx1"/>
                        </a:solidFill>
                        <a:effectLst/>
                        <a:latin typeface="Times New Roman"/>
                        <a:ea typeface="Arial"/>
                      </a:endParaRPr>
                    </a:p>
                  </a:txBody>
                  <a:tcPr marL="68580" marR="68580" marT="0" marB="0"/>
                </a:tc>
                <a:tc>
                  <a:txBody>
                    <a:bodyPr/>
                    <a:lstStyle/>
                    <a:p>
                      <a:pPr marL="0" marR="0">
                        <a:spcBef>
                          <a:spcPts val="0"/>
                        </a:spcBef>
                        <a:spcAft>
                          <a:spcPts val="0"/>
                        </a:spcAft>
                      </a:pPr>
                      <a:r>
                        <a:rPr lang="en-US" sz="2000">
                          <a:solidFill>
                            <a:schemeClr val="tx1"/>
                          </a:solidFill>
                          <a:effectLst/>
                        </a:rPr>
                        <a:t>Agree</a:t>
                      </a:r>
                      <a:endParaRPr lang="en-US" sz="2000">
                        <a:solidFill>
                          <a:schemeClr val="tx1"/>
                        </a:solidFill>
                        <a:effectLst/>
                        <a:latin typeface="Times New Roman"/>
                        <a:ea typeface="Arial"/>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solidFill>
                            <a:schemeClr val="tx1"/>
                          </a:solidFill>
                          <a:effectLst/>
                        </a:rPr>
                        <a:t>3</a:t>
                      </a:r>
                      <a:endParaRPr lang="en-US" sz="2000">
                        <a:solidFill>
                          <a:schemeClr val="tx1"/>
                        </a:solidFill>
                        <a:effectLst/>
                        <a:latin typeface="Times New Roman"/>
                        <a:ea typeface="Arial"/>
                      </a:endParaRPr>
                    </a:p>
                  </a:txBody>
                  <a:tcPr marL="68580" marR="68580" marT="0" marB="0"/>
                </a:tc>
                <a:tc>
                  <a:txBody>
                    <a:bodyPr/>
                    <a:lstStyle/>
                    <a:p>
                      <a:pPr marL="0" marR="0">
                        <a:spcBef>
                          <a:spcPts val="0"/>
                        </a:spcBef>
                        <a:spcAft>
                          <a:spcPts val="0"/>
                        </a:spcAft>
                      </a:pPr>
                      <a:r>
                        <a:rPr lang="en-US" sz="2000">
                          <a:solidFill>
                            <a:schemeClr val="tx1"/>
                          </a:solidFill>
                          <a:effectLst/>
                        </a:rPr>
                        <a:t>Neutral/ No Opinion</a:t>
                      </a:r>
                      <a:endParaRPr lang="en-US" sz="2000">
                        <a:solidFill>
                          <a:schemeClr val="tx1"/>
                        </a:solidFill>
                        <a:effectLst/>
                        <a:latin typeface="Times New Roman"/>
                        <a:ea typeface="Arial"/>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2000">
                          <a:solidFill>
                            <a:schemeClr val="tx1"/>
                          </a:solidFill>
                          <a:effectLst/>
                        </a:rPr>
                        <a:t>4</a:t>
                      </a:r>
                      <a:endParaRPr lang="en-US" sz="2000">
                        <a:solidFill>
                          <a:schemeClr val="tx1"/>
                        </a:solidFill>
                        <a:effectLst/>
                        <a:latin typeface="Times New Roman"/>
                        <a:ea typeface="Arial"/>
                      </a:endParaRPr>
                    </a:p>
                  </a:txBody>
                  <a:tcPr marL="68580" marR="68580" marT="0" marB="0"/>
                </a:tc>
                <a:tc>
                  <a:txBody>
                    <a:bodyPr/>
                    <a:lstStyle/>
                    <a:p>
                      <a:pPr marL="0" marR="0">
                        <a:spcBef>
                          <a:spcPts val="0"/>
                        </a:spcBef>
                        <a:spcAft>
                          <a:spcPts val="0"/>
                        </a:spcAft>
                      </a:pPr>
                      <a:r>
                        <a:rPr lang="en-US" sz="2000">
                          <a:solidFill>
                            <a:schemeClr val="tx1"/>
                          </a:solidFill>
                          <a:effectLst/>
                        </a:rPr>
                        <a:t>Disagree</a:t>
                      </a:r>
                      <a:endParaRPr lang="en-US" sz="2000">
                        <a:solidFill>
                          <a:schemeClr val="tx1"/>
                        </a:solidFill>
                        <a:effectLst/>
                        <a:latin typeface="Times New Roman"/>
                        <a:ea typeface="Arial"/>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2000">
                          <a:solidFill>
                            <a:schemeClr val="tx1"/>
                          </a:solidFill>
                          <a:effectLst/>
                        </a:rPr>
                        <a:t>5</a:t>
                      </a:r>
                      <a:endParaRPr lang="en-US" sz="2000">
                        <a:solidFill>
                          <a:schemeClr val="tx1"/>
                        </a:solidFill>
                        <a:effectLst/>
                        <a:latin typeface="Times New Roman"/>
                        <a:ea typeface="Arial"/>
                      </a:endParaRPr>
                    </a:p>
                  </a:txBody>
                  <a:tcPr marL="68580" marR="68580" marT="0" marB="0"/>
                </a:tc>
                <a:tc>
                  <a:txBody>
                    <a:bodyPr/>
                    <a:lstStyle/>
                    <a:p>
                      <a:pPr marL="0" marR="0">
                        <a:spcBef>
                          <a:spcPts val="0"/>
                        </a:spcBef>
                        <a:spcAft>
                          <a:spcPts val="0"/>
                        </a:spcAft>
                      </a:pPr>
                      <a:r>
                        <a:rPr lang="en-US" sz="2000" dirty="0">
                          <a:solidFill>
                            <a:schemeClr val="tx1"/>
                          </a:solidFill>
                          <a:effectLst/>
                        </a:rPr>
                        <a:t>Strongly Disagree</a:t>
                      </a:r>
                      <a:endParaRPr lang="en-US" sz="2000" dirty="0">
                        <a:solidFill>
                          <a:schemeClr val="tx1"/>
                        </a:solidFill>
                        <a:effectLst/>
                        <a:latin typeface="Times New Roman"/>
                        <a:ea typeface="Arial"/>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6752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305800" cy="4339650"/>
          </a:xfrm>
          <a:prstGeom prst="rect">
            <a:avLst/>
          </a:prstGeom>
        </p:spPr>
        <p:txBody>
          <a:bodyPr wrap="square">
            <a:spAutoFit/>
          </a:bodyPr>
          <a:lstStyle/>
          <a:p>
            <a:r>
              <a:rPr lang="en-US" sz="3200" b="1" i="0" dirty="0"/>
              <a:t>Interval</a:t>
            </a:r>
          </a:p>
          <a:p>
            <a:endParaRPr lang="en-US" sz="2400" b="1" i="0" dirty="0"/>
          </a:p>
          <a:p>
            <a:r>
              <a:rPr lang="en-US" sz="2400" i="0" dirty="0"/>
              <a:t>In the interval scale, equal numerical difference represents equal quantities. Unlike in the case of ordinal scale, the unit is well defined and standardized so that it doesn’t vary by time, place or researcher.</a:t>
            </a:r>
          </a:p>
          <a:p>
            <a:endParaRPr lang="en-US" sz="2400" i="0" dirty="0"/>
          </a:p>
          <a:p>
            <a:r>
              <a:rPr lang="en-US" sz="2400" i="0" dirty="0"/>
              <a:t>	- All measurement of time are in interval scale</a:t>
            </a:r>
          </a:p>
          <a:p>
            <a:r>
              <a:rPr lang="en-US" sz="2400" i="0" dirty="0"/>
              <a:t>	- Temperature measurement. The origin is arbitrary (freezing point of water if measured in </a:t>
            </a:r>
            <a:r>
              <a:rPr lang="en-US" sz="2400" i="0" baseline="30000" dirty="0" err="1"/>
              <a:t>o</a:t>
            </a:r>
            <a:r>
              <a:rPr lang="en-US" sz="2400" i="0" dirty="0" err="1"/>
              <a:t>C</a:t>
            </a:r>
            <a:r>
              <a:rPr lang="en-US" sz="2400" i="0" dirty="0"/>
              <a:t>) and what matters is the difference.</a:t>
            </a:r>
          </a:p>
        </p:txBody>
      </p:sp>
    </p:spTree>
    <p:extLst>
      <p:ext uri="{BB962C8B-B14F-4D97-AF65-F5344CB8AC3E}">
        <p14:creationId xmlns:p14="http://schemas.microsoft.com/office/powerpoint/2010/main" val="279310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685800"/>
            <a:ext cx="82296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solidFill>
                  <a:srgbClr val="C00000"/>
                </a:solidFill>
              </a:rPr>
              <a:t>Assess analytic readiness</a:t>
            </a:r>
          </a:p>
          <a:p>
            <a:pPr eaLnBrk="1" hangingPunct="1"/>
            <a:endParaRPr lang="en-US" sz="2400" dirty="0"/>
          </a:p>
          <a:p>
            <a:pPr eaLnBrk="1" hangingPunct="1"/>
            <a:r>
              <a:rPr lang="en-US" sz="2400" dirty="0"/>
              <a:t>		- management readiness</a:t>
            </a:r>
          </a:p>
          <a:p>
            <a:pPr eaLnBrk="1" hangingPunct="1"/>
            <a:r>
              <a:rPr lang="en-US" sz="2400" dirty="0"/>
              <a:t>		- Data readiness</a:t>
            </a:r>
          </a:p>
          <a:p>
            <a:pPr eaLnBrk="1" hangingPunct="1"/>
            <a:r>
              <a:rPr lang="en-US" sz="2400" dirty="0"/>
              <a:t>		- IT readiness</a:t>
            </a:r>
          </a:p>
        </p:txBody>
      </p:sp>
      <p:sp>
        <p:nvSpPr>
          <p:cNvPr id="3" name="Rectangle 8"/>
          <p:cNvSpPr>
            <a:spLocks noChangeArrowheads="1"/>
          </p:cNvSpPr>
          <p:nvPr/>
        </p:nvSpPr>
        <p:spPr bwMode="auto">
          <a:xfrm>
            <a:off x="0" y="6766560"/>
            <a:ext cx="9144000" cy="91440"/>
          </a:xfrm>
          <a:prstGeom prst="rect">
            <a:avLst/>
          </a:prstGeom>
          <a:solidFill>
            <a:srgbClr val="99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a:p>
        </p:txBody>
      </p:sp>
    </p:spTree>
    <p:extLst>
      <p:ext uri="{BB962C8B-B14F-4D97-AF65-F5344CB8AC3E}">
        <p14:creationId xmlns:p14="http://schemas.microsoft.com/office/powerpoint/2010/main" val="2922555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001000" cy="3970318"/>
          </a:xfrm>
          <a:prstGeom prst="rect">
            <a:avLst/>
          </a:prstGeom>
        </p:spPr>
        <p:txBody>
          <a:bodyPr wrap="square">
            <a:spAutoFit/>
          </a:bodyPr>
          <a:lstStyle/>
          <a:p>
            <a:r>
              <a:rPr lang="en-US" sz="3200" b="1" i="0" dirty="0"/>
              <a:t>Ratio</a:t>
            </a:r>
          </a:p>
          <a:p>
            <a:endParaRPr lang="en-US" sz="2400" b="1" i="0" dirty="0"/>
          </a:p>
          <a:p>
            <a:r>
              <a:rPr lang="en-US" sz="2400" i="0" dirty="0"/>
              <a:t>Ratio scale is the highest level of usage of a number. In ratio scale, the interval (difference) is meaningful as well as the quantity (origin is meaningful). Since the quantity is meaningful, the ratio is meaningful and hence the name. </a:t>
            </a:r>
            <a:endParaRPr lang="en-US" sz="2400" dirty="0"/>
          </a:p>
          <a:p>
            <a:endParaRPr lang="en-US" sz="2400" i="0" dirty="0"/>
          </a:p>
          <a:p>
            <a:r>
              <a:rPr lang="en-US" sz="2400" dirty="0"/>
              <a:t>	</a:t>
            </a:r>
            <a:r>
              <a:rPr lang="en-US" sz="2400" i="0" dirty="0"/>
              <a:t>- Physical measures like length, weight, age etc. as well as commercial measures like revenue, income, turnover etc.</a:t>
            </a:r>
          </a:p>
        </p:txBody>
      </p:sp>
    </p:spTree>
    <p:extLst>
      <p:ext uri="{BB962C8B-B14F-4D97-AF65-F5344CB8AC3E}">
        <p14:creationId xmlns:p14="http://schemas.microsoft.com/office/powerpoint/2010/main" val="3049948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819400"/>
            <a:ext cx="6029792" cy="707886"/>
          </a:xfrm>
          <a:prstGeom prst="rect">
            <a:avLst/>
          </a:prstGeom>
        </p:spPr>
        <p:txBody>
          <a:bodyPr wrap="none">
            <a:spAutoFit/>
          </a:bodyPr>
          <a:lstStyle/>
          <a:p>
            <a:r>
              <a:rPr lang="en-US" sz="4000" dirty="0">
                <a:solidFill>
                  <a:srgbClr val="C00000"/>
                </a:solidFill>
              </a:rPr>
              <a:t>Exploratory Data Analysis</a:t>
            </a:r>
          </a:p>
        </p:txBody>
      </p:sp>
    </p:spTree>
    <p:extLst>
      <p:ext uri="{BB962C8B-B14F-4D97-AF65-F5344CB8AC3E}">
        <p14:creationId xmlns:p14="http://schemas.microsoft.com/office/powerpoint/2010/main" val="353907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04800" y="609600"/>
            <a:ext cx="8382000"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dirty="0">
                <a:solidFill>
                  <a:srgbClr val="0000FF"/>
                </a:solidFill>
              </a:rPr>
              <a:t>Exploratory Data Analysis</a:t>
            </a:r>
          </a:p>
          <a:p>
            <a:endParaRPr lang="en-US" sz="2400" dirty="0"/>
          </a:p>
          <a:p>
            <a:r>
              <a:rPr lang="en-US" sz="2400" dirty="0"/>
              <a:t>The objective of EDA is to </a:t>
            </a:r>
          </a:p>
          <a:p>
            <a:pPr lvl="2">
              <a:buFont typeface="Arial" charset="0"/>
              <a:buChar char="•"/>
            </a:pPr>
            <a:r>
              <a:rPr lang="en-US" sz="2400" dirty="0"/>
              <a:t>Maximize insight into a dataset</a:t>
            </a:r>
          </a:p>
          <a:p>
            <a:pPr lvl="2">
              <a:buFont typeface="Arial" charset="0"/>
              <a:buChar char="•"/>
            </a:pPr>
            <a:r>
              <a:rPr lang="en-US" sz="2400" dirty="0"/>
              <a:t>Uncover underlying structure</a:t>
            </a:r>
          </a:p>
          <a:p>
            <a:pPr lvl="2">
              <a:buFont typeface="Arial" charset="0"/>
              <a:buChar char="•"/>
            </a:pPr>
            <a:r>
              <a:rPr lang="en-US" sz="2400" dirty="0"/>
              <a:t>Extract important variables</a:t>
            </a:r>
          </a:p>
          <a:p>
            <a:pPr lvl="2">
              <a:buFont typeface="Arial" charset="0"/>
              <a:buChar char="•"/>
            </a:pPr>
            <a:r>
              <a:rPr lang="en-US" sz="2400" dirty="0"/>
              <a:t>Detect anomalies</a:t>
            </a:r>
          </a:p>
          <a:p>
            <a:pPr lvl="2">
              <a:buFont typeface="Arial" charset="0"/>
              <a:buChar char="•"/>
            </a:pPr>
            <a:r>
              <a:rPr lang="en-US" sz="2400" dirty="0"/>
              <a:t>Test underlying assumptions</a:t>
            </a:r>
          </a:p>
          <a:p>
            <a:pPr lvl="2">
              <a:buFont typeface="Arial" charset="0"/>
              <a:buChar char="•"/>
            </a:pPr>
            <a:endParaRPr lang="en-US" sz="2400" dirty="0"/>
          </a:p>
          <a:p>
            <a:r>
              <a:rPr lang="en-US" sz="2400" dirty="0"/>
              <a:t>Most EDA techniques are graphical in nature with a few quantitative techniques. Broadly this can be grouped into </a:t>
            </a:r>
            <a:r>
              <a:rPr lang="en-US" sz="2400" dirty="0" err="1"/>
              <a:t>univariate</a:t>
            </a:r>
            <a:r>
              <a:rPr lang="en-US" sz="2400" dirty="0"/>
              <a:t> and bivariate analysis.</a:t>
            </a:r>
          </a:p>
          <a:p>
            <a:endParaRPr lang="en-US" sz="2400" dirty="0"/>
          </a:p>
          <a:p>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3"/>
          <p:cNvGraphicFramePr>
            <a:graphicFrameLocks/>
          </p:cNvGraphicFramePr>
          <p:nvPr>
            <p:extLst>
              <p:ext uri="{D42A27DB-BD31-4B8C-83A1-F6EECF244321}">
                <p14:modId xmlns:p14="http://schemas.microsoft.com/office/powerpoint/2010/main" val="3800836770"/>
              </p:ext>
            </p:extLst>
          </p:nvPr>
        </p:nvGraphicFramePr>
        <p:xfrm>
          <a:off x="4038600" y="2768600"/>
          <a:ext cx="4521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9459" name="Rectangle 4"/>
          <p:cNvSpPr>
            <a:spLocks noChangeArrowheads="1"/>
          </p:cNvSpPr>
          <p:nvPr/>
        </p:nvSpPr>
        <p:spPr bwMode="auto">
          <a:xfrm>
            <a:off x="457200" y="2547878"/>
            <a:ext cx="3581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t>Distribution is a summary of frequency of individual values or ranges of values. An important aspect of distribution is the shape of the distribution. A researcher is interested in how well the distribution is approximated by normal distribution.</a:t>
            </a:r>
          </a:p>
        </p:txBody>
      </p:sp>
      <p:sp>
        <p:nvSpPr>
          <p:cNvPr id="19460" name="Rectangle 1"/>
          <p:cNvSpPr>
            <a:spLocks noChangeArrowheads="1"/>
          </p:cNvSpPr>
          <p:nvPr/>
        </p:nvSpPr>
        <p:spPr bwMode="auto">
          <a:xfrm>
            <a:off x="457200" y="762000"/>
            <a:ext cx="81534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dirty="0" err="1">
                <a:solidFill>
                  <a:srgbClr val="0000FF"/>
                </a:solidFill>
              </a:rPr>
              <a:t>Univariate</a:t>
            </a:r>
            <a:r>
              <a:rPr lang="en-US" sz="2800" dirty="0">
                <a:solidFill>
                  <a:srgbClr val="0000FF"/>
                </a:solidFill>
              </a:rPr>
              <a:t> Analysis</a:t>
            </a:r>
          </a:p>
          <a:p>
            <a:endParaRPr lang="en-US" sz="2400" dirty="0"/>
          </a:p>
          <a:p>
            <a:r>
              <a:rPr lang="en-US" sz="2000" dirty="0" err="1"/>
              <a:t>Univariate</a:t>
            </a:r>
            <a:r>
              <a:rPr lang="en-US" sz="2000" dirty="0"/>
              <a:t> analysis considers only one variable at a time. The usual techniques are Distribution, Central Tendency &amp; Dispersion.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04800" y="609600"/>
            <a:ext cx="8153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solidFill>
                  <a:srgbClr val="0000FF"/>
                </a:solidFill>
              </a:rPr>
              <a:t>Central Tendency</a:t>
            </a:r>
          </a:p>
          <a:p>
            <a:r>
              <a:rPr lang="en-US" sz="2000" dirty="0"/>
              <a:t>Central tendency of a distribution is an estimate  of </a:t>
            </a:r>
            <a:r>
              <a:rPr lang="en-US" sz="2000" dirty="0" err="1"/>
              <a:t>centre</a:t>
            </a:r>
            <a:r>
              <a:rPr lang="en-US" sz="2000" dirty="0"/>
              <a:t>  of a distribution of values. There are 3 major types of measures.</a:t>
            </a:r>
          </a:p>
          <a:p>
            <a:pPr lvl="2">
              <a:buFont typeface="Arial" charset="0"/>
              <a:buChar char="•"/>
            </a:pPr>
            <a:r>
              <a:rPr lang="en-US" sz="2000" dirty="0"/>
              <a:t>Mean/ Median / Mode</a:t>
            </a:r>
          </a:p>
          <a:p>
            <a:endParaRPr lang="en-US" sz="2000" dirty="0"/>
          </a:p>
          <a:p>
            <a:r>
              <a:rPr lang="en-US" sz="2000" dirty="0">
                <a:solidFill>
                  <a:srgbClr val="0000FF"/>
                </a:solidFill>
              </a:rPr>
              <a:t>Dispersion</a:t>
            </a:r>
          </a:p>
          <a:p>
            <a:r>
              <a:rPr lang="en-US" sz="2000" dirty="0"/>
              <a:t>Averages are representatives of a distribution but  they fail to give a complete picture of the distribution. They do not tell anything about the scatter.</a:t>
            </a:r>
          </a:p>
          <a:p>
            <a:endParaRPr lang="en-US" sz="2000" dirty="0"/>
          </a:p>
          <a:p>
            <a:r>
              <a:rPr lang="en-US" sz="2000" dirty="0"/>
              <a:t>Consider results of two types of weighing m/cs. Mean weight of packets are same. But the performance are not same. Range, Standard Deviation, Coefficient of Variation are the usual measures of dispersion. </a:t>
            </a:r>
          </a:p>
        </p:txBody>
      </p:sp>
      <p:graphicFrame>
        <p:nvGraphicFramePr>
          <p:cNvPr id="4" name="Table 3"/>
          <p:cNvGraphicFramePr>
            <a:graphicFrameLocks noGrp="1"/>
          </p:cNvGraphicFramePr>
          <p:nvPr/>
        </p:nvGraphicFramePr>
        <p:xfrm>
          <a:off x="1905000" y="5257800"/>
          <a:ext cx="4648200" cy="1050924"/>
        </p:xfrm>
        <a:graphic>
          <a:graphicData uri="http://schemas.openxmlformats.org/drawingml/2006/table">
            <a:tbl>
              <a:tblPr>
                <a:tableStyleId>{5DA37D80-6434-44D0-A028-1B22A696006F}</a:tableStyleId>
              </a:tblPr>
              <a:tblGrid>
                <a:gridCol w="929640">
                  <a:extLst>
                    <a:ext uri="{9D8B030D-6E8A-4147-A177-3AD203B41FA5}">
                      <a16:colId xmlns:a16="http://schemas.microsoft.com/office/drawing/2014/main" val="20000"/>
                    </a:ext>
                  </a:extLst>
                </a:gridCol>
                <a:gridCol w="929640">
                  <a:extLst>
                    <a:ext uri="{9D8B030D-6E8A-4147-A177-3AD203B41FA5}">
                      <a16:colId xmlns:a16="http://schemas.microsoft.com/office/drawing/2014/main" val="20001"/>
                    </a:ext>
                  </a:extLst>
                </a:gridCol>
                <a:gridCol w="929640">
                  <a:extLst>
                    <a:ext uri="{9D8B030D-6E8A-4147-A177-3AD203B41FA5}">
                      <a16:colId xmlns:a16="http://schemas.microsoft.com/office/drawing/2014/main" val="20002"/>
                    </a:ext>
                  </a:extLst>
                </a:gridCol>
                <a:gridCol w="929640">
                  <a:extLst>
                    <a:ext uri="{9D8B030D-6E8A-4147-A177-3AD203B41FA5}">
                      <a16:colId xmlns:a16="http://schemas.microsoft.com/office/drawing/2014/main" val="20003"/>
                    </a:ext>
                  </a:extLst>
                </a:gridCol>
                <a:gridCol w="929640">
                  <a:extLst>
                    <a:ext uri="{9D8B030D-6E8A-4147-A177-3AD203B41FA5}">
                      <a16:colId xmlns:a16="http://schemas.microsoft.com/office/drawing/2014/main" val="20004"/>
                    </a:ext>
                  </a:extLst>
                </a:gridCol>
              </a:tblGrid>
              <a:tr h="350308">
                <a:tc>
                  <a:txBody>
                    <a:bodyPr/>
                    <a:lstStyle/>
                    <a:p>
                      <a:pPr algn="ctr" fontAlgn="b"/>
                      <a:r>
                        <a:rPr lang="en-US" sz="2000" b="1" i="0" u="none" strike="noStrike" dirty="0">
                          <a:solidFill>
                            <a:srgbClr val="000000"/>
                          </a:solidFill>
                          <a:latin typeface="Calibri"/>
                        </a:rPr>
                        <a:t>Variety</a:t>
                      </a:r>
                    </a:p>
                  </a:txBody>
                  <a:tcPr marL="9525" marR="72000" marT="9498" marB="36001" anchor="b"/>
                </a:tc>
                <a:tc>
                  <a:txBody>
                    <a:bodyPr/>
                    <a:lstStyle/>
                    <a:p>
                      <a:pPr algn="ctr" fontAlgn="b"/>
                      <a:r>
                        <a:rPr lang="en-US" sz="2000" b="0" i="0" u="none" strike="noStrike" dirty="0">
                          <a:solidFill>
                            <a:srgbClr val="FF0000"/>
                          </a:solidFill>
                          <a:latin typeface="Calibri"/>
                        </a:rPr>
                        <a:t>Mean</a:t>
                      </a:r>
                    </a:p>
                  </a:txBody>
                  <a:tcPr marL="9525" marR="72000" marT="9498" marB="36001" anchor="b"/>
                </a:tc>
                <a:tc>
                  <a:txBody>
                    <a:bodyPr/>
                    <a:lstStyle/>
                    <a:p>
                      <a:pPr algn="ctr" fontAlgn="b"/>
                      <a:r>
                        <a:rPr lang="en-US" sz="2000" u="none" strike="noStrike" dirty="0"/>
                        <a:t>Range</a:t>
                      </a:r>
                      <a:endParaRPr lang="en-US" sz="2000" b="0" i="0" u="none" strike="noStrike" dirty="0">
                        <a:solidFill>
                          <a:srgbClr val="000000"/>
                        </a:solidFill>
                        <a:latin typeface="Calibri"/>
                      </a:endParaRPr>
                    </a:p>
                  </a:txBody>
                  <a:tcPr marL="9525" marR="72000" marT="9498" marB="36001" anchor="b"/>
                </a:tc>
                <a:tc>
                  <a:txBody>
                    <a:bodyPr/>
                    <a:lstStyle/>
                    <a:p>
                      <a:pPr algn="ctr" fontAlgn="b"/>
                      <a:r>
                        <a:rPr lang="en-US" sz="2000" u="none" strike="noStrike"/>
                        <a:t>SD</a:t>
                      </a:r>
                      <a:endParaRPr lang="en-US" sz="2000" b="0" i="0" u="none" strike="noStrike">
                        <a:solidFill>
                          <a:srgbClr val="000000"/>
                        </a:solidFill>
                        <a:latin typeface="Calibri"/>
                      </a:endParaRPr>
                    </a:p>
                  </a:txBody>
                  <a:tcPr marL="9525" marR="72000" marT="9498" marB="36001" anchor="b"/>
                </a:tc>
                <a:tc>
                  <a:txBody>
                    <a:bodyPr/>
                    <a:lstStyle/>
                    <a:p>
                      <a:pPr algn="ctr" fontAlgn="b"/>
                      <a:r>
                        <a:rPr lang="en-US" sz="2000" u="none" strike="noStrike" dirty="0"/>
                        <a:t>CV</a:t>
                      </a:r>
                      <a:endParaRPr lang="en-US" sz="2000" b="0" i="0" u="none" strike="noStrike" dirty="0">
                        <a:solidFill>
                          <a:srgbClr val="000000"/>
                        </a:solidFill>
                        <a:latin typeface="Calibri"/>
                      </a:endParaRPr>
                    </a:p>
                  </a:txBody>
                  <a:tcPr marL="9525" marR="72000" marT="9498" marB="36001" anchor="b"/>
                </a:tc>
                <a:extLst>
                  <a:ext uri="{0D108BD9-81ED-4DB2-BD59-A6C34878D82A}">
                    <a16:rowId xmlns:a16="http://schemas.microsoft.com/office/drawing/2014/main" val="10000"/>
                  </a:ext>
                </a:extLst>
              </a:tr>
              <a:tr h="350308">
                <a:tc>
                  <a:txBody>
                    <a:bodyPr/>
                    <a:lstStyle/>
                    <a:p>
                      <a:pPr algn="ctr" fontAlgn="b"/>
                      <a:r>
                        <a:rPr lang="en-US" sz="2000" b="0" i="0" u="none" strike="noStrike" dirty="0">
                          <a:solidFill>
                            <a:srgbClr val="000000"/>
                          </a:solidFill>
                          <a:latin typeface="Calibri"/>
                        </a:rPr>
                        <a:t>Type I</a:t>
                      </a:r>
                    </a:p>
                  </a:txBody>
                  <a:tcPr marL="9525" marR="72000" marT="9498" marB="36001" anchor="b"/>
                </a:tc>
                <a:tc>
                  <a:txBody>
                    <a:bodyPr/>
                    <a:lstStyle/>
                    <a:p>
                      <a:pPr algn="r" fontAlgn="b"/>
                      <a:r>
                        <a:rPr lang="en-US" sz="2000" b="0" i="0" u="none" strike="noStrike" dirty="0">
                          <a:solidFill>
                            <a:srgbClr val="FF0000"/>
                          </a:solidFill>
                          <a:latin typeface="Calibri"/>
                        </a:rPr>
                        <a:t>42</a:t>
                      </a:r>
                    </a:p>
                  </a:txBody>
                  <a:tcPr marL="9525" marR="72000" marT="9498" marB="36001" anchor="b"/>
                </a:tc>
                <a:tc>
                  <a:txBody>
                    <a:bodyPr/>
                    <a:lstStyle/>
                    <a:p>
                      <a:pPr algn="r" fontAlgn="b"/>
                      <a:r>
                        <a:rPr lang="en-US" sz="2000" u="none" strike="noStrike" dirty="0"/>
                        <a:t>5</a:t>
                      </a:r>
                      <a:endParaRPr lang="en-US" sz="2000" b="0" i="0" u="none" strike="noStrike" dirty="0">
                        <a:solidFill>
                          <a:srgbClr val="000000"/>
                        </a:solidFill>
                        <a:latin typeface="Calibri"/>
                      </a:endParaRPr>
                    </a:p>
                  </a:txBody>
                  <a:tcPr marL="9525" marR="72000" marT="9498" marB="36001" anchor="b"/>
                </a:tc>
                <a:tc>
                  <a:txBody>
                    <a:bodyPr/>
                    <a:lstStyle/>
                    <a:p>
                      <a:pPr algn="r" fontAlgn="b"/>
                      <a:r>
                        <a:rPr lang="en-US" sz="2000" u="none" strike="noStrike"/>
                        <a:t>1.87</a:t>
                      </a:r>
                      <a:endParaRPr lang="en-US" sz="2000" b="0" i="0" u="none" strike="noStrike">
                        <a:solidFill>
                          <a:srgbClr val="000000"/>
                        </a:solidFill>
                        <a:latin typeface="Calibri"/>
                      </a:endParaRPr>
                    </a:p>
                  </a:txBody>
                  <a:tcPr marL="9525" marR="72000" marT="9498" marB="36001" anchor="b"/>
                </a:tc>
                <a:tc>
                  <a:txBody>
                    <a:bodyPr/>
                    <a:lstStyle/>
                    <a:p>
                      <a:pPr algn="r" fontAlgn="b"/>
                      <a:r>
                        <a:rPr lang="en-US" sz="2000" u="none" strike="noStrike" dirty="0"/>
                        <a:t>0.04</a:t>
                      </a:r>
                      <a:endParaRPr lang="en-US" sz="2000" b="0" i="0" u="none" strike="noStrike" dirty="0">
                        <a:solidFill>
                          <a:srgbClr val="000000"/>
                        </a:solidFill>
                        <a:latin typeface="Calibri"/>
                      </a:endParaRPr>
                    </a:p>
                  </a:txBody>
                  <a:tcPr marL="9525" marR="72000" marT="9498" marB="36001" anchor="b"/>
                </a:tc>
                <a:extLst>
                  <a:ext uri="{0D108BD9-81ED-4DB2-BD59-A6C34878D82A}">
                    <a16:rowId xmlns:a16="http://schemas.microsoft.com/office/drawing/2014/main" val="10001"/>
                  </a:ext>
                </a:extLst>
              </a:tr>
              <a:tr h="350308">
                <a:tc>
                  <a:txBody>
                    <a:bodyPr/>
                    <a:lstStyle/>
                    <a:p>
                      <a:pPr algn="ctr" fontAlgn="b"/>
                      <a:r>
                        <a:rPr lang="en-US" sz="2000" b="0" i="0" u="none" strike="noStrike" dirty="0">
                          <a:solidFill>
                            <a:srgbClr val="000000"/>
                          </a:solidFill>
                          <a:latin typeface="Calibri"/>
                        </a:rPr>
                        <a:t>Type II</a:t>
                      </a:r>
                    </a:p>
                  </a:txBody>
                  <a:tcPr marL="9525" marR="72000" marT="9498" marB="36001" anchor="b"/>
                </a:tc>
                <a:tc>
                  <a:txBody>
                    <a:bodyPr/>
                    <a:lstStyle/>
                    <a:p>
                      <a:pPr algn="r" fontAlgn="b"/>
                      <a:r>
                        <a:rPr lang="en-US" sz="2000" b="0" i="0" u="none" strike="noStrike" dirty="0">
                          <a:solidFill>
                            <a:srgbClr val="FF0000"/>
                          </a:solidFill>
                          <a:latin typeface="Calibri"/>
                        </a:rPr>
                        <a:t>42</a:t>
                      </a:r>
                    </a:p>
                  </a:txBody>
                  <a:tcPr marL="9525" marR="72000" marT="9498" marB="36001" anchor="b"/>
                </a:tc>
                <a:tc>
                  <a:txBody>
                    <a:bodyPr/>
                    <a:lstStyle/>
                    <a:p>
                      <a:pPr algn="r" fontAlgn="b"/>
                      <a:r>
                        <a:rPr lang="en-US" sz="2000" u="none" strike="noStrike" dirty="0"/>
                        <a:t>24</a:t>
                      </a:r>
                      <a:endParaRPr lang="en-US" sz="2000" b="0" i="0" u="none" strike="noStrike" dirty="0">
                        <a:solidFill>
                          <a:srgbClr val="000000"/>
                        </a:solidFill>
                        <a:latin typeface="Calibri"/>
                      </a:endParaRPr>
                    </a:p>
                  </a:txBody>
                  <a:tcPr marL="9525" marR="72000" marT="9498" marB="36001" anchor="b"/>
                </a:tc>
                <a:tc>
                  <a:txBody>
                    <a:bodyPr/>
                    <a:lstStyle/>
                    <a:p>
                      <a:pPr algn="r" fontAlgn="b"/>
                      <a:r>
                        <a:rPr lang="en-US" sz="2000" u="none" strike="noStrike"/>
                        <a:t>10.04</a:t>
                      </a:r>
                      <a:endParaRPr lang="en-US" sz="2000" b="0" i="0" u="none" strike="noStrike">
                        <a:solidFill>
                          <a:srgbClr val="000000"/>
                        </a:solidFill>
                        <a:latin typeface="Calibri"/>
                      </a:endParaRPr>
                    </a:p>
                  </a:txBody>
                  <a:tcPr marL="9525" marR="72000" marT="9498" marB="36001" anchor="b"/>
                </a:tc>
                <a:tc>
                  <a:txBody>
                    <a:bodyPr/>
                    <a:lstStyle/>
                    <a:p>
                      <a:pPr algn="r" fontAlgn="b"/>
                      <a:r>
                        <a:rPr lang="en-US" sz="2000" u="none" strike="noStrike" dirty="0"/>
                        <a:t>0.24</a:t>
                      </a:r>
                      <a:endParaRPr lang="en-US" sz="2000" b="0" i="0" u="none" strike="noStrike" dirty="0">
                        <a:solidFill>
                          <a:srgbClr val="000000"/>
                        </a:solidFill>
                        <a:latin typeface="Calibri"/>
                      </a:endParaRPr>
                    </a:p>
                  </a:txBody>
                  <a:tcPr marL="9525" marR="72000" marT="9498" marB="36001" anchor="b"/>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457200" y="533400"/>
            <a:ext cx="84582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dirty="0">
                <a:solidFill>
                  <a:srgbClr val="0000FF"/>
                </a:solidFill>
              </a:rPr>
              <a:t>Bivariate Analysis</a:t>
            </a:r>
          </a:p>
          <a:p>
            <a:endParaRPr lang="en-US" sz="2400" dirty="0">
              <a:solidFill>
                <a:srgbClr val="0000FF"/>
              </a:solidFill>
            </a:endParaRPr>
          </a:p>
          <a:p>
            <a:r>
              <a:rPr lang="en-US" sz="2000" dirty="0"/>
              <a:t>Bivariate analysis helps us to:-</a:t>
            </a:r>
          </a:p>
          <a:p>
            <a:pPr lvl="1">
              <a:buFont typeface="Arial" charset="0"/>
              <a:buChar char="•"/>
            </a:pPr>
            <a:r>
              <a:rPr lang="en-US" sz="2000" dirty="0"/>
              <a:t>Look at associations/relationships of among two variables.</a:t>
            </a:r>
          </a:p>
          <a:p>
            <a:pPr lvl="1">
              <a:buFont typeface="Arial" charset="0"/>
              <a:buChar char="•"/>
            </a:pPr>
            <a:r>
              <a:rPr lang="en-US" sz="2000" dirty="0"/>
              <a:t>Look at measures of the strength of the relationship between two 	variables.</a:t>
            </a:r>
          </a:p>
          <a:p>
            <a:pPr lvl="1">
              <a:buFont typeface="Arial" charset="0"/>
              <a:buChar char="•"/>
            </a:pPr>
            <a:r>
              <a:rPr lang="en-US" sz="2000" dirty="0"/>
              <a:t>Test hypotheses about relationships</a:t>
            </a:r>
          </a:p>
          <a:p>
            <a:endParaRPr lang="en-US" sz="2000" dirty="0"/>
          </a:p>
          <a:p>
            <a:r>
              <a:rPr lang="en-US" sz="2000" dirty="0"/>
              <a:t>In a typical analytic project, the focus will be on bivariate analysis between dependent variable and each of the independent variables.</a:t>
            </a:r>
          </a:p>
          <a:p>
            <a:pPr lvl="1">
              <a:buFont typeface="Arial" charset="0"/>
              <a:buChar char="•"/>
            </a:pPr>
            <a:endParaRPr lang="en-US" sz="2000" dirty="0"/>
          </a:p>
          <a:p>
            <a:r>
              <a:rPr lang="en-US" sz="2000" dirty="0"/>
              <a:t>For example, what does this table tell us about opinions on welfare by gender?</a:t>
            </a:r>
          </a:p>
        </p:txBody>
      </p:sp>
      <p:graphicFrame>
        <p:nvGraphicFramePr>
          <p:cNvPr id="3" name="Group 95"/>
          <p:cNvGraphicFramePr>
            <a:graphicFrameLocks/>
          </p:cNvGraphicFramePr>
          <p:nvPr>
            <p:extLst>
              <p:ext uri="{D42A27DB-BD31-4B8C-83A1-F6EECF244321}">
                <p14:modId xmlns:p14="http://schemas.microsoft.com/office/powerpoint/2010/main" val="1946802839"/>
              </p:ext>
            </p:extLst>
          </p:nvPr>
        </p:nvGraphicFramePr>
        <p:xfrm>
          <a:off x="1676400" y="4983162"/>
          <a:ext cx="6096000" cy="1646238"/>
        </p:xfrm>
        <a:graphic>
          <a:graphicData uri="http://schemas.openxmlformats.org/drawingml/2006/table">
            <a:tbl>
              <a:tblPr>
                <a:tableStyleId>{5DA37D80-6434-44D0-A028-1B22A696006F}</a:tableStyleId>
              </a:tblPr>
              <a:tblGrid>
                <a:gridCol w="2804042">
                  <a:extLst>
                    <a:ext uri="{9D8B030D-6E8A-4147-A177-3AD203B41FA5}">
                      <a16:colId xmlns:a16="http://schemas.microsoft.com/office/drawing/2014/main" val="20000"/>
                    </a:ext>
                  </a:extLst>
                </a:gridCol>
                <a:gridCol w="1588664">
                  <a:extLst>
                    <a:ext uri="{9D8B030D-6E8A-4147-A177-3AD203B41FA5}">
                      <a16:colId xmlns:a16="http://schemas.microsoft.com/office/drawing/2014/main" val="20001"/>
                    </a:ext>
                  </a:extLst>
                </a:gridCol>
                <a:gridCol w="1703294">
                  <a:extLst>
                    <a:ext uri="{9D8B030D-6E8A-4147-A177-3AD203B41FA5}">
                      <a16:colId xmlns:a16="http://schemas.microsoft.com/office/drawing/2014/main" val="20002"/>
                    </a:ext>
                  </a:extLst>
                </a:gridCol>
              </a:tblGrid>
              <a:tr h="64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Provide liberal subsidies for poor</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 Male</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a:ln>
                            <a:noFill/>
                          </a:ln>
                          <a:effectLst/>
                        </a:rPr>
                        <a:t>Female</a:t>
                      </a:r>
                      <a:endParaRPr kumimoji="0" lang="en-US" sz="1800" b="0" i="0" u="none" strike="noStrike" cap="none" normalizeH="0" baseline="0">
                        <a:ln>
                          <a:noFill/>
                        </a:ln>
                        <a:solidFill>
                          <a:schemeClr val="tx1"/>
                        </a:solidFill>
                        <a:effectLst/>
                        <a:latin typeface="+mn-lt"/>
                      </a:endParaRPr>
                    </a:p>
                  </a:txBody>
                  <a:tcPr marT="45729" marB="45729" horzOverflow="overflow"/>
                </a:tc>
                <a:extLst>
                  <a:ext uri="{0D108BD9-81ED-4DB2-BD59-A6C34878D82A}">
                    <a16:rowId xmlns:a16="http://schemas.microsoft.com/office/drawing/2014/main" val="10000"/>
                  </a:ext>
                </a:extLst>
              </a:tr>
              <a:tr h="335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Yes</a:t>
                      </a:r>
                      <a:endParaRPr kumimoji="0" lang="en-US" sz="16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150 (60%)</a:t>
                      </a:r>
                      <a:endParaRPr kumimoji="0" lang="en-US" sz="16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200 (20%)</a:t>
                      </a:r>
                      <a:endParaRPr kumimoji="0" lang="en-US" sz="1600" b="0" i="0" u="none" strike="noStrike" cap="none" normalizeH="0" baseline="0" dirty="0">
                        <a:ln>
                          <a:noFill/>
                        </a:ln>
                        <a:solidFill>
                          <a:schemeClr val="tx1"/>
                        </a:solidFill>
                        <a:effectLst/>
                        <a:latin typeface="+mn-lt"/>
                      </a:endParaRPr>
                    </a:p>
                  </a:txBody>
                  <a:tcPr marT="45729" marB="45729" horzOverflow="overflow"/>
                </a:tc>
                <a:extLst>
                  <a:ext uri="{0D108BD9-81ED-4DB2-BD59-A6C34878D82A}">
                    <a16:rowId xmlns:a16="http://schemas.microsoft.com/office/drawing/2014/main" val="10001"/>
                  </a:ext>
                </a:extLst>
              </a:tr>
              <a:tr h="335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rPr>
                        <a:t>No</a:t>
                      </a:r>
                      <a:endParaRPr kumimoji="0" lang="en-US" sz="1600" b="0" i="0" u="none" strike="noStrike" cap="none" normalizeH="0" baseline="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100 (40%)</a:t>
                      </a:r>
                      <a:endParaRPr kumimoji="0" lang="en-US" sz="16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800 (80%)</a:t>
                      </a:r>
                      <a:endParaRPr kumimoji="0" lang="en-US" sz="1600" b="0" i="0" u="none" strike="noStrike" cap="none" normalizeH="0" baseline="0" dirty="0">
                        <a:ln>
                          <a:noFill/>
                        </a:ln>
                        <a:solidFill>
                          <a:schemeClr val="tx1"/>
                        </a:solidFill>
                        <a:effectLst/>
                        <a:latin typeface="+mn-lt"/>
                      </a:endParaRPr>
                    </a:p>
                  </a:txBody>
                  <a:tcPr marT="45729" marB="45729" horzOverflow="overflow"/>
                </a:tc>
                <a:extLst>
                  <a:ext uri="{0D108BD9-81ED-4DB2-BD59-A6C34878D82A}">
                    <a16:rowId xmlns:a16="http://schemas.microsoft.com/office/drawing/2014/main" val="10002"/>
                  </a:ext>
                </a:extLst>
              </a:tr>
              <a:tr h="335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a:ln>
                            <a:noFill/>
                          </a:ln>
                          <a:effectLst/>
                        </a:rPr>
                        <a:t>Total</a:t>
                      </a:r>
                      <a:endParaRPr kumimoji="0" lang="en-US" sz="1600" b="0" i="0" u="none" strike="noStrike" cap="none" normalizeH="0" baseline="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250 (100%)</a:t>
                      </a:r>
                      <a:endParaRPr kumimoji="0" lang="en-US" sz="16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a:ln>
                            <a:noFill/>
                          </a:ln>
                          <a:effectLst/>
                        </a:rPr>
                        <a:t>1000 (100%) </a:t>
                      </a:r>
                      <a:endParaRPr kumimoji="0" lang="en-US" sz="1600" b="0" i="0" u="none" strike="noStrike" cap="none" normalizeH="0" baseline="0" dirty="0">
                        <a:ln>
                          <a:noFill/>
                        </a:ln>
                        <a:solidFill>
                          <a:schemeClr val="tx1"/>
                        </a:solidFill>
                        <a:effectLst/>
                        <a:latin typeface="+mn-lt"/>
                      </a:endParaRPr>
                    </a:p>
                  </a:txBody>
                  <a:tcPr marT="45729" marB="45729" horzOverflow="overflow"/>
                </a:tc>
                <a:extLst>
                  <a:ext uri="{0D108BD9-81ED-4DB2-BD59-A6C34878D82A}">
                    <a16:rowId xmlns:a16="http://schemas.microsoft.com/office/drawing/2014/main" val="10003"/>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95"/>
          <p:cNvGraphicFramePr>
            <a:graphicFrameLocks/>
          </p:cNvGraphicFramePr>
          <p:nvPr>
            <p:extLst>
              <p:ext uri="{D42A27DB-BD31-4B8C-83A1-F6EECF244321}">
                <p14:modId xmlns:p14="http://schemas.microsoft.com/office/powerpoint/2010/main" val="3990797872"/>
              </p:ext>
            </p:extLst>
          </p:nvPr>
        </p:nvGraphicFramePr>
        <p:xfrm>
          <a:off x="1295400" y="2590800"/>
          <a:ext cx="6629400" cy="1432614"/>
        </p:xfrm>
        <a:graphic>
          <a:graphicData uri="http://schemas.openxmlformats.org/drawingml/2006/table">
            <a:tbl>
              <a:tblPr>
                <a:tableStyleId>{5DA37D80-6434-44D0-A028-1B22A696006F}</a:tableStyleId>
              </a:tblPr>
              <a:tblGrid>
                <a:gridCol w="2191665">
                  <a:extLst>
                    <a:ext uri="{9D8B030D-6E8A-4147-A177-3AD203B41FA5}">
                      <a16:colId xmlns:a16="http://schemas.microsoft.com/office/drawing/2014/main" val="20000"/>
                    </a:ext>
                  </a:extLst>
                </a:gridCol>
                <a:gridCol w="1241714">
                  <a:extLst>
                    <a:ext uri="{9D8B030D-6E8A-4147-A177-3AD203B41FA5}">
                      <a16:colId xmlns:a16="http://schemas.microsoft.com/office/drawing/2014/main" val="20001"/>
                    </a:ext>
                  </a:extLst>
                </a:gridCol>
                <a:gridCol w="1331310">
                  <a:extLst>
                    <a:ext uri="{9D8B030D-6E8A-4147-A177-3AD203B41FA5}">
                      <a16:colId xmlns:a16="http://schemas.microsoft.com/office/drawing/2014/main" val="20002"/>
                    </a:ext>
                  </a:extLst>
                </a:gridCol>
                <a:gridCol w="1864711">
                  <a:extLst>
                    <a:ext uri="{9D8B030D-6E8A-4147-A177-3AD203B41FA5}">
                      <a16:colId xmlns:a16="http://schemas.microsoft.com/office/drawing/2014/main" val="20003"/>
                    </a:ext>
                  </a:extLst>
                </a:gridCol>
              </a:tblGrid>
              <a:tr h="640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Provide liberal subsidies for poor</a:t>
                      </a:r>
                      <a:endParaRPr kumimoji="0" lang="en-US" sz="20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 Male</a:t>
                      </a:r>
                      <a:endParaRPr kumimoji="0" lang="en-US" sz="20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Female</a:t>
                      </a:r>
                      <a:endParaRPr kumimoji="0" lang="en-US" sz="20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Total</a:t>
                      </a:r>
                    </a:p>
                  </a:txBody>
                  <a:tcPr marT="45729" marB="45729" horzOverflow="overflow"/>
                </a:tc>
                <a:extLst>
                  <a:ext uri="{0D108BD9-81ED-4DB2-BD59-A6C34878D82A}">
                    <a16:rowId xmlns:a16="http://schemas.microsoft.com/office/drawing/2014/main" val="10000"/>
                  </a:ext>
                </a:extLst>
              </a:tr>
              <a:tr h="335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Yes</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150 (43%)</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200 (57%)</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350 (100%)</a:t>
                      </a:r>
                    </a:p>
                  </a:txBody>
                  <a:tcPr marT="45729" marB="45729" horzOverflow="overflow"/>
                </a:tc>
                <a:extLst>
                  <a:ext uri="{0D108BD9-81ED-4DB2-BD59-A6C34878D82A}">
                    <a16:rowId xmlns:a16="http://schemas.microsoft.com/office/drawing/2014/main" val="10001"/>
                  </a:ext>
                </a:extLst>
              </a:tr>
              <a:tr h="335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a:ln>
                            <a:noFill/>
                          </a:ln>
                          <a:effectLst/>
                        </a:rPr>
                        <a:t>No</a:t>
                      </a:r>
                      <a:endParaRPr kumimoji="0" lang="en-US" sz="1800" b="0" i="0" u="none" strike="noStrike" cap="none" normalizeH="0" baseline="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100 (11%)</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a:ln>
                            <a:noFill/>
                          </a:ln>
                          <a:effectLst/>
                        </a:rPr>
                        <a:t>800 (89%)</a:t>
                      </a:r>
                      <a:endParaRPr kumimoji="0" lang="en-US" sz="1800" b="0" i="0" u="none" strike="noStrike" cap="none" normalizeH="0" baseline="0" dirty="0">
                        <a:ln>
                          <a:noFill/>
                        </a:ln>
                        <a:solidFill>
                          <a:schemeClr val="tx1"/>
                        </a:solidFill>
                        <a:effectLst/>
                        <a:latin typeface="+mn-lt"/>
                      </a:endParaRPr>
                    </a:p>
                  </a:txBody>
                  <a:tcPr marT="45729" marB="45729" horzOverflow="overflow"/>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900 (100%)</a:t>
                      </a:r>
                    </a:p>
                  </a:txBody>
                  <a:tcPr marT="45729" marB="45729" horzOverflow="overflow"/>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3018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2054930010"/>
              </p:ext>
            </p:extLst>
          </p:nvPr>
        </p:nvGraphicFramePr>
        <p:xfrm>
          <a:off x="304800" y="533400"/>
          <a:ext cx="44196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extLst>
              <p:ext uri="{D42A27DB-BD31-4B8C-83A1-F6EECF244321}">
                <p14:modId xmlns:p14="http://schemas.microsoft.com/office/powerpoint/2010/main" val="2547137017"/>
              </p:ext>
            </p:extLst>
          </p:nvPr>
        </p:nvGraphicFramePr>
        <p:xfrm>
          <a:off x="4267200" y="3429000"/>
          <a:ext cx="4191000" cy="254000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5B56829A-E379-4A2B-A562-12040C9A4463}"/>
              </a:ext>
            </a:extLst>
          </p:cNvPr>
          <p:cNvSpPr txBox="1"/>
          <p:nvPr/>
        </p:nvSpPr>
        <p:spPr>
          <a:xfrm>
            <a:off x="533400" y="6229290"/>
            <a:ext cx="8153400" cy="400110"/>
          </a:xfrm>
          <a:prstGeom prst="rect">
            <a:avLst/>
          </a:prstGeom>
          <a:noFill/>
        </p:spPr>
        <p:txBody>
          <a:bodyPr wrap="square" rtlCol="0">
            <a:spAutoFit/>
          </a:bodyPr>
          <a:lstStyle/>
          <a:p>
            <a:r>
              <a:rPr lang="en-US" sz="2000" dirty="0"/>
              <a:t>Avoid plotting raw numbers – always choose mean or proportions</a:t>
            </a:r>
          </a:p>
        </p:txBody>
      </p:sp>
    </p:spTree>
    <p:extLst>
      <p:ext uri="{BB962C8B-B14F-4D97-AF65-F5344CB8AC3E}">
        <p14:creationId xmlns:p14="http://schemas.microsoft.com/office/powerpoint/2010/main" val="333793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B2EC9CF-D3C7-4707-A1E9-75EE40A79B22}"/>
              </a:ext>
            </a:extLst>
          </p:cNvPr>
          <p:cNvGraphicFramePr/>
          <p:nvPr>
            <p:extLst>
              <p:ext uri="{D42A27DB-BD31-4B8C-83A1-F6EECF244321}">
                <p14:modId xmlns:p14="http://schemas.microsoft.com/office/powerpoint/2010/main" val="3731709300"/>
              </p:ext>
            </p:extLst>
          </p:nvPr>
        </p:nvGraphicFramePr>
        <p:xfrm>
          <a:off x="457200" y="457200"/>
          <a:ext cx="4800600" cy="2590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1948045-E4EF-4947-9C7D-0A12622DCF53}"/>
              </a:ext>
            </a:extLst>
          </p:cNvPr>
          <p:cNvGraphicFramePr/>
          <p:nvPr>
            <p:extLst>
              <p:ext uri="{D42A27DB-BD31-4B8C-83A1-F6EECF244321}">
                <p14:modId xmlns:p14="http://schemas.microsoft.com/office/powerpoint/2010/main" val="1760075215"/>
              </p:ext>
            </p:extLst>
          </p:nvPr>
        </p:nvGraphicFramePr>
        <p:xfrm>
          <a:off x="3657600" y="3429000"/>
          <a:ext cx="5105400"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9356F3E-6311-424B-9E7D-14F165515EC8}"/>
              </a:ext>
            </a:extLst>
          </p:cNvPr>
          <p:cNvSpPr txBox="1"/>
          <p:nvPr/>
        </p:nvSpPr>
        <p:spPr>
          <a:xfrm>
            <a:off x="533400" y="6172200"/>
            <a:ext cx="8153400" cy="400110"/>
          </a:xfrm>
          <a:prstGeom prst="rect">
            <a:avLst/>
          </a:prstGeom>
          <a:noFill/>
        </p:spPr>
        <p:txBody>
          <a:bodyPr wrap="square" rtlCol="0">
            <a:spAutoFit/>
          </a:bodyPr>
          <a:lstStyle/>
          <a:p>
            <a:r>
              <a:rPr lang="en-US" sz="2000" dirty="0"/>
              <a:t>Avoid plotting raw numbers – always choose mean or proportions</a:t>
            </a:r>
          </a:p>
        </p:txBody>
      </p:sp>
    </p:spTree>
    <p:extLst>
      <p:ext uri="{BB962C8B-B14F-4D97-AF65-F5344CB8AC3E}">
        <p14:creationId xmlns:p14="http://schemas.microsoft.com/office/powerpoint/2010/main" val="93533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2209800"/>
          <a:ext cx="6629400" cy="1485569"/>
        </p:xfrm>
        <a:graphic>
          <a:graphicData uri="http://schemas.openxmlformats.org/drawingml/2006/table">
            <a:tbl>
              <a:tblPr firstRow="1" bandRow="1">
                <a:tableStyleId>{5940675A-B579-460E-94D1-54222C63F5DA}</a:tableStyleId>
              </a:tblPr>
              <a:tblGrid>
                <a:gridCol w="3234412">
                  <a:extLst>
                    <a:ext uri="{9D8B030D-6E8A-4147-A177-3AD203B41FA5}">
                      <a16:colId xmlns:a16="http://schemas.microsoft.com/office/drawing/2014/main" val="20000"/>
                    </a:ext>
                  </a:extLst>
                </a:gridCol>
                <a:gridCol w="3394988">
                  <a:extLst>
                    <a:ext uri="{9D8B030D-6E8A-4147-A177-3AD203B41FA5}">
                      <a16:colId xmlns:a16="http://schemas.microsoft.com/office/drawing/2014/main" val="20001"/>
                    </a:ext>
                  </a:extLst>
                </a:gridCol>
              </a:tblGrid>
              <a:tr h="662609">
                <a:tc>
                  <a:txBody>
                    <a:bodyPr/>
                    <a:lstStyle/>
                    <a:p>
                      <a:r>
                        <a:rPr lang="en-US" sz="2400" b="1" dirty="0">
                          <a:solidFill>
                            <a:srgbClr val="0000CC"/>
                          </a:solidFill>
                        </a:rPr>
                        <a:t>Variable1</a:t>
                      </a:r>
                      <a:endParaRPr lang="en-IN" sz="2400" b="1" dirty="0">
                        <a:solidFill>
                          <a:srgbClr val="0000CC"/>
                        </a:solidFill>
                      </a:endParaRPr>
                    </a:p>
                  </a:txBody>
                  <a:tcPr/>
                </a:tc>
                <a:tc>
                  <a:txBody>
                    <a:bodyPr/>
                    <a:lstStyle/>
                    <a:p>
                      <a:r>
                        <a:rPr lang="en-IN" sz="2400" b="1" dirty="0">
                          <a:solidFill>
                            <a:srgbClr val="0000CC"/>
                          </a:solidFill>
                        </a:rPr>
                        <a:t>Variable2</a:t>
                      </a:r>
                    </a:p>
                  </a:txBody>
                  <a:tcPr/>
                </a:tc>
                <a:extLst>
                  <a:ext uri="{0D108BD9-81ED-4DB2-BD59-A6C34878D82A}">
                    <a16:rowId xmlns:a16="http://schemas.microsoft.com/office/drawing/2014/main" val="10000"/>
                  </a:ext>
                </a:extLst>
              </a:tr>
              <a:tr h="773001">
                <a:tc>
                  <a:txBody>
                    <a:bodyPr/>
                    <a:lstStyle/>
                    <a:p>
                      <a:r>
                        <a:rPr lang="en-US" sz="2400" dirty="0">
                          <a:solidFill>
                            <a:schemeClr val="tx1"/>
                          </a:solidFill>
                        </a:rPr>
                        <a:t>Categorical</a:t>
                      </a:r>
                    </a:p>
                    <a:p>
                      <a:r>
                        <a:rPr lang="en-US" sz="2400" dirty="0">
                          <a:solidFill>
                            <a:schemeClr val="tx1"/>
                          </a:solidFill>
                        </a:rPr>
                        <a:t>(Default (yes/no)</a:t>
                      </a:r>
                      <a:endParaRPr lang="en-IN" sz="2400" dirty="0">
                        <a:solidFill>
                          <a:schemeClr val="tx1"/>
                        </a:solidFill>
                      </a:endParaRPr>
                    </a:p>
                  </a:txBody>
                  <a:tcPr/>
                </a:tc>
                <a:tc>
                  <a:txBody>
                    <a:bodyPr/>
                    <a:lstStyle/>
                    <a:p>
                      <a:r>
                        <a:rPr lang="en-US" sz="2400" dirty="0">
                          <a:solidFill>
                            <a:schemeClr val="tx1"/>
                          </a:solidFill>
                        </a:rPr>
                        <a:t>Categorical</a:t>
                      </a:r>
                    </a:p>
                    <a:p>
                      <a:r>
                        <a:rPr lang="en-US" sz="2400" dirty="0">
                          <a:solidFill>
                            <a:schemeClr val="tx1"/>
                          </a:solidFill>
                        </a:rPr>
                        <a:t>(Educational Degree)</a:t>
                      </a: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304800" y="634425"/>
            <a:ext cx="6400800" cy="584775"/>
          </a:xfrm>
          <a:prstGeom prst="rect">
            <a:avLst/>
          </a:prstGeom>
          <a:noFill/>
        </p:spPr>
        <p:txBody>
          <a:bodyPr wrap="square" rtlCol="0">
            <a:spAutoFit/>
          </a:bodyPr>
          <a:lstStyle/>
          <a:p>
            <a:r>
              <a:rPr lang="en-US" sz="3200" dirty="0">
                <a:solidFill>
                  <a:srgbClr val="C00000"/>
                </a:solidFill>
              </a:rPr>
              <a:t>Visualization</a:t>
            </a:r>
            <a:endParaRPr lang="en-IN" sz="3200" dirty="0">
              <a:solidFill>
                <a:srgbClr val="C00000"/>
              </a:solidFill>
            </a:endParaRPr>
          </a:p>
        </p:txBody>
      </p:sp>
      <p:sp>
        <p:nvSpPr>
          <p:cNvPr id="5" name="Text Box 2">
            <a:extLst>
              <a:ext uri="{FF2B5EF4-FFF2-40B4-BE49-F238E27FC236}">
                <a16:creationId xmlns:a16="http://schemas.microsoft.com/office/drawing/2014/main" id="{4840F289-720D-4CDF-8CC4-499426EF31A0}"/>
              </a:ext>
            </a:extLst>
          </p:cNvPr>
          <p:cNvSpPr txBox="1"/>
          <p:nvPr/>
        </p:nvSpPr>
        <p:spPr>
          <a:xfrm>
            <a:off x="533400" y="4876800"/>
            <a:ext cx="7315200" cy="68809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effectLst/>
              </a:rPr>
              <a:t>What </a:t>
            </a:r>
            <a:r>
              <a:rPr lang="en-US" sz="2800" dirty="0"/>
              <a:t>chart will you adopt?</a:t>
            </a:r>
          </a:p>
        </p:txBody>
      </p:sp>
    </p:spTree>
    <p:extLst>
      <p:ext uri="{BB962C8B-B14F-4D97-AF65-F5344CB8AC3E}">
        <p14:creationId xmlns:p14="http://schemas.microsoft.com/office/powerpoint/2010/main" val="368779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592991"/>
            <a:ext cx="8458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dirty="0">
                <a:solidFill>
                  <a:srgbClr val="C00000"/>
                </a:solidFill>
              </a:rPr>
              <a:t>Analytics Objectives</a:t>
            </a:r>
          </a:p>
          <a:p>
            <a:pPr eaLnBrk="1" hangingPunct="1"/>
            <a:endParaRPr lang="en-US" sz="3200" dirty="0">
              <a:solidFill>
                <a:srgbClr val="0000FF"/>
              </a:solidFill>
            </a:endParaRPr>
          </a:p>
          <a:p>
            <a:pPr eaLnBrk="1" hangingPunct="1"/>
            <a:r>
              <a:rPr lang="en-US" sz="2400" dirty="0"/>
              <a:t>In general terms, it is </a:t>
            </a:r>
          </a:p>
          <a:p>
            <a:pPr eaLnBrk="1" hangingPunct="1"/>
            <a:endParaRPr lang="en-US" sz="2400" dirty="0"/>
          </a:p>
          <a:p>
            <a:pPr algn="ctr" eaLnBrk="1" hangingPunct="1"/>
            <a:r>
              <a:rPr lang="en-US" sz="3200" b="1" i="1" dirty="0">
                <a:solidFill>
                  <a:schemeClr val="accent2">
                    <a:lumMod val="75000"/>
                  </a:schemeClr>
                </a:solidFill>
              </a:rPr>
              <a:t>Process Improvement</a:t>
            </a:r>
          </a:p>
          <a:p>
            <a:pPr eaLnBrk="1" hangingPunct="1"/>
            <a:endParaRPr lang="en-US" sz="2400" dirty="0"/>
          </a:p>
          <a:p>
            <a:pPr eaLnBrk="1" hangingPunct="1"/>
            <a:endParaRPr lang="en-US" sz="2400" dirty="0"/>
          </a:p>
          <a:p>
            <a:pPr eaLnBrk="1" hangingPunct="1"/>
            <a:r>
              <a:rPr lang="en-US" sz="2400" dirty="0"/>
              <a:t>Use historic process data to improve a process to save cost, improve efficiency, reduce time etc.</a:t>
            </a:r>
          </a:p>
        </p:txBody>
      </p:sp>
    </p:spTree>
    <p:extLst>
      <p:ext uri="{BB962C8B-B14F-4D97-AF65-F5344CB8AC3E}">
        <p14:creationId xmlns:p14="http://schemas.microsoft.com/office/powerpoint/2010/main" val="2247903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03584" y="914401"/>
          <a:ext cx="8030816" cy="37337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Box 2"/>
          <p:cNvSpPr txBox="1"/>
          <p:nvPr/>
        </p:nvSpPr>
        <p:spPr>
          <a:xfrm>
            <a:off x="1371741" y="4876800"/>
            <a:ext cx="6934059" cy="68809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effectLst/>
              </a:rPr>
              <a:t>Chi-square test was conducted and the independence of Default and Education was rejected (α = 0.05) (Default and Education are dependent).</a:t>
            </a:r>
            <a:endParaRPr lang="en-US" sz="2000" dirty="0"/>
          </a:p>
        </p:txBody>
      </p:sp>
    </p:spTree>
    <p:extLst>
      <p:ext uri="{BB962C8B-B14F-4D97-AF65-F5344CB8AC3E}">
        <p14:creationId xmlns:p14="http://schemas.microsoft.com/office/powerpoint/2010/main" val="229952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2209800"/>
          <a:ext cx="6629400" cy="1485569"/>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662609">
                <a:tc>
                  <a:txBody>
                    <a:bodyPr/>
                    <a:lstStyle/>
                    <a:p>
                      <a:r>
                        <a:rPr lang="en-US" sz="2400" b="1" dirty="0">
                          <a:solidFill>
                            <a:srgbClr val="0000CC"/>
                          </a:solidFill>
                        </a:rPr>
                        <a:t>Variable1</a:t>
                      </a:r>
                      <a:endParaRPr lang="en-IN" sz="2400" b="1" dirty="0">
                        <a:solidFill>
                          <a:srgbClr val="0000CC"/>
                        </a:solidFill>
                      </a:endParaRPr>
                    </a:p>
                  </a:txBody>
                  <a:tcPr/>
                </a:tc>
                <a:tc>
                  <a:txBody>
                    <a:bodyPr/>
                    <a:lstStyle/>
                    <a:p>
                      <a:r>
                        <a:rPr lang="en-IN" sz="2400" b="1" dirty="0">
                          <a:solidFill>
                            <a:srgbClr val="0000CC"/>
                          </a:solidFill>
                        </a:rPr>
                        <a:t>Variable2</a:t>
                      </a:r>
                    </a:p>
                  </a:txBody>
                  <a:tcPr/>
                </a:tc>
                <a:extLst>
                  <a:ext uri="{0D108BD9-81ED-4DB2-BD59-A6C34878D82A}">
                    <a16:rowId xmlns:a16="http://schemas.microsoft.com/office/drawing/2014/main" val="10000"/>
                  </a:ext>
                </a:extLst>
              </a:tr>
              <a:tr h="773001">
                <a:tc>
                  <a:txBody>
                    <a:bodyPr/>
                    <a:lstStyle/>
                    <a:p>
                      <a:r>
                        <a:rPr lang="en-US" sz="2400" dirty="0">
                          <a:solidFill>
                            <a:schemeClr val="tx1"/>
                          </a:solidFill>
                        </a:rPr>
                        <a:t>Continuous</a:t>
                      </a:r>
                    </a:p>
                    <a:p>
                      <a:r>
                        <a:rPr lang="en-US" sz="2400" dirty="0">
                          <a:solidFill>
                            <a:schemeClr val="tx1"/>
                          </a:solidFill>
                        </a:rPr>
                        <a:t>(Salary)</a:t>
                      </a:r>
                      <a:endParaRPr lang="en-IN" sz="2400" dirty="0">
                        <a:solidFill>
                          <a:schemeClr val="tx1"/>
                        </a:solidFill>
                      </a:endParaRPr>
                    </a:p>
                  </a:txBody>
                  <a:tcPr/>
                </a:tc>
                <a:tc>
                  <a:txBody>
                    <a:bodyPr/>
                    <a:lstStyle/>
                    <a:p>
                      <a:r>
                        <a:rPr lang="en-US" sz="2400" dirty="0">
                          <a:solidFill>
                            <a:schemeClr val="tx1"/>
                          </a:solidFill>
                        </a:rPr>
                        <a:t>Categorical</a:t>
                      </a:r>
                    </a:p>
                    <a:p>
                      <a:r>
                        <a:rPr lang="en-US" sz="2400" dirty="0">
                          <a:solidFill>
                            <a:schemeClr val="tx1"/>
                          </a:solidFill>
                        </a:rPr>
                        <a:t>(Department – Mktg, Fin etc.)</a:t>
                      </a: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228600" y="634425"/>
            <a:ext cx="6400800" cy="584775"/>
          </a:xfrm>
          <a:prstGeom prst="rect">
            <a:avLst/>
          </a:prstGeom>
          <a:noFill/>
        </p:spPr>
        <p:txBody>
          <a:bodyPr wrap="square" rtlCol="0">
            <a:spAutoFit/>
          </a:bodyPr>
          <a:lstStyle/>
          <a:p>
            <a:r>
              <a:rPr lang="en-US" sz="3200" dirty="0">
                <a:solidFill>
                  <a:srgbClr val="C00000"/>
                </a:solidFill>
              </a:rPr>
              <a:t>Visualization</a:t>
            </a:r>
            <a:endParaRPr lang="en-IN" sz="3200" dirty="0">
              <a:solidFill>
                <a:srgbClr val="C00000"/>
              </a:solidFill>
            </a:endParaRPr>
          </a:p>
        </p:txBody>
      </p:sp>
      <p:sp>
        <p:nvSpPr>
          <p:cNvPr id="5" name="Text Box 2">
            <a:extLst>
              <a:ext uri="{FF2B5EF4-FFF2-40B4-BE49-F238E27FC236}">
                <a16:creationId xmlns:a16="http://schemas.microsoft.com/office/drawing/2014/main" id="{4840F289-720D-4CDF-8CC4-499426EF31A0}"/>
              </a:ext>
            </a:extLst>
          </p:cNvPr>
          <p:cNvSpPr txBox="1"/>
          <p:nvPr/>
        </p:nvSpPr>
        <p:spPr>
          <a:xfrm>
            <a:off x="381000" y="4876800"/>
            <a:ext cx="7315200" cy="68809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effectLst/>
              </a:rPr>
              <a:t>What </a:t>
            </a:r>
            <a:r>
              <a:rPr lang="en-US" sz="2800" dirty="0"/>
              <a:t>chart will you adopt?</a:t>
            </a:r>
          </a:p>
        </p:txBody>
      </p:sp>
    </p:spTree>
    <p:extLst>
      <p:ext uri="{BB962C8B-B14F-4D97-AF65-F5344CB8AC3E}">
        <p14:creationId xmlns:p14="http://schemas.microsoft.com/office/powerpoint/2010/main" val="27980011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742122" y="990601"/>
          <a:ext cx="7540487"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4"/>
          <p:cNvSpPr txBox="1">
            <a:spLocks noChangeArrowheads="1"/>
          </p:cNvSpPr>
          <p:nvPr/>
        </p:nvSpPr>
        <p:spPr>
          <a:xfrm>
            <a:off x="2865764" y="149108"/>
            <a:ext cx="6119202" cy="712325"/>
          </a:xfrm>
          <a:prstGeom prst="rect">
            <a:avLst/>
          </a:prstGeom>
        </p:spPr>
        <p:txBody>
          <a:bodyPr/>
          <a:lstStyle>
            <a:lvl1pPr marL="342900" indent="-342900" algn="l" rtl="0" eaLnBrk="0" fontAlgn="base" hangingPunct="0">
              <a:spcBef>
                <a:spcPct val="20000"/>
              </a:spcBef>
              <a:spcAft>
                <a:spcPct val="0"/>
              </a:spcAft>
              <a:buFont typeface="Arial" charset="0"/>
              <a:buBlip>
                <a:blip r:embed="rId3"/>
              </a:buBlip>
              <a:defRPr sz="3200">
                <a:solidFill>
                  <a:srgbClr val="2B63A9"/>
                </a:solidFill>
                <a:latin typeface="+mn-lt"/>
                <a:ea typeface="+mn-ea"/>
                <a:cs typeface="+mn-cs"/>
              </a:defRPr>
            </a:lvl1pPr>
            <a:lvl2pPr marL="960438" indent="-503238" algn="l" rtl="0" eaLnBrk="0" fontAlgn="base" hangingPunct="0">
              <a:spcBef>
                <a:spcPct val="20000"/>
              </a:spcBef>
              <a:spcAft>
                <a:spcPct val="0"/>
              </a:spcAft>
              <a:buSzPct val="60000"/>
              <a:buFont typeface="Arial" charset="0"/>
              <a:buBlip>
                <a:blip r:embed="rId4"/>
              </a:buBlip>
              <a:defRPr sz="2800">
                <a:solidFill>
                  <a:srgbClr val="2B63A9"/>
                </a:solidFill>
                <a:latin typeface="+mn-lt"/>
                <a:cs typeface="+mn-cs"/>
              </a:defRPr>
            </a:lvl2pPr>
            <a:lvl3pPr marL="1295400" indent="-220663" algn="l" rtl="0" eaLnBrk="0" fontAlgn="base" hangingPunct="0">
              <a:spcBef>
                <a:spcPct val="20000"/>
              </a:spcBef>
              <a:spcAft>
                <a:spcPct val="0"/>
              </a:spcAft>
              <a:buSzPct val="120000"/>
              <a:buFont typeface="Arial" charset="0"/>
              <a:buBlip>
                <a:blip r:embed="rId5"/>
              </a:buBlip>
              <a:defRPr sz="2400">
                <a:solidFill>
                  <a:srgbClr val="2B63A9"/>
                </a:solidFill>
                <a:latin typeface="+mn-lt"/>
                <a:cs typeface="+mn-cs"/>
              </a:defRPr>
            </a:lvl3pPr>
            <a:lvl4pPr marL="1703388" indent="-228600" algn="l" rtl="0" eaLnBrk="0" fontAlgn="base" hangingPunct="0">
              <a:spcBef>
                <a:spcPct val="20000"/>
              </a:spcBef>
              <a:spcAft>
                <a:spcPct val="0"/>
              </a:spcAft>
              <a:buFont typeface="Arial" charset="0"/>
              <a:buBlip>
                <a:blip r:embed="rId6"/>
              </a:buBlip>
              <a:defRPr sz="2000">
                <a:solidFill>
                  <a:srgbClr val="2B63A9"/>
                </a:solidFill>
                <a:latin typeface="+mn-lt"/>
                <a:cs typeface="+mn-cs"/>
              </a:defRPr>
            </a:lvl4pPr>
            <a:lvl5pPr marL="2111375" indent="-228600" algn="l" rtl="0" eaLnBrk="0" fontAlgn="base" hangingPunct="0">
              <a:spcBef>
                <a:spcPct val="20000"/>
              </a:spcBef>
              <a:spcAft>
                <a:spcPct val="0"/>
              </a:spcAft>
              <a:buFont typeface="Arial" charset="0"/>
              <a:buChar char="»"/>
              <a:defRPr sz="2000">
                <a:solidFill>
                  <a:srgbClr val="2B63A9"/>
                </a:solidFill>
                <a:latin typeface="+mn-lt"/>
                <a:cs typeface="+mn-cs"/>
              </a:defRPr>
            </a:lvl5pPr>
            <a:lvl6pPr marL="2568575" indent="-228600" algn="l" rtl="0" eaLnBrk="0" fontAlgn="base" hangingPunct="0">
              <a:spcBef>
                <a:spcPct val="20000"/>
              </a:spcBef>
              <a:spcAft>
                <a:spcPct val="0"/>
              </a:spcAft>
              <a:buFont typeface="Arial" charset="0"/>
              <a:buChar char="»"/>
              <a:defRPr sz="2000">
                <a:solidFill>
                  <a:srgbClr val="2B63A9"/>
                </a:solidFill>
                <a:latin typeface="+mn-lt"/>
                <a:cs typeface="+mn-cs"/>
              </a:defRPr>
            </a:lvl6pPr>
            <a:lvl7pPr marL="3025775" indent="-228600" algn="l" rtl="0" eaLnBrk="0" fontAlgn="base" hangingPunct="0">
              <a:spcBef>
                <a:spcPct val="20000"/>
              </a:spcBef>
              <a:spcAft>
                <a:spcPct val="0"/>
              </a:spcAft>
              <a:buFont typeface="Arial" charset="0"/>
              <a:buChar char="»"/>
              <a:defRPr sz="2000">
                <a:solidFill>
                  <a:srgbClr val="2B63A9"/>
                </a:solidFill>
                <a:latin typeface="+mn-lt"/>
                <a:cs typeface="+mn-cs"/>
              </a:defRPr>
            </a:lvl7pPr>
            <a:lvl8pPr marL="3482975" indent="-228600" algn="l" rtl="0" eaLnBrk="0" fontAlgn="base" hangingPunct="0">
              <a:spcBef>
                <a:spcPct val="20000"/>
              </a:spcBef>
              <a:spcAft>
                <a:spcPct val="0"/>
              </a:spcAft>
              <a:buFont typeface="Arial" charset="0"/>
              <a:buChar char="»"/>
              <a:defRPr sz="2000">
                <a:solidFill>
                  <a:srgbClr val="2B63A9"/>
                </a:solidFill>
                <a:latin typeface="+mn-lt"/>
                <a:cs typeface="+mn-cs"/>
              </a:defRPr>
            </a:lvl8pPr>
            <a:lvl9pPr marL="3940175" indent="-228600" algn="l" rtl="0" eaLnBrk="0" fontAlgn="base" hangingPunct="0">
              <a:spcBef>
                <a:spcPct val="20000"/>
              </a:spcBef>
              <a:spcAft>
                <a:spcPct val="0"/>
              </a:spcAft>
              <a:buFont typeface="Arial" charset="0"/>
              <a:buChar char="»"/>
              <a:defRPr sz="2000">
                <a:solidFill>
                  <a:srgbClr val="2B63A9"/>
                </a:solidFill>
                <a:latin typeface="+mn-lt"/>
                <a:cs typeface="+mn-cs"/>
              </a:defRPr>
            </a:lvl9pPr>
          </a:lstStyle>
          <a:p>
            <a:pPr algn="ctr">
              <a:spcBef>
                <a:spcPct val="0"/>
              </a:spcBef>
              <a:buFontTx/>
              <a:buNone/>
            </a:pPr>
            <a:r>
              <a:rPr lang="en-US" sz="4400" kern="0" dirty="0">
                <a:solidFill>
                  <a:schemeClr val="bg1"/>
                </a:solidFill>
              </a:rPr>
              <a:t>Analysis of Variance </a:t>
            </a:r>
          </a:p>
        </p:txBody>
      </p:sp>
      <p:sp>
        <p:nvSpPr>
          <p:cNvPr id="4" name="TextBox 1"/>
          <p:cNvSpPr txBox="1"/>
          <p:nvPr/>
        </p:nvSpPr>
        <p:spPr>
          <a:xfrm>
            <a:off x="1676400" y="5392133"/>
            <a:ext cx="6370784" cy="70386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ANOVA test w</a:t>
            </a:r>
            <a:r>
              <a:rPr lang="en-US" sz="2000" baseline="0" dirty="0"/>
              <a:t>as conducted and the salary differs significantly between departments (</a:t>
            </a:r>
            <a:r>
              <a:rPr lang="el-GR" sz="2000" baseline="0" dirty="0">
                <a:latin typeface="Arial"/>
                <a:cs typeface="Arial"/>
              </a:rPr>
              <a:t>α</a:t>
            </a:r>
            <a:r>
              <a:rPr lang="en-US" sz="2000" baseline="0" dirty="0">
                <a:latin typeface="Arial"/>
                <a:cs typeface="Arial"/>
              </a:rPr>
              <a:t> = 0.01)</a:t>
            </a:r>
            <a:endParaRPr lang="en-US" sz="2000" dirty="0"/>
          </a:p>
        </p:txBody>
      </p:sp>
    </p:spTree>
    <p:extLst>
      <p:ext uri="{BB962C8B-B14F-4D97-AF65-F5344CB8AC3E}">
        <p14:creationId xmlns:p14="http://schemas.microsoft.com/office/powerpoint/2010/main" val="8352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2209800"/>
          <a:ext cx="6629400" cy="1485569"/>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662609">
                <a:tc>
                  <a:txBody>
                    <a:bodyPr/>
                    <a:lstStyle/>
                    <a:p>
                      <a:r>
                        <a:rPr lang="en-US" sz="2400" b="1" dirty="0">
                          <a:solidFill>
                            <a:srgbClr val="0000CC"/>
                          </a:solidFill>
                        </a:rPr>
                        <a:t>Variable1</a:t>
                      </a:r>
                      <a:endParaRPr lang="en-IN" sz="2400" b="1" dirty="0">
                        <a:solidFill>
                          <a:srgbClr val="0000CC"/>
                        </a:solidFill>
                      </a:endParaRPr>
                    </a:p>
                  </a:txBody>
                  <a:tcPr/>
                </a:tc>
                <a:tc>
                  <a:txBody>
                    <a:bodyPr/>
                    <a:lstStyle/>
                    <a:p>
                      <a:r>
                        <a:rPr lang="en-IN" sz="2400" b="1" dirty="0">
                          <a:solidFill>
                            <a:srgbClr val="0000CC"/>
                          </a:solidFill>
                        </a:rPr>
                        <a:t>Variable2</a:t>
                      </a:r>
                    </a:p>
                  </a:txBody>
                  <a:tcPr/>
                </a:tc>
                <a:extLst>
                  <a:ext uri="{0D108BD9-81ED-4DB2-BD59-A6C34878D82A}">
                    <a16:rowId xmlns:a16="http://schemas.microsoft.com/office/drawing/2014/main" val="10000"/>
                  </a:ext>
                </a:extLst>
              </a:tr>
              <a:tr h="773001">
                <a:tc>
                  <a:txBody>
                    <a:bodyPr/>
                    <a:lstStyle/>
                    <a:p>
                      <a:r>
                        <a:rPr lang="en-US" sz="2400" dirty="0">
                          <a:solidFill>
                            <a:schemeClr val="tx1"/>
                          </a:solidFill>
                        </a:rPr>
                        <a:t>Continuous</a:t>
                      </a:r>
                    </a:p>
                    <a:p>
                      <a:r>
                        <a:rPr lang="en-US" sz="2400" dirty="0">
                          <a:solidFill>
                            <a:schemeClr val="tx1"/>
                          </a:solidFill>
                        </a:rPr>
                        <a:t>(Age)</a:t>
                      </a:r>
                      <a:endParaRPr lang="en-IN" sz="2400" dirty="0">
                        <a:solidFill>
                          <a:schemeClr val="tx1"/>
                        </a:solidFill>
                      </a:endParaRPr>
                    </a:p>
                  </a:txBody>
                  <a:tcPr/>
                </a:tc>
                <a:tc>
                  <a:txBody>
                    <a:bodyPr/>
                    <a:lstStyle/>
                    <a:p>
                      <a:r>
                        <a:rPr lang="en-US" sz="2400" dirty="0">
                          <a:solidFill>
                            <a:schemeClr val="tx1"/>
                          </a:solidFill>
                        </a:rPr>
                        <a:t>Continuous</a:t>
                      </a:r>
                    </a:p>
                    <a:p>
                      <a:r>
                        <a:rPr lang="en-US" sz="2400" dirty="0">
                          <a:solidFill>
                            <a:schemeClr val="tx1"/>
                          </a:solidFill>
                        </a:rPr>
                        <a:t>(Income)</a:t>
                      </a: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381000" y="634425"/>
            <a:ext cx="6400800" cy="584775"/>
          </a:xfrm>
          <a:prstGeom prst="rect">
            <a:avLst/>
          </a:prstGeom>
          <a:noFill/>
        </p:spPr>
        <p:txBody>
          <a:bodyPr wrap="square" rtlCol="0">
            <a:spAutoFit/>
          </a:bodyPr>
          <a:lstStyle/>
          <a:p>
            <a:r>
              <a:rPr lang="en-US" sz="3200" dirty="0">
                <a:solidFill>
                  <a:srgbClr val="C00000"/>
                </a:solidFill>
              </a:rPr>
              <a:t>Visualization</a:t>
            </a:r>
            <a:endParaRPr lang="en-IN" sz="3200" dirty="0">
              <a:solidFill>
                <a:srgbClr val="C00000"/>
              </a:solidFill>
            </a:endParaRPr>
          </a:p>
        </p:txBody>
      </p:sp>
      <p:sp>
        <p:nvSpPr>
          <p:cNvPr id="5" name="Text Box 2">
            <a:extLst>
              <a:ext uri="{FF2B5EF4-FFF2-40B4-BE49-F238E27FC236}">
                <a16:creationId xmlns:a16="http://schemas.microsoft.com/office/drawing/2014/main" id="{4840F289-720D-4CDF-8CC4-499426EF31A0}"/>
              </a:ext>
            </a:extLst>
          </p:cNvPr>
          <p:cNvSpPr txBox="1"/>
          <p:nvPr/>
        </p:nvSpPr>
        <p:spPr>
          <a:xfrm>
            <a:off x="457200" y="4876800"/>
            <a:ext cx="7315200" cy="68809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dirty="0">
                <a:effectLst/>
              </a:rPr>
              <a:t>What </a:t>
            </a:r>
            <a:r>
              <a:rPr lang="en-US" sz="2800" dirty="0"/>
              <a:t>chart will you adopt? </a:t>
            </a:r>
          </a:p>
        </p:txBody>
      </p:sp>
    </p:spTree>
    <p:extLst>
      <p:ext uri="{BB962C8B-B14F-4D97-AF65-F5344CB8AC3E}">
        <p14:creationId xmlns:p14="http://schemas.microsoft.com/office/powerpoint/2010/main" val="328617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742122" y="990601"/>
          <a:ext cx="7540487"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4"/>
          <p:cNvSpPr txBox="1">
            <a:spLocks noChangeArrowheads="1"/>
          </p:cNvSpPr>
          <p:nvPr/>
        </p:nvSpPr>
        <p:spPr>
          <a:xfrm>
            <a:off x="2865764" y="149108"/>
            <a:ext cx="6119202" cy="712325"/>
          </a:xfrm>
          <a:prstGeom prst="rect">
            <a:avLst/>
          </a:prstGeom>
        </p:spPr>
        <p:txBody>
          <a:bodyPr/>
          <a:lstStyle>
            <a:lvl1pPr marL="342900" indent="-342900" algn="l" rtl="0" eaLnBrk="0" fontAlgn="base" hangingPunct="0">
              <a:spcBef>
                <a:spcPct val="20000"/>
              </a:spcBef>
              <a:spcAft>
                <a:spcPct val="0"/>
              </a:spcAft>
              <a:buFont typeface="Arial" charset="0"/>
              <a:buBlip>
                <a:blip r:embed="rId3"/>
              </a:buBlip>
              <a:defRPr sz="3200">
                <a:solidFill>
                  <a:srgbClr val="2B63A9"/>
                </a:solidFill>
                <a:latin typeface="+mn-lt"/>
                <a:ea typeface="+mn-ea"/>
                <a:cs typeface="+mn-cs"/>
              </a:defRPr>
            </a:lvl1pPr>
            <a:lvl2pPr marL="960438" indent="-503238" algn="l" rtl="0" eaLnBrk="0" fontAlgn="base" hangingPunct="0">
              <a:spcBef>
                <a:spcPct val="20000"/>
              </a:spcBef>
              <a:spcAft>
                <a:spcPct val="0"/>
              </a:spcAft>
              <a:buSzPct val="60000"/>
              <a:buFont typeface="Arial" charset="0"/>
              <a:buBlip>
                <a:blip r:embed="rId4"/>
              </a:buBlip>
              <a:defRPr sz="2800">
                <a:solidFill>
                  <a:srgbClr val="2B63A9"/>
                </a:solidFill>
                <a:latin typeface="+mn-lt"/>
                <a:cs typeface="+mn-cs"/>
              </a:defRPr>
            </a:lvl2pPr>
            <a:lvl3pPr marL="1295400" indent="-220663" algn="l" rtl="0" eaLnBrk="0" fontAlgn="base" hangingPunct="0">
              <a:spcBef>
                <a:spcPct val="20000"/>
              </a:spcBef>
              <a:spcAft>
                <a:spcPct val="0"/>
              </a:spcAft>
              <a:buSzPct val="120000"/>
              <a:buFont typeface="Arial" charset="0"/>
              <a:buBlip>
                <a:blip r:embed="rId5"/>
              </a:buBlip>
              <a:defRPr sz="2400">
                <a:solidFill>
                  <a:srgbClr val="2B63A9"/>
                </a:solidFill>
                <a:latin typeface="+mn-lt"/>
                <a:cs typeface="+mn-cs"/>
              </a:defRPr>
            </a:lvl3pPr>
            <a:lvl4pPr marL="1703388" indent="-228600" algn="l" rtl="0" eaLnBrk="0" fontAlgn="base" hangingPunct="0">
              <a:spcBef>
                <a:spcPct val="20000"/>
              </a:spcBef>
              <a:spcAft>
                <a:spcPct val="0"/>
              </a:spcAft>
              <a:buFont typeface="Arial" charset="0"/>
              <a:buBlip>
                <a:blip r:embed="rId6"/>
              </a:buBlip>
              <a:defRPr sz="2000">
                <a:solidFill>
                  <a:srgbClr val="2B63A9"/>
                </a:solidFill>
                <a:latin typeface="+mn-lt"/>
                <a:cs typeface="+mn-cs"/>
              </a:defRPr>
            </a:lvl4pPr>
            <a:lvl5pPr marL="2111375" indent="-228600" algn="l" rtl="0" eaLnBrk="0" fontAlgn="base" hangingPunct="0">
              <a:spcBef>
                <a:spcPct val="20000"/>
              </a:spcBef>
              <a:spcAft>
                <a:spcPct val="0"/>
              </a:spcAft>
              <a:buFont typeface="Arial" charset="0"/>
              <a:buChar char="»"/>
              <a:defRPr sz="2000">
                <a:solidFill>
                  <a:srgbClr val="2B63A9"/>
                </a:solidFill>
                <a:latin typeface="+mn-lt"/>
                <a:cs typeface="+mn-cs"/>
              </a:defRPr>
            </a:lvl5pPr>
            <a:lvl6pPr marL="2568575" indent="-228600" algn="l" rtl="0" eaLnBrk="0" fontAlgn="base" hangingPunct="0">
              <a:spcBef>
                <a:spcPct val="20000"/>
              </a:spcBef>
              <a:spcAft>
                <a:spcPct val="0"/>
              </a:spcAft>
              <a:buFont typeface="Arial" charset="0"/>
              <a:buChar char="»"/>
              <a:defRPr sz="2000">
                <a:solidFill>
                  <a:srgbClr val="2B63A9"/>
                </a:solidFill>
                <a:latin typeface="+mn-lt"/>
                <a:cs typeface="+mn-cs"/>
              </a:defRPr>
            </a:lvl6pPr>
            <a:lvl7pPr marL="3025775" indent="-228600" algn="l" rtl="0" eaLnBrk="0" fontAlgn="base" hangingPunct="0">
              <a:spcBef>
                <a:spcPct val="20000"/>
              </a:spcBef>
              <a:spcAft>
                <a:spcPct val="0"/>
              </a:spcAft>
              <a:buFont typeface="Arial" charset="0"/>
              <a:buChar char="»"/>
              <a:defRPr sz="2000">
                <a:solidFill>
                  <a:srgbClr val="2B63A9"/>
                </a:solidFill>
                <a:latin typeface="+mn-lt"/>
                <a:cs typeface="+mn-cs"/>
              </a:defRPr>
            </a:lvl7pPr>
            <a:lvl8pPr marL="3482975" indent="-228600" algn="l" rtl="0" eaLnBrk="0" fontAlgn="base" hangingPunct="0">
              <a:spcBef>
                <a:spcPct val="20000"/>
              </a:spcBef>
              <a:spcAft>
                <a:spcPct val="0"/>
              </a:spcAft>
              <a:buFont typeface="Arial" charset="0"/>
              <a:buChar char="»"/>
              <a:defRPr sz="2000">
                <a:solidFill>
                  <a:srgbClr val="2B63A9"/>
                </a:solidFill>
                <a:latin typeface="+mn-lt"/>
                <a:cs typeface="+mn-cs"/>
              </a:defRPr>
            </a:lvl8pPr>
            <a:lvl9pPr marL="3940175" indent="-228600" algn="l" rtl="0" eaLnBrk="0" fontAlgn="base" hangingPunct="0">
              <a:spcBef>
                <a:spcPct val="20000"/>
              </a:spcBef>
              <a:spcAft>
                <a:spcPct val="0"/>
              </a:spcAft>
              <a:buFont typeface="Arial" charset="0"/>
              <a:buChar char="»"/>
              <a:defRPr sz="2000">
                <a:solidFill>
                  <a:srgbClr val="2B63A9"/>
                </a:solidFill>
                <a:latin typeface="+mn-lt"/>
                <a:cs typeface="+mn-cs"/>
              </a:defRPr>
            </a:lvl9pPr>
          </a:lstStyle>
          <a:p>
            <a:pPr algn="ctr">
              <a:spcBef>
                <a:spcPct val="0"/>
              </a:spcBef>
              <a:buFontTx/>
              <a:buNone/>
            </a:pPr>
            <a:r>
              <a:rPr lang="en-US" sz="4400" kern="0" dirty="0">
                <a:solidFill>
                  <a:schemeClr val="bg1"/>
                </a:solidFill>
              </a:rPr>
              <a:t>Analysis of Variance </a:t>
            </a:r>
          </a:p>
        </p:txBody>
      </p:sp>
      <p:sp>
        <p:nvSpPr>
          <p:cNvPr id="4" name="TextBox 1"/>
          <p:cNvSpPr txBox="1"/>
          <p:nvPr/>
        </p:nvSpPr>
        <p:spPr>
          <a:xfrm>
            <a:off x="1676400" y="5392133"/>
            <a:ext cx="6370784" cy="70386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ANOVA test w</a:t>
            </a:r>
            <a:r>
              <a:rPr lang="en-US" sz="2000" baseline="0" dirty="0"/>
              <a:t>as conducted and the Income differs significantly between Age classes (</a:t>
            </a:r>
            <a:r>
              <a:rPr lang="el-GR" sz="2000" baseline="0" dirty="0">
                <a:latin typeface="Arial"/>
                <a:cs typeface="Arial"/>
              </a:rPr>
              <a:t>α</a:t>
            </a:r>
            <a:r>
              <a:rPr lang="en-US" sz="2000" baseline="0" dirty="0">
                <a:latin typeface="Arial"/>
                <a:cs typeface="Arial"/>
              </a:rPr>
              <a:t> = 0.01)</a:t>
            </a:r>
            <a:endParaRPr lang="en-US" sz="2000" dirty="0"/>
          </a:p>
        </p:txBody>
      </p:sp>
    </p:spTree>
    <p:extLst>
      <p:ext uri="{BB962C8B-B14F-4D97-AF65-F5344CB8AC3E}">
        <p14:creationId xmlns:p14="http://schemas.microsoft.com/office/powerpoint/2010/main" val="15517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3011269"/>
            <a:ext cx="2854179" cy="769441"/>
          </a:xfrm>
          <a:prstGeom prst="rect">
            <a:avLst/>
          </a:prstGeom>
        </p:spPr>
        <p:txBody>
          <a:bodyPr wrap="none">
            <a:spAutoFit/>
          </a:bodyPr>
          <a:lstStyle/>
          <a:p>
            <a:r>
              <a:rPr lang="en-US" sz="4400" dirty="0">
                <a:solidFill>
                  <a:srgbClr val="0000FF"/>
                </a:solidFill>
              </a:rPr>
              <a:t>Thank You</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225225"/>
            <a:ext cx="6400800" cy="584775"/>
          </a:xfrm>
          <a:prstGeom prst="rect">
            <a:avLst/>
          </a:prstGeom>
          <a:noFill/>
        </p:spPr>
        <p:txBody>
          <a:bodyPr wrap="square" rtlCol="0">
            <a:spAutoFit/>
          </a:bodyPr>
          <a:lstStyle/>
          <a:p>
            <a:pPr algn="ctr"/>
            <a:r>
              <a:rPr lang="en-US" sz="3200" dirty="0"/>
              <a:t>Hypothesis Tests</a:t>
            </a:r>
            <a:endParaRPr lang="en-IN" sz="3200" dirty="0"/>
          </a:p>
        </p:txBody>
      </p:sp>
    </p:spTree>
    <p:extLst>
      <p:ext uri="{BB962C8B-B14F-4D97-AF65-F5344CB8AC3E}">
        <p14:creationId xmlns:p14="http://schemas.microsoft.com/office/powerpoint/2010/main" val="948296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32021325"/>
              </p:ext>
            </p:extLst>
          </p:nvPr>
        </p:nvGraphicFramePr>
        <p:xfrm>
          <a:off x="357809" y="1550507"/>
          <a:ext cx="8362122" cy="4037411"/>
        </p:xfrm>
        <a:graphic>
          <a:graphicData uri="http://schemas.openxmlformats.org/drawingml/2006/table">
            <a:tbl>
              <a:tblPr firstRow="1" bandRow="1">
                <a:tableStyleId>{5940675A-B579-460E-94D1-54222C63F5DA}</a:tableStyleId>
              </a:tblPr>
              <a:tblGrid>
                <a:gridCol w="1868556">
                  <a:extLst>
                    <a:ext uri="{9D8B030D-6E8A-4147-A177-3AD203B41FA5}">
                      <a16:colId xmlns:a16="http://schemas.microsoft.com/office/drawing/2014/main" val="20000"/>
                    </a:ext>
                  </a:extLst>
                </a:gridCol>
                <a:gridCol w="1961322">
                  <a:extLst>
                    <a:ext uri="{9D8B030D-6E8A-4147-A177-3AD203B41FA5}">
                      <a16:colId xmlns:a16="http://schemas.microsoft.com/office/drawing/2014/main" val="20001"/>
                    </a:ext>
                  </a:extLst>
                </a:gridCol>
                <a:gridCol w="1351722">
                  <a:extLst>
                    <a:ext uri="{9D8B030D-6E8A-4147-A177-3AD203B41FA5}">
                      <a16:colId xmlns:a16="http://schemas.microsoft.com/office/drawing/2014/main" val="20002"/>
                    </a:ext>
                  </a:extLst>
                </a:gridCol>
                <a:gridCol w="3180522">
                  <a:extLst>
                    <a:ext uri="{9D8B030D-6E8A-4147-A177-3AD203B41FA5}">
                      <a16:colId xmlns:a16="http://schemas.microsoft.com/office/drawing/2014/main" val="20003"/>
                    </a:ext>
                  </a:extLst>
                </a:gridCol>
              </a:tblGrid>
              <a:tr h="662609">
                <a:tc>
                  <a:txBody>
                    <a:bodyPr/>
                    <a:lstStyle/>
                    <a:p>
                      <a:r>
                        <a:rPr lang="en-US" sz="1800" b="1" dirty="0"/>
                        <a:t>Variable1</a:t>
                      </a:r>
                      <a:endParaRPr lang="en-IN" sz="1800" b="1" dirty="0"/>
                    </a:p>
                  </a:txBody>
                  <a:tcPr/>
                </a:tc>
                <a:tc>
                  <a:txBody>
                    <a:bodyPr/>
                    <a:lstStyle/>
                    <a:p>
                      <a:r>
                        <a:rPr lang="en-IN" sz="1800" b="1" dirty="0"/>
                        <a:t>Variable2</a:t>
                      </a:r>
                    </a:p>
                  </a:txBody>
                  <a:tcPr/>
                </a:tc>
                <a:tc>
                  <a:txBody>
                    <a:bodyPr/>
                    <a:lstStyle/>
                    <a:p>
                      <a:r>
                        <a:rPr lang="en-US" sz="1800" b="1" dirty="0"/>
                        <a:t>Test</a:t>
                      </a:r>
                      <a:endParaRPr lang="en-IN" sz="1800" b="1" dirty="0"/>
                    </a:p>
                  </a:txBody>
                  <a:tcPr/>
                </a:tc>
                <a:tc>
                  <a:txBody>
                    <a:bodyPr/>
                    <a:lstStyle/>
                    <a:p>
                      <a:r>
                        <a:rPr lang="en-US" sz="1800" b="1" dirty="0"/>
                        <a:t>Example of Hypothesis</a:t>
                      </a:r>
                      <a:endParaRPr lang="en-IN" sz="1800" b="1" dirty="0"/>
                    </a:p>
                  </a:txBody>
                  <a:tcPr/>
                </a:tc>
                <a:extLst>
                  <a:ext uri="{0D108BD9-81ED-4DB2-BD59-A6C34878D82A}">
                    <a16:rowId xmlns:a16="http://schemas.microsoft.com/office/drawing/2014/main" val="10000"/>
                  </a:ext>
                </a:extLst>
              </a:tr>
              <a:tr h="773001">
                <a:tc>
                  <a:txBody>
                    <a:bodyPr/>
                    <a:lstStyle/>
                    <a:p>
                      <a:r>
                        <a:rPr lang="en-US" sz="1800" dirty="0"/>
                        <a:t>Continuous</a:t>
                      </a:r>
                      <a:r>
                        <a:rPr lang="en-US" sz="1800" baseline="0" dirty="0"/>
                        <a:t> (</a:t>
                      </a:r>
                      <a:r>
                        <a:rPr lang="en-US" sz="1800" dirty="0"/>
                        <a:t>Interval/ Ratio)</a:t>
                      </a:r>
                      <a:endParaRPr lang="en-IN" sz="1800" dirty="0"/>
                    </a:p>
                  </a:txBody>
                  <a:tcPr/>
                </a:tc>
                <a:tc>
                  <a:txBody>
                    <a:bodyPr/>
                    <a:lstStyle/>
                    <a:p>
                      <a:r>
                        <a:rPr lang="en-US" sz="1800" dirty="0"/>
                        <a:t>Categorical</a:t>
                      </a:r>
                    </a:p>
                    <a:p>
                      <a:r>
                        <a:rPr lang="en-US" sz="1800" dirty="0"/>
                        <a:t>(Two categories)</a:t>
                      </a:r>
                      <a:endParaRPr lang="en-IN" sz="1800" dirty="0"/>
                    </a:p>
                  </a:txBody>
                  <a:tcPr/>
                </a:tc>
                <a:tc>
                  <a:txBody>
                    <a:bodyPr/>
                    <a:lstStyle/>
                    <a:p>
                      <a:r>
                        <a:rPr lang="en-US" sz="1800" dirty="0"/>
                        <a:t>T-test</a:t>
                      </a:r>
                      <a:endParaRPr lang="en-IN" sz="1800" dirty="0"/>
                    </a:p>
                  </a:txBody>
                  <a:tcPr/>
                </a:tc>
                <a:tc>
                  <a:txBody>
                    <a:bodyPr/>
                    <a:lstStyle/>
                    <a:p>
                      <a:r>
                        <a:rPr lang="en-US" sz="1800" dirty="0"/>
                        <a:t>H</a:t>
                      </a:r>
                      <a:r>
                        <a:rPr lang="en-US" sz="1800" baseline="-25000" dirty="0"/>
                        <a:t>0</a:t>
                      </a:r>
                      <a:r>
                        <a:rPr lang="en-US" sz="1800" dirty="0"/>
                        <a:t>: µ1 = µ2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H</a:t>
                      </a:r>
                      <a:r>
                        <a:rPr lang="en-US" sz="1800" kern="1200" baseline="-25000" dirty="0">
                          <a:solidFill>
                            <a:schemeClr val="tx1"/>
                          </a:solidFill>
                          <a:latin typeface="+mn-lt"/>
                          <a:ea typeface="+mn-ea"/>
                          <a:cs typeface="+mn-cs"/>
                        </a:rPr>
                        <a:t>1</a:t>
                      </a:r>
                      <a:r>
                        <a:rPr lang="en-US" sz="1800" dirty="0"/>
                        <a:t>: µ1 ≠ µ2</a:t>
                      </a:r>
                      <a:endParaRPr lang="en-IN" sz="1800" dirty="0"/>
                    </a:p>
                  </a:txBody>
                  <a:tcPr/>
                </a:tc>
                <a:extLst>
                  <a:ext uri="{0D108BD9-81ED-4DB2-BD59-A6C34878D82A}">
                    <a16:rowId xmlns:a16="http://schemas.microsoft.com/office/drawing/2014/main" val="10001"/>
                  </a:ext>
                </a:extLst>
              </a:tr>
              <a:tr h="773001">
                <a:tc>
                  <a:txBody>
                    <a:bodyPr/>
                    <a:lstStyle/>
                    <a:p>
                      <a:r>
                        <a:rPr lang="en-US" sz="1800" dirty="0">
                          <a:solidFill>
                            <a:srgbClr val="FF0000"/>
                          </a:solidFill>
                        </a:rPr>
                        <a:t>Categorical </a:t>
                      </a:r>
                    </a:p>
                    <a:p>
                      <a:r>
                        <a:rPr lang="en-US" sz="1800" dirty="0">
                          <a:solidFill>
                            <a:srgbClr val="FF0000"/>
                          </a:solidFill>
                        </a:rPr>
                        <a:t>(two</a:t>
                      </a:r>
                      <a:r>
                        <a:rPr lang="en-US" sz="1800" baseline="0" dirty="0">
                          <a:solidFill>
                            <a:srgbClr val="FF0000"/>
                          </a:solidFill>
                        </a:rPr>
                        <a:t> </a:t>
                      </a:r>
                      <a:r>
                        <a:rPr lang="en-US" sz="1800" dirty="0">
                          <a:solidFill>
                            <a:srgbClr val="FF0000"/>
                          </a:solidFill>
                        </a:rPr>
                        <a:t>categories)</a:t>
                      </a:r>
                      <a:endParaRPr lang="en-IN" sz="1800" dirty="0">
                        <a:solidFill>
                          <a:srgbClr val="FF0000"/>
                        </a:solidFill>
                      </a:endParaRPr>
                    </a:p>
                  </a:txBody>
                  <a:tcPr/>
                </a:tc>
                <a:tc>
                  <a:txBody>
                    <a:bodyPr/>
                    <a:lstStyle/>
                    <a:p>
                      <a:r>
                        <a:rPr lang="en-US" sz="1800" dirty="0">
                          <a:solidFill>
                            <a:srgbClr val="FF0000"/>
                          </a:solidFill>
                        </a:rPr>
                        <a:t>Categorical</a:t>
                      </a:r>
                    </a:p>
                    <a:p>
                      <a:r>
                        <a:rPr lang="en-US" sz="1800" dirty="0">
                          <a:solidFill>
                            <a:srgbClr val="FF0000"/>
                          </a:solidFill>
                        </a:rPr>
                        <a:t>(Two categories)</a:t>
                      </a:r>
                    </a:p>
                  </a:txBody>
                  <a:tcPr/>
                </a:tc>
                <a:tc>
                  <a:txBody>
                    <a:bodyPr/>
                    <a:lstStyle/>
                    <a:p>
                      <a:r>
                        <a:rPr lang="en-US" sz="1800" dirty="0">
                          <a:solidFill>
                            <a:srgbClr val="FF0000"/>
                          </a:solidFill>
                        </a:rPr>
                        <a:t>T-test</a:t>
                      </a:r>
                      <a:endParaRPr lang="en-IN" sz="1800" dirty="0">
                        <a:solidFill>
                          <a:srgbClr val="FF0000"/>
                        </a:solidFill>
                      </a:endParaRPr>
                    </a:p>
                  </a:txBody>
                  <a:tcPr/>
                </a:tc>
                <a:tc>
                  <a:txBody>
                    <a:bodyPr/>
                    <a:lstStyle/>
                    <a:p>
                      <a:r>
                        <a:rPr lang="en-US" sz="1800" dirty="0">
                          <a:solidFill>
                            <a:srgbClr val="FF0000"/>
                          </a:solidFill>
                        </a:rPr>
                        <a:t>H</a:t>
                      </a:r>
                      <a:r>
                        <a:rPr lang="en-US" sz="1800" baseline="-25000" dirty="0">
                          <a:solidFill>
                            <a:srgbClr val="FF0000"/>
                          </a:solidFill>
                        </a:rPr>
                        <a:t>0</a:t>
                      </a:r>
                      <a:r>
                        <a:rPr lang="en-US" sz="1800" dirty="0">
                          <a:solidFill>
                            <a:srgbClr val="FF0000"/>
                          </a:solidFill>
                        </a:rPr>
                        <a:t>: p1 = p2</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H</a:t>
                      </a:r>
                      <a:r>
                        <a:rPr lang="en-US" sz="1800" kern="1200" baseline="-25000" dirty="0">
                          <a:solidFill>
                            <a:srgbClr val="FF0000"/>
                          </a:solidFill>
                          <a:latin typeface="+mn-lt"/>
                          <a:ea typeface="+mn-ea"/>
                          <a:cs typeface="+mn-cs"/>
                        </a:rPr>
                        <a:t>1</a:t>
                      </a:r>
                      <a:r>
                        <a:rPr lang="en-US" sz="1800" dirty="0">
                          <a:solidFill>
                            <a:srgbClr val="FF0000"/>
                          </a:solidFill>
                        </a:rPr>
                        <a:t>: p1 ≠ p2</a:t>
                      </a:r>
                      <a:endParaRPr lang="en-IN" sz="1800" dirty="0">
                        <a:solidFill>
                          <a:srgbClr val="FF0000"/>
                        </a:solidFill>
                      </a:endParaRPr>
                    </a:p>
                  </a:txBody>
                  <a:tcPr/>
                </a:tc>
                <a:extLst>
                  <a:ext uri="{0D108BD9-81ED-4DB2-BD59-A6C34878D82A}">
                    <a16:rowId xmlns:a16="http://schemas.microsoft.com/office/drawing/2014/main" val="10002"/>
                  </a:ext>
                </a:extLst>
              </a:tr>
              <a:tr h="773001">
                <a:tc>
                  <a:txBody>
                    <a:bodyPr/>
                    <a:lstStyle/>
                    <a:p>
                      <a:r>
                        <a:rPr lang="en-US" sz="1800" dirty="0">
                          <a:solidFill>
                            <a:schemeClr val="tx1"/>
                          </a:solidFill>
                        </a:rPr>
                        <a:t>Continuous</a:t>
                      </a:r>
                      <a:r>
                        <a:rPr lang="en-US" sz="1800" baseline="0" dirty="0">
                          <a:solidFill>
                            <a:schemeClr val="tx1"/>
                          </a:solidFill>
                        </a:rPr>
                        <a:t> (</a:t>
                      </a:r>
                      <a:r>
                        <a:rPr lang="en-US" sz="1800" dirty="0">
                          <a:solidFill>
                            <a:schemeClr val="tx1"/>
                          </a:solidFill>
                        </a:rPr>
                        <a:t>Interval/ Ratio)</a:t>
                      </a:r>
                      <a:endParaRPr lang="en-IN" sz="1800" dirty="0">
                        <a:solidFill>
                          <a:schemeClr val="tx1"/>
                        </a:solidFill>
                      </a:endParaRPr>
                    </a:p>
                  </a:txBody>
                  <a:tcPr/>
                </a:tc>
                <a:tc>
                  <a:txBody>
                    <a:bodyPr/>
                    <a:lstStyle/>
                    <a:p>
                      <a:r>
                        <a:rPr lang="en-US" sz="1800" dirty="0">
                          <a:solidFill>
                            <a:schemeClr val="tx1"/>
                          </a:solidFill>
                        </a:rPr>
                        <a:t>Categorical</a:t>
                      </a:r>
                    </a:p>
                    <a:p>
                      <a:r>
                        <a:rPr lang="en-US" sz="1800" dirty="0">
                          <a:solidFill>
                            <a:schemeClr val="tx1"/>
                          </a:solidFill>
                        </a:rPr>
                        <a:t>(more</a:t>
                      </a:r>
                      <a:r>
                        <a:rPr lang="en-US" sz="1800" baseline="0" dirty="0">
                          <a:solidFill>
                            <a:schemeClr val="tx1"/>
                          </a:solidFill>
                        </a:rPr>
                        <a:t> than t</a:t>
                      </a:r>
                      <a:r>
                        <a:rPr lang="en-US" sz="1800" dirty="0">
                          <a:solidFill>
                            <a:schemeClr val="tx1"/>
                          </a:solidFill>
                        </a:rPr>
                        <a:t>wo categories)</a:t>
                      </a:r>
                      <a:endParaRPr lang="en-IN" sz="1800" dirty="0">
                        <a:solidFill>
                          <a:schemeClr val="tx1"/>
                        </a:solidFill>
                      </a:endParaRPr>
                    </a:p>
                  </a:txBody>
                  <a:tcPr/>
                </a:tc>
                <a:tc>
                  <a:txBody>
                    <a:bodyPr/>
                    <a:lstStyle/>
                    <a:p>
                      <a:r>
                        <a:rPr lang="en-US" sz="1800" dirty="0">
                          <a:solidFill>
                            <a:schemeClr val="tx1"/>
                          </a:solidFill>
                        </a:rPr>
                        <a:t>ANOVA</a:t>
                      </a:r>
                      <a:endParaRPr lang="en-IN" sz="18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H</a:t>
                      </a:r>
                      <a:r>
                        <a:rPr lang="en-US" sz="1800" baseline="-25000" dirty="0">
                          <a:solidFill>
                            <a:schemeClr val="tx1"/>
                          </a:solidFill>
                        </a:rPr>
                        <a:t>0</a:t>
                      </a:r>
                      <a:r>
                        <a:rPr lang="en-US" sz="1800" dirty="0">
                          <a:solidFill>
                            <a:schemeClr val="tx1"/>
                          </a:solidFill>
                        </a:rPr>
                        <a:t>: µ1 = µ2= µ3= µ4….</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H</a:t>
                      </a:r>
                      <a:r>
                        <a:rPr lang="en-US" sz="1800" kern="1200" baseline="-25000" dirty="0">
                          <a:solidFill>
                            <a:schemeClr val="tx1"/>
                          </a:solidFill>
                          <a:latin typeface="+mn-lt"/>
                          <a:ea typeface="+mn-ea"/>
                          <a:cs typeface="+mn-cs"/>
                        </a:rPr>
                        <a:t>1</a:t>
                      </a:r>
                      <a:r>
                        <a:rPr lang="en-US" sz="1800" dirty="0">
                          <a:solidFill>
                            <a:schemeClr val="tx1"/>
                          </a:solidFill>
                        </a:rPr>
                        <a:t>: µ1 ≠ µ2≠ µ3 ≠ µ4….</a:t>
                      </a:r>
                      <a:endParaRPr lang="en-IN" sz="18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endParaRPr>
                    </a:p>
                  </a:txBody>
                  <a:tcPr/>
                </a:tc>
                <a:extLst>
                  <a:ext uri="{0D108BD9-81ED-4DB2-BD59-A6C34878D82A}">
                    <a16:rowId xmlns:a16="http://schemas.microsoft.com/office/drawing/2014/main" val="10003"/>
                  </a:ext>
                </a:extLst>
              </a:tr>
              <a:tr h="773001">
                <a:tc>
                  <a:txBody>
                    <a:bodyPr/>
                    <a:lstStyle/>
                    <a:p>
                      <a:r>
                        <a:rPr lang="en-US" sz="1800" dirty="0">
                          <a:solidFill>
                            <a:schemeClr val="tx1"/>
                          </a:solidFill>
                        </a:rPr>
                        <a:t>Categorical</a:t>
                      </a:r>
                      <a:endParaRPr lang="en-IN" sz="1800" dirty="0">
                        <a:solidFill>
                          <a:schemeClr val="tx1"/>
                        </a:solidFill>
                      </a:endParaRPr>
                    </a:p>
                  </a:txBody>
                  <a:tcPr/>
                </a:tc>
                <a:tc>
                  <a:txBody>
                    <a:bodyPr/>
                    <a:lstStyle/>
                    <a:p>
                      <a:r>
                        <a:rPr lang="en-US" sz="1800" dirty="0">
                          <a:solidFill>
                            <a:schemeClr val="tx1"/>
                          </a:solidFill>
                        </a:rPr>
                        <a:t>Categorical</a:t>
                      </a:r>
                    </a:p>
                    <a:p>
                      <a:r>
                        <a:rPr lang="en-US" sz="1800" dirty="0">
                          <a:solidFill>
                            <a:schemeClr val="tx1"/>
                          </a:solidFill>
                        </a:rPr>
                        <a:t>(more</a:t>
                      </a:r>
                      <a:r>
                        <a:rPr lang="en-US" sz="1800" baseline="0" dirty="0">
                          <a:solidFill>
                            <a:schemeClr val="tx1"/>
                          </a:solidFill>
                        </a:rPr>
                        <a:t> than t</a:t>
                      </a:r>
                      <a:r>
                        <a:rPr lang="en-US" sz="1800" dirty="0">
                          <a:solidFill>
                            <a:schemeClr val="tx1"/>
                          </a:solidFill>
                        </a:rPr>
                        <a:t>wo categories)</a:t>
                      </a:r>
                      <a:endParaRPr lang="en-IN" sz="1800" dirty="0">
                        <a:solidFill>
                          <a:schemeClr val="tx1"/>
                        </a:solidFill>
                      </a:endParaRPr>
                    </a:p>
                  </a:txBody>
                  <a:tcPr/>
                </a:tc>
                <a:tc>
                  <a:txBody>
                    <a:bodyPr/>
                    <a:lstStyle/>
                    <a:p>
                      <a:r>
                        <a:rPr lang="en-US" sz="1800" dirty="0">
                          <a:solidFill>
                            <a:schemeClr val="tx1"/>
                          </a:solidFill>
                        </a:rPr>
                        <a:t>Chi-Square Test</a:t>
                      </a:r>
                      <a:endParaRPr lang="en-IN" sz="18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H</a:t>
                      </a:r>
                      <a:r>
                        <a:rPr lang="en-US" sz="1800" baseline="-25000" dirty="0">
                          <a:solidFill>
                            <a:schemeClr val="tx1"/>
                          </a:solidFill>
                        </a:rPr>
                        <a:t>0</a:t>
                      </a:r>
                      <a:r>
                        <a:rPr lang="en-US" sz="1800" dirty="0">
                          <a:solidFill>
                            <a:schemeClr val="tx1"/>
                          </a:solidFill>
                        </a:rPr>
                        <a:t>: X and Y are independent</a:t>
                      </a:r>
                      <a:r>
                        <a:rPr lang="en-US" sz="1800" baseline="0"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H</a:t>
                      </a:r>
                      <a:r>
                        <a:rPr lang="en-US" sz="1800" kern="1200" baseline="-25000" dirty="0">
                          <a:solidFill>
                            <a:schemeClr val="tx1"/>
                          </a:solidFill>
                          <a:latin typeface="+mn-lt"/>
                          <a:ea typeface="+mn-ea"/>
                          <a:cs typeface="+mn-cs"/>
                        </a:rPr>
                        <a:t>1</a:t>
                      </a:r>
                      <a:r>
                        <a:rPr lang="en-US" sz="1800" dirty="0">
                          <a:solidFill>
                            <a:schemeClr val="tx1"/>
                          </a:solidFill>
                        </a:rPr>
                        <a:t>: X and Y are dependent</a:t>
                      </a:r>
                      <a:r>
                        <a:rPr lang="en-US" sz="1800" baseline="0" dirty="0">
                          <a:solidFill>
                            <a:schemeClr val="tx1"/>
                          </a:solidFill>
                        </a:rPr>
                        <a:t> </a:t>
                      </a:r>
                      <a:endParaRPr lang="en-IN" sz="1800" dirty="0">
                        <a:solidFill>
                          <a:schemeClr val="tx1"/>
                        </a:solidFill>
                      </a:endParaRPr>
                    </a:p>
                  </a:txBody>
                  <a:tcPr/>
                </a:tc>
                <a:extLst>
                  <a:ext uri="{0D108BD9-81ED-4DB2-BD59-A6C34878D82A}">
                    <a16:rowId xmlns:a16="http://schemas.microsoft.com/office/drawing/2014/main" val="10004"/>
                  </a:ext>
                </a:extLst>
              </a:tr>
            </a:tbl>
          </a:graphicData>
        </a:graphic>
      </p:graphicFrame>
      <p:sp>
        <p:nvSpPr>
          <p:cNvPr id="2" name="TextBox 1"/>
          <p:cNvSpPr txBox="1"/>
          <p:nvPr/>
        </p:nvSpPr>
        <p:spPr>
          <a:xfrm>
            <a:off x="2286000" y="634425"/>
            <a:ext cx="6400800" cy="584775"/>
          </a:xfrm>
          <a:prstGeom prst="rect">
            <a:avLst/>
          </a:prstGeom>
          <a:noFill/>
        </p:spPr>
        <p:txBody>
          <a:bodyPr wrap="square" rtlCol="0">
            <a:spAutoFit/>
          </a:bodyPr>
          <a:lstStyle/>
          <a:p>
            <a:pPr algn="r"/>
            <a:r>
              <a:rPr lang="en-US" sz="3200" dirty="0"/>
              <a:t>Hypothesis Tests</a:t>
            </a:r>
            <a:endParaRPr lang="en-IN" sz="3200" dirty="0"/>
          </a:p>
        </p:txBody>
      </p:sp>
    </p:spTree>
    <p:extLst>
      <p:ext uri="{BB962C8B-B14F-4D97-AF65-F5344CB8AC3E}">
        <p14:creationId xmlns:p14="http://schemas.microsoft.com/office/powerpoint/2010/main" val="268053203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570288308"/>
              </p:ext>
            </p:extLst>
          </p:nvPr>
        </p:nvGraphicFramePr>
        <p:xfrm>
          <a:off x="503584" y="914401"/>
          <a:ext cx="8030816" cy="37337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Box 2"/>
          <p:cNvSpPr txBox="1"/>
          <p:nvPr/>
        </p:nvSpPr>
        <p:spPr>
          <a:xfrm>
            <a:off x="1371741" y="4876800"/>
            <a:ext cx="6934059" cy="68809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effectLst/>
              </a:rPr>
              <a:t>Chi-square test was conducted and the independence of Default and Education was rejected (α = 0.05) (Default and Education are dependent).</a:t>
            </a:r>
            <a:endParaRPr lang="en-US" sz="2000" dirty="0"/>
          </a:p>
        </p:txBody>
      </p:sp>
    </p:spTree>
    <p:extLst>
      <p:ext uri="{BB962C8B-B14F-4D97-AF65-F5344CB8AC3E}">
        <p14:creationId xmlns:p14="http://schemas.microsoft.com/office/powerpoint/2010/main" val="14723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742122" y="990601"/>
          <a:ext cx="7540487" cy="4267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4"/>
          <p:cNvSpPr txBox="1">
            <a:spLocks noChangeArrowheads="1"/>
          </p:cNvSpPr>
          <p:nvPr/>
        </p:nvSpPr>
        <p:spPr>
          <a:xfrm>
            <a:off x="2865764" y="149108"/>
            <a:ext cx="6119202" cy="712325"/>
          </a:xfrm>
          <a:prstGeom prst="rect">
            <a:avLst/>
          </a:prstGeom>
        </p:spPr>
        <p:txBody>
          <a:bodyPr/>
          <a:lstStyle>
            <a:lvl1pPr marL="342900" indent="-342900" algn="l" rtl="0" eaLnBrk="0" fontAlgn="base" hangingPunct="0">
              <a:spcBef>
                <a:spcPct val="20000"/>
              </a:spcBef>
              <a:spcAft>
                <a:spcPct val="0"/>
              </a:spcAft>
              <a:buFont typeface="Arial" charset="0"/>
              <a:buBlip>
                <a:blip r:embed="rId3"/>
              </a:buBlip>
              <a:defRPr sz="3200">
                <a:solidFill>
                  <a:srgbClr val="2B63A9"/>
                </a:solidFill>
                <a:latin typeface="+mn-lt"/>
                <a:ea typeface="+mn-ea"/>
                <a:cs typeface="+mn-cs"/>
              </a:defRPr>
            </a:lvl1pPr>
            <a:lvl2pPr marL="960438" indent="-503238" algn="l" rtl="0" eaLnBrk="0" fontAlgn="base" hangingPunct="0">
              <a:spcBef>
                <a:spcPct val="20000"/>
              </a:spcBef>
              <a:spcAft>
                <a:spcPct val="0"/>
              </a:spcAft>
              <a:buSzPct val="60000"/>
              <a:buFont typeface="Arial" charset="0"/>
              <a:buBlip>
                <a:blip r:embed="rId4"/>
              </a:buBlip>
              <a:defRPr sz="2800">
                <a:solidFill>
                  <a:srgbClr val="2B63A9"/>
                </a:solidFill>
                <a:latin typeface="+mn-lt"/>
                <a:cs typeface="+mn-cs"/>
              </a:defRPr>
            </a:lvl2pPr>
            <a:lvl3pPr marL="1295400" indent="-220663" algn="l" rtl="0" eaLnBrk="0" fontAlgn="base" hangingPunct="0">
              <a:spcBef>
                <a:spcPct val="20000"/>
              </a:spcBef>
              <a:spcAft>
                <a:spcPct val="0"/>
              </a:spcAft>
              <a:buSzPct val="120000"/>
              <a:buFont typeface="Arial" charset="0"/>
              <a:buBlip>
                <a:blip r:embed="rId5"/>
              </a:buBlip>
              <a:defRPr sz="2400">
                <a:solidFill>
                  <a:srgbClr val="2B63A9"/>
                </a:solidFill>
                <a:latin typeface="+mn-lt"/>
                <a:cs typeface="+mn-cs"/>
              </a:defRPr>
            </a:lvl3pPr>
            <a:lvl4pPr marL="1703388" indent="-228600" algn="l" rtl="0" eaLnBrk="0" fontAlgn="base" hangingPunct="0">
              <a:spcBef>
                <a:spcPct val="20000"/>
              </a:spcBef>
              <a:spcAft>
                <a:spcPct val="0"/>
              </a:spcAft>
              <a:buFont typeface="Arial" charset="0"/>
              <a:buBlip>
                <a:blip r:embed="rId6"/>
              </a:buBlip>
              <a:defRPr sz="2000">
                <a:solidFill>
                  <a:srgbClr val="2B63A9"/>
                </a:solidFill>
                <a:latin typeface="+mn-lt"/>
                <a:cs typeface="+mn-cs"/>
              </a:defRPr>
            </a:lvl4pPr>
            <a:lvl5pPr marL="2111375" indent="-228600" algn="l" rtl="0" eaLnBrk="0" fontAlgn="base" hangingPunct="0">
              <a:spcBef>
                <a:spcPct val="20000"/>
              </a:spcBef>
              <a:spcAft>
                <a:spcPct val="0"/>
              </a:spcAft>
              <a:buFont typeface="Arial" charset="0"/>
              <a:buChar char="»"/>
              <a:defRPr sz="2000">
                <a:solidFill>
                  <a:srgbClr val="2B63A9"/>
                </a:solidFill>
                <a:latin typeface="+mn-lt"/>
                <a:cs typeface="+mn-cs"/>
              </a:defRPr>
            </a:lvl5pPr>
            <a:lvl6pPr marL="2568575" indent="-228600" algn="l" rtl="0" eaLnBrk="0" fontAlgn="base" hangingPunct="0">
              <a:spcBef>
                <a:spcPct val="20000"/>
              </a:spcBef>
              <a:spcAft>
                <a:spcPct val="0"/>
              </a:spcAft>
              <a:buFont typeface="Arial" charset="0"/>
              <a:buChar char="»"/>
              <a:defRPr sz="2000">
                <a:solidFill>
                  <a:srgbClr val="2B63A9"/>
                </a:solidFill>
                <a:latin typeface="+mn-lt"/>
                <a:cs typeface="+mn-cs"/>
              </a:defRPr>
            </a:lvl6pPr>
            <a:lvl7pPr marL="3025775" indent="-228600" algn="l" rtl="0" eaLnBrk="0" fontAlgn="base" hangingPunct="0">
              <a:spcBef>
                <a:spcPct val="20000"/>
              </a:spcBef>
              <a:spcAft>
                <a:spcPct val="0"/>
              </a:spcAft>
              <a:buFont typeface="Arial" charset="0"/>
              <a:buChar char="»"/>
              <a:defRPr sz="2000">
                <a:solidFill>
                  <a:srgbClr val="2B63A9"/>
                </a:solidFill>
                <a:latin typeface="+mn-lt"/>
                <a:cs typeface="+mn-cs"/>
              </a:defRPr>
            </a:lvl7pPr>
            <a:lvl8pPr marL="3482975" indent="-228600" algn="l" rtl="0" eaLnBrk="0" fontAlgn="base" hangingPunct="0">
              <a:spcBef>
                <a:spcPct val="20000"/>
              </a:spcBef>
              <a:spcAft>
                <a:spcPct val="0"/>
              </a:spcAft>
              <a:buFont typeface="Arial" charset="0"/>
              <a:buChar char="»"/>
              <a:defRPr sz="2000">
                <a:solidFill>
                  <a:srgbClr val="2B63A9"/>
                </a:solidFill>
                <a:latin typeface="+mn-lt"/>
                <a:cs typeface="+mn-cs"/>
              </a:defRPr>
            </a:lvl8pPr>
            <a:lvl9pPr marL="3940175" indent="-228600" algn="l" rtl="0" eaLnBrk="0" fontAlgn="base" hangingPunct="0">
              <a:spcBef>
                <a:spcPct val="20000"/>
              </a:spcBef>
              <a:spcAft>
                <a:spcPct val="0"/>
              </a:spcAft>
              <a:buFont typeface="Arial" charset="0"/>
              <a:buChar char="»"/>
              <a:defRPr sz="2000">
                <a:solidFill>
                  <a:srgbClr val="2B63A9"/>
                </a:solidFill>
                <a:latin typeface="+mn-lt"/>
                <a:cs typeface="+mn-cs"/>
              </a:defRPr>
            </a:lvl9pPr>
          </a:lstStyle>
          <a:p>
            <a:pPr algn="ctr">
              <a:spcBef>
                <a:spcPct val="0"/>
              </a:spcBef>
              <a:buFontTx/>
              <a:buNone/>
            </a:pPr>
            <a:r>
              <a:rPr lang="en-US" sz="4400" kern="0" dirty="0">
                <a:solidFill>
                  <a:schemeClr val="bg1"/>
                </a:solidFill>
              </a:rPr>
              <a:t>Analysis of Variance </a:t>
            </a:r>
          </a:p>
        </p:txBody>
      </p:sp>
      <p:sp>
        <p:nvSpPr>
          <p:cNvPr id="4" name="TextBox 1"/>
          <p:cNvSpPr txBox="1"/>
          <p:nvPr/>
        </p:nvSpPr>
        <p:spPr>
          <a:xfrm>
            <a:off x="1676400" y="5392133"/>
            <a:ext cx="6370784" cy="70386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t>ANOVA test w</a:t>
            </a:r>
            <a:r>
              <a:rPr lang="en-US" sz="2000" baseline="0" dirty="0"/>
              <a:t>as conducted and the salary differs significantly between departments (</a:t>
            </a:r>
            <a:r>
              <a:rPr lang="el-GR" sz="2000" baseline="0" dirty="0">
                <a:latin typeface="Arial"/>
                <a:cs typeface="Arial"/>
              </a:rPr>
              <a:t>α</a:t>
            </a:r>
            <a:r>
              <a:rPr lang="en-US" sz="2000" baseline="0" dirty="0">
                <a:latin typeface="Arial"/>
                <a:cs typeface="Arial"/>
              </a:rPr>
              <a:t> = 0.01)</a:t>
            </a:r>
            <a:endParaRPr lang="en-US" sz="2000" dirty="0"/>
          </a:p>
        </p:txBody>
      </p:sp>
    </p:spTree>
    <p:extLst>
      <p:ext uri="{BB962C8B-B14F-4D97-AF65-F5344CB8AC3E}">
        <p14:creationId xmlns:p14="http://schemas.microsoft.com/office/powerpoint/2010/main" val="238868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592991"/>
            <a:ext cx="84582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3200" dirty="0">
                <a:solidFill>
                  <a:srgbClr val="C00000"/>
                </a:solidFill>
              </a:rPr>
              <a:t>Analytics Objectives to Steps</a:t>
            </a:r>
          </a:p>
          <a:p>
            <a:pPr eaLnBrk="1" hangingPunct="1"/>
            <a:endParaRPr lang="en-US" sz="3200" dirty="0">
              <a:solidFill>
                <a:srgbClr val="0000FF"/>
              </a:solidFill>
            </a:endParaRPr>
          </a:p>
          <a:p>
            <a:pPr eaLnBrk="1" hangingPunct="1"/>
            <a:r>
              <a:rPr lang="en-US" sz="2400" dirty="0"/>
              <a:t>The concept that will help is:-</a:t>
            </a:r>
          </a:p>
          <a:p>
            <a:pPr eaLnBrk="1" hangingPunct="1"/>
            <a:endParaRPr lang="en-US" sz="2400" dirty="0">
              <a:solidFill>
                <a:srgbClr val="FF0000"/>
              </a:solidFill>
            </a:endParaRPr>
          </a:p>
          <a:p>
            <a:pPr algn="ctr" eaLnBrk="1" hangingPunct="1"/>
            <a:r>
              <a:rPr lang="en-US" sz="3200" b="1" i="1" dirty="0">
                <a:solidFill>
                  <a:schemeClr val="accent2">
                    <a:lumMod val="75000"/>
                  </a:schemeClr>
                </a:solidFill>
              </a:rPr>
              <a:t>Information Gaps</a:t>
            </a:r>
          </a:p>
          <a:p>
            <a:pPr eaLnBrk="1" hangingPunct="1"/>
            <a:endParaRPr lang="en-US" sz="2400" dirty="0"/>
          </a:p>
          <a:p>
            <a:pPr eaLnBrk="1" hangingPunct="1"/>
            <a:endParaRPr lang="en-US" sz="2400" dirty="0"/>
          </a:p>
          <a:p>
            <a:pPr eaLnBrk="1" hangingPunct="1"/>
            <a:r>
              <a:rPr lang="en-US" sz="2400" dirty="0"/>
              <a:t>Increasing attrition of employees</a:t>
            </a:r>
          </a:p>
          <a:p>
            <a:pPr eaLnBrk="1" hangingPunct="1"/>
            <a:endParaRPr lang="en-US" sz="2400" dirty="0"/>
          </a:p>
          <a:p>
            <a:pPr eaLnBrk="1" hangingPunct="1"/>
            <a:r>
              <a:rPr lang="en-US" sz="2400" dirty="0"/>
              <a:t>	&gt;&gt; identify factors leading to attrition (impact of experience, promotion, roles, department etc.)</a:t>
            </a:r>
          </a:p>
          <a:p>
            <a:pPr eaLnBrk="1" hangingPunct="1"/>
            <a:endParaRPr lang="en-US" sz="2400" dirty="0"/>
          </a:p>
        </p:txBody>
      </p:sp>
    </p:spTree>
    <p:extLst>
      <p:ext uri="{BB962C8B-B14F-4D97-AF65-F5344CB8AC3E}">
        <p14:creationId xmlns:p14="http://schemas.microsoft.com/office/powerpoint/2010/main" val="3090554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ChangeArrowheads="1"/>
          </p:cNvSpPr>
          <p:nvPr/>
        </p:nvSpPr>
        <p:spPr bwMode="auto">
          <a:xfrm>
            <a:off x="457200" y="685800"/>
            <a:ext cx="8001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solidFill>
                  <a:srgbClr val="0000FF"/>
                </a:solidFill>
              </a:rPr>
              <a:t>Correlation Analysis</a:t>
            </a:r>
          </a:p>
          <a:p>
            <a:endParaRPr lang="en-US" sz="2000" dirty="0"/>
          </a:p>
          <a:p>
            <a:r>
              <a:rPr lang="en-US" sz="2000" dirty="0"/>
              <a:t>Correlation analysis is usually conducted between pairs of independent variables. This will provide warning towards possible multi-</a:t>
            </a:r>
            <a:r>
              <a:rPr lang="en-US" sz="2000" dirty="0" err="1"/>
              <a:t>collinearity</a:t>
            </a:r>
            <a:r>
              <a:rPr lang="en-US" sz="2000" dirty="0"/>
              <a:t> issues.</a:t>
            </a:r>
          </a:p>
        </p:txBody>
      </p:sp>
      <p:graphicFrame>
        <p:nvGraphicFramePr>
          <p:cNvPr id="3" name="Table 2"/>
          <p:cNvGraphicFramePr>
            <a:graphicFrameLocks noGrp="1"/>
          </p:cNvGraphicFramePr>
          <p:nvPr/>
        </p:nvGraphicFramePr>
        <p:xfrm>
          <a:off x="4724400" y="2971800"/>
          <a:ext cx="3886200" cy="2286000"/>
        </p:xfrm>
        <a:graphic>
          <a:graphicData uri="http://schemas.openxmlformats.org/drawingml/2006/table">
            <a:tbl>
              <a:tblPr firstRow="1" bandRow="1">
                <a:tableStyleId>{5940675A-B579-460E-94D1-54222C63F5DA}</a:tableStyleId>
              </a:tblPr>
              <a:tblGrid>
                <a:gridCol w="777240">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777240">
                  <a:extLst>
                    <a:ext uri="{9D8B030D-6E8A-4147-A177-3AD203B41FA5}">
                      <a16:colId xmlns:a16="http://schemas.microsoft.com/office/drawing/2014/main" val="20002"/>
                    </a:ext>
                  </a:extLst>
                </a:gridCol>
                <a:gridCol w="777240">
                  <a:extLst>
                    <a:ext uri="{9D8B030D-6E8A-4147-A177-3AD203B41FA5}">
                      <a16:colId xmlns:a16="http://schemas.microsoft.com/office/drawing/2014/main" val="20003"/>
                    </a:ext>
                  </a:extLst>
                </a:gridCol>
                <a:gridCol w="777240">
                  <a:extLst>
                    <a:ext uri="{9D8B030D-6E8A-4147-A177-3AD203B41FA5}">
                      <a16:colId xmlns:a16="http://schemas.microsoft.com/office/drawing/2014/main" val="20004"/>
                    </a:ext>
                  </a:extLst>
                </a:gridCol>
              </a:tblGrid>
              <a:tr h="370840">
                <a:tc>
                  <a:txBody>
                    <a:bodyPr/>
                    <a:lstStyle/>
                    <a:p>
                      <a:endParaRPr lang="en-US" sz="1200" dirty="0"/>
                    </a:p>
                  </a:txBody>
                  <a:tcPr/>
                </a:tc>
                <a:tc>
                  <a:txBody>
                    <a:bodyPr/>
                    <a:lstStyle/>
                    <a:p>
                      <a:r>
                        <a:rPr lang="en-US" sz="1200" b="1" dirty="0"/>
                        <a:t>TV Camp1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Camp4</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Camp1</a:t>
                      </a:r>
                    </a:p>
                  </a:txBody>
                  <a:tcPr/>
                </a:tc>
                <a:tc>
                  <a:txBody>
                    <a:bodyPr/>
                    <a:lstStyle/>
                    <a:p>
                      <a:r>
                        <a:rPr lang="en-US" sz="1200" dirty="0"/>
                        <a:t>1</a:t>
                      </a:r>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Camp2</a:t>
                      </a:r>
                    </a:p>
                  </a:txBody>
                  <a:tcPr/>
                </a:tc>
                <a:tc>
                  <a:txBody>
                    <a:bodyPr/>
                    <a:lstStyle/>
                    <a:p>
                      <a:r>
                        <a:rPr lang="en-US" sz="1200" dirty="0"/>
                        <a:t>0.80</a:t>
                      </a:r>
                    </a:p>
                  </a:txBody>
                  <a:tcPr/>
                </a:tc>
                <a:tc>
                  <a:txBody>
                    <a:bodyPr/>
                    <a:lstStyle/>
                    <a:p>
                      <a:r>
                        <a:rPr lang="en-US" sz="1200" dirty="0"/>
                        <a:t>1</a:t>
                      </a:r>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Camp3</a:t>
                      </a:r>
                    </a:p>
                  </a:txBody>
                  <a:tcPr/>
                </a:tc>
                <a:tc>
                  <a:txBody>
                    <a:bodyPr/>
                    <a:lstStyle/>
                    <a:p>
                      <a:r>
                        <a:rPr lang="en-US" sz="1200" dirty="0"/>
                        <a:t>0.70</a:t>
                      </a:r>
                    </a:p>
                  </a:txBody>
                  <a:tcPr/>
                </a:tc>
                <a:tc>
                  <a:txBody>
                    <a:bodyPr/>
                    <a:lstStyle/>
                    <a:p>
                      <a:r>
                        <a:rPr lang="en-US" sz="1200" dirty="0"/>
                        <a:t>0.35</a:t>
                      </a:r>
                    </a:p>
                  </a:txBody>
                  <a:tcPr/>
                </a:tc>
                <a:tc>
                  <a:txBody>
                    <a:bodyPr/>
                    <a:lstStyle/>
                    <a:p>
                      <a:r>
                        <a:rPr lang="en-US" sz="1200" dirty="0"/>
                        <a:t>1</a:t>
                      </a:r>
                    </a:p>
                  </a:txBody>
                  <a:tcPr/>
                </a:tc>
                <a:tc>
                  <a:txBody>
                    <a:bodyPr/>
                    <a:lstStyle/>
                    <a:p>
                      <a:endParaRPr lang="en-US" sz="12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TV Camp4</a:t>
                      </a:r>
                    </a:p>
                  </a:txBody>
                  <a:tcPr/>
                </a:tc>
                <a:tc>
                  <a:txBody>
                    <a:bodyPr/>
                    <a:lstStyle/>
                    <a:p>
                      <a:r>
                        <a:rPr lang="en-US" sz="1200" dirty="0"/>
                        <a:t>0.35</a:t>
                      </a:r>
                    </a:p>
                  </a:txBody>
                  <a:tcPr/>
                </a:tc>
                <a:tc>
                  <a:txBody>
                    <a:bodyPr/>
                    <a:lstStyle/>
                    <a:p>
                      <a:r>
                        <a:rPr lang="en-US" sz="1200" dirty="0"/>
                        <a:t>0.20</a:t>
                      </a:r>
                    </a:p>
                  </a:txBody>
                  <a:tcPr/>
                </a:tc>
                <a:tc>
                  <a:txBody>
                    <a:bodyPr/>
                    <a:lstStyle/>
                    <a:p>
                      <a:r>
                        <a:rPr lang="en-US" sz="1200" dirty="0"/>
                        <a:t>0.4</a:t>
                      </a:r>
                    </a:p>
                  </a:txBody>
                  <a:tcPr/>
                </a:tc>
                <a:tc>
                  <a:txBody>
                    <a:bodyPr/>
                    <a:lstStyle/>
                    <a:p>
                      <a:r>
                        <a:rPr lang="en-US" sz="1200" dirty="0"/>
                        <a:t>1</a:t>
                      </a:r>
                    </a:p>
                  </a:txBody>
                  <a:tcPr/>
                </a:tc>
                <a:extLst>
                  <a:ext uri="{0D108BD9-81ED-4DB2-BD59-A6C34878D82A}">
                    <a16:rowId xmlns:a16="http://schemas.microsoft.com/office/drawing/2014/main" val="10004"/>
                  </a:ext>
                </a:extLst>
              </a:tr>
            </a:tbl>
          </a:graphicData>
        </a:graphic>
      </p:graphicFrame>
      <p:sp>
        <p:nvSpPr>
          <p:cNvPr id="24617" name="Rectangle 3"/>
          <p:cNvSpPr>
            <a:spLocks noChangeArrowheads="1"/>
          </p:cNvSpPr>
          <p:nvPr/>
        </p:nvSpPr>
        <p:spPr bwMode="auto">
          <a:xfrm>
            <a:off x="457200" y="2941638"/>
            <a:ext cx="3810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Table shows that TVCamp1 is highly correlated with TVCamp2 and TVCamp3. Hence, it will not be possible to model these variables separately. </a:t>
            </a:r>
          </a:p>
        </p:txBody>
      </p:sp>
      <p:sp>
        <p:nvSpPr>
          <p:cNvPr id="24618" name="TextBox 4"/>
          <p:cNvSpPr txBox="1">
            <a:spLocks noChangeArrowheads="1"/>
          </p:cNvSpPr>
          <p:nvPr/>
        </p:nvSpPr>
        <p:spPr bwMode="auto">
          <a:xfrm>
            <a:off x="4648200" y="2590800"/>
            <a:ext cx="3886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600" b="1"/>
              <a:t>Correlation between 4 TV campaigns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126123373"/>
              </p:ext>
            </p:extLst>
          </p:nvPr>
        </p:nvGraphicFramePr>
        <p:xfrm>
          <a:off x="4343400" y="914400"/>
          <a:ext cx="43434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23555" name="Rectangle 1"/>
          <p:cNvSpPr>
            <a:spLocks noChangeArrowheads="1"/>
          </p:cNvSpPr>
          <p:nvPr/>
        </p:nvSpPr>
        <p:spPr bwMode="auto">
          <a:xfrm>
            <a:off x="457200" y="685800"/>
            <a:ext cx="36576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dirty="0">
                <a:solidFill>
                  <a:srgbClr val="0000FF"/>
                </a:solidFill>
              </a:rPr>
              <a:t>Distribution</a:t>
            </a:r>
          </a:p>
          <a:p>
            <a:endParaRPr lang="en-US" dirty="0"/>
          </a:p>
          <a:p>
            <a:r>
              <a:rPr lang="en-US" dirty="0"/>
              <a:t>To plot distribution, we consider dependent variable (</a:t>
            </a:r>
            <a:r>
              <a:rPr lang="en-US" dirty="0" err="1"/>
              <a:t>eg.default</a:t>
            </a:r>
            <a:r>
              <a:rPr lang="en-US" dirty="0"/>
              <a:t>) and one of the independent variables (</a:t>
            </a:r>
            <a:r>
              <a:rPr lang="en-US" dirty="0" err="1"/>
              <a:t>eg</a:t>
            </a:r>
            <a:r>
              <a:rPr lang="en-US" dirty="0"/>
              <a:t>. income).</a:t>
            </a:r>
          </a:p>
          <a:p>
            <a:endParaRPr lang="en-US" dirty="0"/>
          </a:p>
          <a:p>
            <a:r>
              <a:rPr lang="en-US" dirty="0"/>
              <a:t>The income is grouped such that approx. equal proportion falls in each class. Proportion of default is calculated. </a:t>
            </a:r>
          </a:p>
        </p:txBody>
      </p:sp>
      <p:sp>
        <p:nvSpPr>
          <p:cNvPr id="23556" name="Rectangle 1"/>
          <p:cNvSpPr>
            <a:spLocks noChangeArrowheads="1"/>
          </p:cNvSpPr>
          <p:nvPr/>
        </p:nvSpPr>
        <p:spPr bwMode="auto">
          <a:xfrm>
            <a:off x="457200" y="3932238"/>
            <a:ext cx="82296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t>The nature of distribution provide clues to the importance of variables in influencing dependent variable. This also will provide pointers to the transformation of variables. For example, the above chart suggest that income may be grouped into a binary variable (income&lt;=4040/ income&gt;4040).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68118267"/>
              </p:ext>
            </p:extLst>
          </p:nvPr>
        </p:nvGraphicFramePr>
        <p:xfrm>
          <a:off x="1524000" y="1397000"/>
          <a:ext cx="6096000" cy="296672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Custard</a:t>
                      </a:r>
                    </a:p>
                  </a:txBody>
                  <a:tcPr/>
                </a:tc>
                <a:tc>
                  <a:txBody>
                    <a:bodyPr/>
                    <a:lstStyle/>
                    <a:p>
                      <a:r>
                        <a:rPr lang="en-US" dirty="0" err="1"/>
                        <a:t>Jatropha</a:t>
                      </a:r>
                      <a:endParaRPr lang="en-US" dirty="0"/>
                    </a:p>
                  </a:txBody>
                  <a:tcPr/>
                </a:tc>
                <a:tc>
                  <a:txBody>
                    <a:bodyPr/>
                    <a:lstStyle/>
                    <a:p>
                      <a:r>
                        <a:rPr lang="en-US" dirty="0" err="1"/>
                        <a:t>Honge</a:t>
                      </a:r>
                      <a:endParaRPr lang="en-US" dirty="0"/>
                    </a:p>
                  </a:txBody>
                  <a:tcPr/>
                </a:tc>
                <a:extLst>
                  <a:ext uri="{0D108BD9-81ED-4DB2-BD59-A6C34878D82A}">
                    <a16:rowId xmlns:a16="http://schemas.microsoft.com/office/drawing/2014/main" val="10000"/>
                  </a:ext>
                </a:extLst>
              </a:tr>
              <a:tr h="370840">
                <a:tc>
                  <a:txBody>
                    <a:bodyPr/>
                    <a:lstStyle/>
                    <a:p>
                      <a:r>
                        <a:rPr lang="en-US" dirty="0"/>
                        <a:t>16</a:t>
                      </a:r>
                    </a:p>
                  </a:txBody>
                  <a:tcPr/>
                </a:tc>
                <a:tc>
                  <a:txBody>
                    <a:bodyPr/>
                    <a:lstStyle/>
                    <a:p>
                      <a:r>
                        <a:rPr lang="en-US" dirty="0"/>
                        <a:t>20</a:t>
                      </a:r>
                    </a:p>
                  </a:txBody>
                  <a:tcPr/>
                </a:tc>
                <a:tc>
                  <a:txBody>
                    <a:bodyPr/>
                    <a:lstStyle/>
                    <a:p>
                      <a:r>
                        <a:rPr lang="en-US" dirty="0"/>
                        <a:t>9</a:t>
                      </a:r>
                    </a:p>
                  </a:txBody>
                  <a:tcPr/>
                </a:tc>
                <a:extLst>
                  <a:ext uri="{0D108BD9-81ED-4DB2-BD59-A6C34878D82A}">
                    <a16:rowId xmlns:a16="http://schemas.microsoft.com/office/drawing/2014/main" val="10001"/>
                  </a:ext>
                </a:extLst>
              </a:tr>
              <a:tr h="370840">
                <a:tc>
                  <a:txBody>
                    <a:bodyPr/>
                    <a:lstStyle/>
                    <a:p>
                      <a:r>
                        <a:rPr lang="en-US" dirty="0"/>
                        <a:t>17</a:t>
                      </a:r>
                    </a:p>
                  </a:txBody>
                  <a:tcPr/>
                </a:tc>
                <a:tc>
                  <a:txBody>
                    <a:bodyPr/>
                    <a:lstStyle/>
                    <a:p>
                      <a:r>
                        <a:rPr lang="en-US" dirty="0"/>
                        <a:t>21</a:t>
                      </a:r>
                    </a:p>
                  </a:txBody>
                  <a:tcPr/>
                </a:tc>
                <a:tc>
                  <a:txBody>
                    <a:bodyPr/>
                    <a:lstStyle/>
                    <a:p>
                      <a:r>
                        <a:rPr lang="en-US" dirty="0"/>
                        <a:t>8</a:t>
                      </a:r>
                    </a:p>
                  </a:txBody>
                  <a:tcPr/>
                </a:tc>
                <a:extLst>
                  <a:ext uri="{0D108BD9-81ED-4DB2-BD59-A6C34878D82A}">
                    <a16:rowId xmlns:a16="http://schemas.microsoft.com/office/drawing/2014/main" val="10002"/>
                  </a:ext>
                </a:extLst>
              </a:tr>
              <a:tr h="370840">
                <a:tc>
                  <a:txBody>
                    <a:bodyPr/>
                    <a:lstStyle/>
                    <a:p>
                      <a:r>
                        <a:rPr lang="en-US" dirty="0"/>
                        <a:t>15</a:t>
                      </a:r>
                    </a:p>
                  </a:txBody>
                  <a:tcPr/>
                </a:tc>
                <a:tc>
                  <a:txBody>
                    <a:bodyPr/>
                    <a:lstStyle/>
                    <a:p>
                      <a:r>
                        <a:rPr lang="en-US" dirty="0"/>
                        <a:t>19</a:t>
                      </a:r>
                    </a:p>
                  </a:txBody>
                  <a:tcPr/>
                </a:tc>
                <a:tc>
                  <a:txBody>
                    <a:bodyPr/>
                    <a:lstStyle/>
                    <a:p>
                      <a:r>
                        <a:rPr lang="en-US" dirty="0"/>
                        <a:t>7</a:t>
                      </a:r>
                    </a:p>
                  </a:txBody>
                  <a:tcPr/>
                </a:tc>
                <a:extLst>
                  <a:ext uri="{0D108BD9-81ED-4DB2-BD59-A6C34878D82A}">
                    <a16:rowId xmlns:a16="http://schemas.microsoft.com/office/drawing/2014/main" val="10003"/>
                  </a:ext>
                </a:extLst>
              </a:tr>
              <a:tr h="370840">
                <a:tc>
                  <a:txBody>
                    <a:bodyPr/>
                    <a:lstStyle/>
                    <a:p>
                      <a:r>
                        <a:rPr lang="en-US" dirty="0"/>
                        <a:t>17</a:t>
                      </a:r>
                    </a:p>
                  </a:txBody>
                  <a:tcPr/>
                </a:tc>
                <a:tc>
                  <a:txBody>
                    <a:bodyPr/>
                    <a:lstStyle/>
                    <a:p>
                      <a:r>
                        <a:rPr lang="en-US" dirty="0"/>
                        <a:t>21</a:t>
                      </a:r>
                    </a:p>
                  </a:txBody>
                  <a:tcPr/>
                </a:tc>
                <a:tc>
                  <a:txBody>
                    <a:bodyPr/>
                    <a:lstStyle/>
                    <a:p>
                      <a:r>
                        <a:rPr lang="en-US" dirty="0"/>
                        <a:t>9</a:t>
                      </a:r>
                    </a:p>
                  </a:txBody>
                  <a:tcPr/>
                </a:tc>
                <a:extLst>
                  <a:ext uri="{0D108BD9-81ED-4DB2-BD59-A6C34878D82A}">
                    <a16:rowId xmlns:a16="http://schemas.microsoft.com/office/drawing/2014/main" val="10004"/>
                  </a:ext>
                </a:extLst>
              </a:tr>
              <a:tr h="370840">
                <a:tc>
                  <a:txBody>
                    <a:bodyPr/>
                    <a:lstStyle/>
                    <a:p>
                      <a:r>
                        <a:rPr lang="en-US" dirty="0"/>
                        <a:t>16</a:t>
                      </a:r>
                    </a:p>
                  </a:txBody>
                  <a:tcPr/>
                </a:tc>
                <a:tc>
                  <a:txBody>
                    <a:bodyPr/>
                    <a:lstStyle/>
                    <a:p>
                      <a:r>
                        <a:rPr lang="en-US" dirty="0"/>
                        <a:t>19</a:t>
                      </a:r>
                    </a:p>
                  </a:txBody>
                  <a:tcPr/>
                </a:tc>
                <a:tc>
                  <a:txBody>
                    <a:bodyPr/>
                    <a:lstStyle/>
                    <a:p>
                      <a:r>
                        <a:rPr lang="en-US" dirty="0"/>
                        <a:t>8</a:t>
                      </a:r>
                    </a:p>
                  </a:txBody>
                  <a:tcPr/>
                </a:tc>
                <a:extLst>
                  <a:ext uri="{0D108BD9-81ED-4DB2-BD59-A6C34878D82A}">
                    <a16:rowId xmlns:a16="http://schemas.microsoft.com/office/drawing/2014/main" val="10005"/>
                  </a:ext>
                </a:extLst>
              </a:tr>
              <a:tr h="370840">
                <a:tc>
                  <a:txBody>
                    <a:bodyPr/>
                    <a:lstStyle/>
                    <a:p>
                      <a:r>
                        <a:rPr lang="en-US" dirty="0"/>
                        <a:t>17</a:t>
                      </a:r>
                    </a:p>
                  </a:txBody>
                  <a:tcPr/>
                </a:tc>
                <a:tc>
                  <a:txBody>
                    <a:bodyPr/>
                    <a:lstStyle/>
                    <a:p>
                      <a:endParaRPr lang="en-US" dirty="0"/>
                    </a:p>
                  </a:txBody>
                  <a:tcPr/>
                </a:tc>
                <a:tc>
                  <a:txBody>
                    <a:bodyPr/>
                    <a:lstStyle/>
                    <a:p>
                      <a:r>
                        <a:rPr lang="en-US" dirty="0"/>
                        <a:t>7</a:t>
                      </a:r>
                    </a:p>
                  </a:txBody>
                  <a:tcPr/>
                </a:tc>
                <a:extLst>
                  <a:ext uri="{0D108BD9-81ED-4DB2-BD59-A6C34878D82A}">
                    <a16:rowId xmlns:a16="http://schemas.microsoft.com/office/drawing/2014/main" val="10006"/>
                  </a:ext>
                </a:extLst>
              </a:tr>
              <a:tr h="370840">
                <a:tc>
                  <a:txBody>
                    <a:bodyPr/>
                    <a:lstStyle/>
                    <a:p>
                      <a:r>
                        <a:rPr lang="en-US" dirty="0">
                          <a:solidFill>
                            <a:srgbClr val="FF0000"/>
                          </a:solidFill>
                        </a:rPr>
                        <a:t>16</a:t>
                      </a:r>
                    </a:p>
                  </a:txBody>
                  <a:tcPr/>
                </a:tc>
                <a:tc>
                  <a:txBody>
                    <a:bodyPr/>
                    <a:lstStyle/>
                    <a:p>
                      <a:r>
                        <a:rPr lang="en-US" dirty="0">
                          <a:solidFill>
                            <a:srgbClr val="FF0000"/>
                          </a:solidFill>
                        </a:rPr>
                        <a:t>20</a:t>
                      </a:r>
                    </a:p>
                  </a:txBody>
                  <a:tcPr/>
                </a:tc>
                <a:tc>
                  <a:txBody>
                    <a:bodyPr/>
                    <a:lstStyle/>
                    <a:p>
                      <a:r>
                        <a:rPr lang="en-US" dirty="0">
                          <a:solidFill>
                            <a:srgbClr val="FF0000"/>
                          </a:solidFill>
                        </a:rPr>
                        <a:t>8</a:t>
                      </a:r>
                    </a:p>
                  </a:txBody>
                  <a:tcPr/>
                </a:tc>
                <a:extLst>
                  <a:ext uri="{0D108BD9-81ED-4DB2-BD59-A6C34878D82A}">
                    <a16:rowId xmlns:a16="http://schemas.microsoft.com/office/drawing/2014/main" val="10007"/>
                  </a:ext>
                </a:extLst>
              </a:tr>
            </a:tbl>
          </a:graphicData>
        </a:graphic>
      </p:graphicFrame>
      <p:sp>
        <p:nvSpPr>
          <p:cNvPr id="4" name="Rectangle 3"/>
          <p:cNvSpPr/>
          <p:nvPr/>
        </p:nvSpPr>
        <p:spPr>
          <a:xfrm>
            <a:off x="762000" y="4907340"/>
            <a:ext cx="8001000" cy="1569660"/>
          </a:xfrm>
          <a:prstGeom prst="rect">
            <a:avLst/>
          </a:prstGeom>
        </p:spPr>
        <p:txBody>
          <a:bodyPr wrap="square">
            <a:spAutoFit/>
          </a:bodyPr>
          <a:lstStyle/>
          <a:p>
            <a:endParaRPr lang="en-US" sz="1200" b="1" dirty="0"/>
          </a:p>
          <a:p>
            <a:r>
              <a:rPr lang="en-US" sz="1200" b="1" dirty="0"/>
              <a:t>ANOVA</a:t>
            </a:r>
            <a:r>
              <a:rPr lang="en-US" sz="1200" dirty="0"/>
              <a:t>	</a:t>
            </a:r>
          </a:p>
          <a:p>
            <a:r>
              <a:rPr lang="en-US" sz="1200" dirty="0"/>
              <a:t>TEST1	</a:t>
            </a:r>
          </a:p>
          <a:p>
            <a:r>
              <a:rPr lang="en-US" sz="1200" dirty="0"/>
              <a:t>	Sum of Squares	</a:t>
            </a:r>
            <a:r>
              <a:rPr lang="en-US" sz="1200" dirty="0" err="1"/>
              <a:t>df</a:t>
            </a:r>
            <a:r>
              <a:rPr lang="en-US" sz="1200" dirty="0"/>
              <a:t>	Mean Square	F	Sig.	</a:t>
            </a:r>
          </a:p>
          <a:p>
            <a:r>
              <a:rPr lang="en-US" sz="1200" dirty="0"/>
              <a:t>Between Groups	424.902	2	212.451	262.439	.000	</a:t>
            </a:r>
          </a:p>
          <a:p>
            <a:r>
              <a:rPr lang="en-US" sz="1200" dirty="0"/>
              <a:t>Within Groups	11.333	14	.810			</a:t>
            </a:r>
          </a:p>
          <a:p>
            <a:r>
              <a:rPr lang="en-US" sz="1200" dirty="0"/>
              <a:t>Total		436.235	16				</a:t>
            </a:r>
          </a:p>
          <a:p>
            <a:endParaRPr lang="en-US" sz="1200" dirty="0"/>
          </a:p>
        </p:txBody>
      </p:sp>
    </p:spTree>
    <p:extLst>
      <p:ext uri="{BB962C8B-B14F-4D97-AF65-F5344CB8AC3E}">
        <p14:creationId xmlns:p14="http://schemas.microsoft.com/office/powerpoint/2010/main" val="24887480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2580635"/>
              </p:ext>
            </p:extLst>
          </p:nvPr>
        </p:nvGraphicFramePr>
        <p:xfrm>
          <a:off x="1524000" y="1397000"/>
          <a:ext cx="6096000" cy="2966720"/>
        </p:xfrm>
        <a:graphic>
          <a:graphicData uri="http://schemas.openxmlformats.org/drawingml/2006/table">
            <a:tbl>
              <a:tblPr firstRow="1" bandRow="1">
                <a:tableStyleId>{616DA210-FB5B-4158-B5E0-FEB733F419BA}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Custard</a:t>
                      </a:r>
                    </a:p>
                  </a:txBody>
                  <a:tcPr/>
                </a:tc>
                <a:tc>
                  <a:txBody>
                    <a:bodyPr/>
                    <a:lstStyle/>
                    <a:p>
                      <a:r>
                        <a:rPr lang="en-US" dirty="0" err="1"/>
                        <a:t>Jatropha</a:t>
                      </a:r>
                      <a:endParaRPr lang="en-US" dirty="0"/>
                    </a:p>
                  </a:txBody>
                  <a:tcPr/>
                </a:tc>
                <a:tc>
                  <a:txBody>
                    <a:bodyPr/>
                    <a:lstStyle/>
                    <a:p>
                      <a:r>
                        <a:rPr lang="en-US" dirty="0" err="1"/>
                        <a:t>Honge</a:t>
                      </a:r>
                      <a:endParaRPr lang="en-US" dirty="0"/>
                    </a:p>
                  </a:txBody>
                  <a:tcPr/>
                </a:tc>
                <a:extLst>
                  <a:ext uri="{0D108BD9-81ED-4DB2-BD59-A6C34878D82A}">
                    <a16:rowId xmlns:a16="http://schemas.microsoft.com/office/drawing/2014/main" val="10000"/>
                  </a:ext>
                </a:extLst>
              </a:tr>
              <a:tr h="370840">
                <a:tc>
                  <a:txBody>
                    <a:bodyPr/>
                    <a:lstStyle/>
                    <a:p>
                      <a:r>
                        <a:rPr lang="en-US" dirty="0"/>
                        <a:t>26</a:t>
                      </a:r>
                    </a:p>
                  </a:txBody>
                  <a:tcPr/>
                </a:tc>
                <a:tc>
                  <a:txBody>
                    <a:bodyPr/>
                    <a:lstStyle/>
                    <a:p>
                      <a:r>
                        <a:rPr lang="en-US" dirty="0"/>
                        <a:t>30</a:t>
                      </a:r>
                    </a:p>
                  </a:txBody>
                  <a:tcPr/>
                </a:tc>
                <a:tc>
                  <a:txBody>
                    <a:bodyPr/>
                    <a:lstStyle/>
                    <a:p>
                      <a:r>
                        <a:rPr lang="en-US" dirty="0"/>
                        <a:t>4</a:t>
                      </a:r>
                    </a:p>
                  </a:txBody>
                  <a:tcPr/>
                </a:tc>
                <a:extLst>
                  <a:ext uri="{0D108BD9-81ED-4DB2-BD59-A6C34878D82A}">
                    <a16:rowId xmlns:a16="http://schemas.microsoft.com/office/drawing/2014/main" val="10001"/>
                  </a:ext>
                </a:extLst>
              </a:tr>
              <a:tr h="370840">
                <a:tc>
                  <a:txBody>
                    <a:bodyPr/>
                    <a:lstStyle/>
                    <a:p>
                      <a:r>
                        <a:rPr lang="en-US" dirty="0"/>
                        <a:t>7</a:t>
                      </a:r>
                    </a:p>
                  </a:txBody>
                  <a:tcPr/>
                </a:tc>
                <a:tc>
                  <a:txBody>
                    <a:bodyPr/>
                    <a:lstStyle/>
                    <a:p>
                      <a:r>
                        <a:rPr lang="en-US" dirty="0"/>
                        <a:t>21</a:t>
                      </a:r>
                    </a:p>
                  </a:txBody>
                  <a:tcPr/>
                </a:tc>
                <a:tc>
                  <a:txBody>
                    <a:bodyPr/>
                    <a:lstStyle/>
                    <a:p>
                      <a:r>
                        <a:rPr lang="en-US" dirty="0"/>
                        <a:t>13</a:t>
                      </a:r>
                    </a:p>
                  </a:txBody>
                  <a:tcPr/>
                </a:tc>
                <a:extLst>
                  <a:ext uri="{0D108BD9-81ED-4DB2-BD59-A6C34878D82A}">
                    <a16:rowId xmlns:a16="http://schemas.microsoft.com/office/drawing/2014/main" val="10002"/>
                  </a:ext>
                </a:extLst>
              </a:tr>
              <a:tr h="370840">
                <a:tc>
                  <a:txBody>
                    <a:bodyPr/>
                    <a:lstStyle/>
                    <a:p>
                      <a:r>
                        <a:rPr lang="en-US" dirty="0"/>
                        <a:t>15</a:t>
                      </a:r>
                    </a:p>
                  </a:txBody>
                  <a:tcPr/>
                </a:tc>
                <a:tc>
                  <a:txBody>
                    <a:bodyPr/>
                    <a:lstStyle/>
                    <a:p>
                      <a:r>
                        <a:rPr lang="en-US" dirty="0"/>
                        <a:t>9</a:t>
                      </a:r>
                    </a:p>
                  </a:txBody>
                  <a:tcPr/>
                </a:tc>
                <a:tc>
                  <a:txBody>
                    <a:bodyPr/>
                    <a:lstStyle/>
                    <a:p>
                      <a:r>
                        <a:rPr lang="en-US" dirty="0"/>
                        <a:t>7</a:t>
                      </a:r>
                    </a:p>
                  </a:txBody>
                  <a:tcPr/>
                </a:tc>
                <a:extLst>
                  <a:ext uri="{0D108BD9-81ED-4DB2-BD59-A6C34878D82A}">
                    <a16:rowId xmlns:a16="http://schemas.microsoft.com/office/drawing/2014/main" val="10003"/>
                  </a:ext>
                </a:extLst>
              </a:tr>
              <a:tr h="370840">
                <a:tc>
                  <a:txBody>
                    <a:bodyPr/>
                    <a:lstStyle/>
                    <a:p>
                      <a:r>
                        <a:rPr lang="en-US" dirty="0"/>
                        <a:t>7</a:t>
                      </a:r>
                    </a:p>
                  </a:txBody>
                  <a:tcPr/>
                </a:tc>
                <a:tc>
                  <a:txBody>
                    <a:bodyPr/>
                    <a:lstStyle/>
                    <a:p>
                      <a:r>
                        <a:rPr lang="en-US" dirty="0"/>
                        <a:t>31</a:t>
                      </a:r>
                    </a:p>
                  </a:txBody>
                  <a:tcPr/>
                </a:tc>
                <a:tc>
                  <a:txBody>
                    <a:bodyPr/>
                    <a:lstStyle/>
                    <a:p>
                      <a:r>
                        <a:rPr lang="en-US" dirty="0"/>
                        <a:t>4</a:t>
                      </a:r>
                    </a:p>
                  </a:txBody>
                  <a:tcPr/>
                </a:tc>
                <a:extLst>
                  <a:ext uri="{0D108BD9-81ED-4DB2-BD59-A6C34878D82A}">
                    <a16:rowId xmlns:a16="http://schemas.microsoft.com/office/drawing/2014/main" val="10004"/>
                  </a:ext>
                </a:extLst>
              </a:tr>
              <a:tr h="370840">
                <a:tc>
                  <a:txBody>
                    <a:bodyPr/>
                    <a:lstStyle/>
                    <a:p>
                      <a:r>
                        <a:rPr lang="en-US" dirty="0"/>
                        <a:t>26</a:t>
                      </a:r>
                    </a:p>
                  </a:txBody>
                  <a:tcPr/>
                </a:tc>
                <a:tc>
                  <a:txBody>
                    <a:bodyPr/>
                    <a:lstStyle/>
                    <a:p>
                      <a:r>
                        <a:rPr lang="en-US" dirty="0"/>
                        <a:t>9</a:t>
                      </a:r>
                    </a:p>
                  </a:txBody>
                  <a:tcPr/>
                </a:tc>
                <a:tc>
                  <a:txBody>
                    <a:bodyPr/>
                    <a:lstStyle/>
                    <a:p>
                      <a:r>
                        <a:rPr lang="en-US" dirty="0"/>
                        <a:t>8</a:t>
                      </a:r>
                    </a:p>
                  </a:txBody>
                  <a:tcPr/>
                </a:tc>
                <a:extLst>
                  <a:ext uri="{0D108BD9-81ED-4DB2-BD59-A6C34878D82A}">
                    <a16:rowId xmlns:a16="http://schemas.microsoft.com/office/drawing/2014/main" val="10005"/>
                  </a:ext>
                </a:extLst>
              </a:tr>
              <a:tr h="370840">
                <a:tc>
                  <a:txBody>
                    <a:bodyPr/>
                    <a:lstStyle/>
                    <a:p>
                      <a:r>
                        <a:rPr lang="en-US" dirty="0"/>
                        <a:t>17</a:t>
                      </a:r>
                    </a:p>
                  </a:txBody>
                  <a:tcPr/>
                </a:tc>
                <a:tc>
                  <a:txBody>
                    <a:bodyPr/>
                    <a:lstStyle/>
                    <a:p>
                      <a:endParaRPr lang="en-US" dirty="0"/>
                    </a:p>
                  </a:txBody>
                  <a:tcPr/>
                </a:tc>
                <a:tc>
                  <a:txBody>
                    <a:bodyPr/>
                    <a:lstStyle/>
                    <a:p>
                      <a:r>
                        <a:rPr lang="en-US" dirty="0"/>
                        <a:t>12</a:t>
                      </a:r>
                    </a:p>
                  </a:txBody>
                  <a:tcPr/>
                </a:tc>
                <a:extLst>
                  <a:ext uri="{0D108BD9-81ED-4DB2-BD59-A6C34878D82A}">
                    <a16:rowId xmlns:a16="http://schemas.microsoft.com/office/drawing/2014/main" val="10006"/>
                  </a:ext>
                </a:extLst>
              </a:tr>
              <a:tr h="370840">
                <a:tc>
                  <a:txBody>
                    <a:bodyPr/>
                    <a:lstStyle/>
                    <a:p>
                      <a:r>
                        <a:rPr lang="en-US" dirty="0">
                          <a:solidFill>
                            <a:srgbClr val="FF0000"/>
                          </a:solidFill>
                        </a:rPr>
                        <a:t>16</a:t>
                      </a:r>
                    </a:p>
                  </a:txBody>
                  <a:tcPr/>
                </a:tc>
                <a:tc>
                  <a:txBody>
                    <a:bodyPr/>
                    <a:lstStyle/>
                    <a:p>
                      <a:r>
                        <a:rPr lang="en-US" dirty="0">
                          <a:solidFill>
                            <a:srgbClr val="FF0000"/>
                          </a:solidFill>
                        </a:rPr>
                        <a:t>20</a:t>
                      </a:r>
                    </a:p>
                  </a:txBody>
                  <a:tcPr/>
                </a:tc>
                <a:tc>
                  <a:txBody>
                    <a:bodyPr/>
                    <a:lstStyle/>
                    <a:p>
                      <a:r>
                        <a:rPr lang="en-US" dirty="0">
                          <a:solidFill>
                            <a:srgbClr val="FF0000"/>
                          </a:solidFill>
                        </a:rPr>
                        <a:t>8</a:t>
                      </a:r>
                    </a:p>
                  </a:txBody>
                  <a:tcPr/>
                </a:tc>
                <a:extLst>
                  <a:ext uri="{0D108BD9-81ED-4DB2-BD59-A6C34878D82A}">
                    <a16:rowId xmlns:a16="http://schemas.microsoft.com/office/drawing/2014/main" val="10007"/>
                  </a:ext>
                </a:extLst>
              </a:tr>
            </a:tbl>
          </a:graphicData>
        </a:graphic>
      </p:graphicFrame>
      <p:sp>
        <p:nvSpPr>
          <p:cNvPr id="3" name="Rectangle 2"/>
          <p:cNvSpPr/>
          <p:nvPr/>
        </p:nvSpPr>
        <p:spPr>
          <a:xfrm>
            <a:off x="609600" y="4813518"/>
            <a:ext cx="8077200" cy="1815882"/>
          </a:xfrm>
          <a:prstGeom prst="rect">
            <a:avLst/>
          </a:prstGeom>
        </p:spPr>
        <p:txBody>
          <a:bodyPr wrap="square">
            <a:spAutoFit/>
          </a:bodyPr>
          <a:lstStyle/>
          <a:p>
            <a:endParaRPr lang="en-US" sz="1400" b="1" dirty="0"/>
          </a:p>
          <a:p>
            <a:r>
              <a:rPr lang="en-US" sz="1400" b="1" dirty="0"/>
              <a:t>ANOVA</a:t>
            </a:r>
            <a:r>
              <a:rPr lang="en-US" sz="1400" dirty="0"/>
              <a:t>	</a:t>
            </a:r>
          </a:p>
          <a:p>
            <a:r>
              <a:rPr lang="en-US" sz="1400" dirty="0"/>
              <a:t>TEST2	</a:t>
            </a:r>
          </a:p>
          <a:p>
            <a:r>
              <a:rPr lang="en-US" sz="1400" dirty="0"/>
              <a:t>	Sum of Squares	</a:t>
            </a:r>
            <a:r>
              <a:rPr lang="en-US" sz="1400" dirty="0" err="1"/>
              <a:t>df</a:t>
            </a:r>
            <a:r>
              <a:rPr lang="en-US" sz="1400" dirty="0"/>
              <a:t>	Mean Square	F	Sig.	</a:t>
            </a:r>
          </a:p>
          <a:p>
            <a:r>
              <a:rPr lang="en-US" sz="1400" dirty="0"/>
              <a:t>Between Groups	424.902	2	212.451		3.300	.067	</a:t>
            </a:r>
          </a:p>
          <a:p>
            <a:r>
              <a:rPr lang="en-US" sz="1400" dirty="0"/>
              <a:t>Within Groups	901.333	14	64.381			</a:t>
            </a:r>
          </a:p>
          <a:p>
            <a:r>
              <a:rPr lang="en-US" sz="1400" dirty="0"/>
              <a:t>Total		1326.235	16				</a:t>
            </a:r>
          </a:p>
          <a:p>
            <a:endParaRPr lang="en-US" sz="1400" dirty="0"/>
          </a:p>
        </p:txBody>
      </p:sp>
    </p:spTree>
    <p:extLst>
      <p:ext uri="{BB962C8B-B14F-4D97-AF65-F5344CB8AC3E}">
        <p14:creationId xmlns:p14="http://schemas.microsoft.com/office/powerpoint/2010/main" val="2074947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457200" y="685800"/>
            <a:ext cx="8458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Techniques being applied are cross tabulation, correlation analysis etc. </a:t>
            </a:r>
          </a:p>
          <a:p>
            <a:endParaRPr lang="en-US" sz="2000"/>
          </a:p>
          <a:p>
            <a:r>
              <a:rPr lang="en-US" sz="2400">
                <a:solidFill>
                  <a:srgbClr val="0000FF"/>
                </a:solidFill>
              </a:rPr>
              <a:t>Cross Tabulation</a:t>
            </a:r>
          </a:p>
          <a:p>
            <a:r>
              <a:rPr lang="en-US" sz="2000"/>
              <a:t>Consider the table below.</a:t>
            </a:r>
          </a:p>
        </p:txBody>
      </p:sp>
      <p:graphicFrame>
        <p:nvGraphicFramePr>
          <p:cNvPr id="3" name="Group 112"/>
          <p:cNvGraphicFramePr>
            <a:graphicFrameLocks/>
          </p:cNvGraphicFramePr>
          <p:nvPr/>
        </p:nvGraphicFramePr>
        <p:xfrm>
          <a:off x="2362200" y="2438400"/>
          <a:ext cx="4648200" cy="1881190"/>
        </p:xfrm>
        <a:graphic>
          <a:graphicData uri="http://schemas.openxmlformats.org/drawingml/2006/table">
            <a:tbl>
              <a:tblPr/>
              <a:tblGrid>
                <a:gridCol w="1981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tx1"/>
                          </a:solidFill>
                          <a:effectLst/>
                          <a:latin typeface="+mn-lt"/>
                        </a:rPr>
                        <a:t>Income</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mn-lt"/>
                        </a:rPr>
                        <a:t>Education</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tx1"/>
                        </a:solidFill>
                        <a:effectLst/>
                        <a:latin typeface="+mn-lt"/>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mn-lt"/>
                      </a:endParaRP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a:ln>
                          <a:noFill/>
                        </a:ln>
                        <a:solidFill>
                          <a:schemeClr val="tx1"/>
                        </a:solidFill>
                        <a:effectLst/>
                        <a:latin typeface="+mn-lt"/>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mn-lt"/>
                        </a:rPr>
                        <a:t>High</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mn-lt"/>
                        </a:rPr>
                        <a:t>Low</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Total</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High (&gt; $40,000)</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50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mn-lt"/>
                        </a:rPr>
                        <a:t>Low (&lt;=$39,999 )</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10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40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50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mn-lt"/>
                        </a:rPr>
                        <a:t>Total</a:t>
                      </a: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50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mn-lt"/>
                        </a:rPr>
                        <a:t>50</a:t>
                      </a:r>
                    </a:p>
                  </a:txBody>
                  <a:tcPr marT="45701" marB="457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100</a:t>
                      </a: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64" name="Rectangle 3"/>
          <p:cNvSpPr>
            <a:spLocks noChangeArrowheads="1"/>
          </p:cNvSpPr>
          <p:nvPr/>
        </p:nvSpPr>
        <p:spPr bwMode="auto">
          <a:xfrm>
            <a:off x="457200" y="4618038"/>
            <a:ext cx="8458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t>Calculated Chi-Square value is 36. </a:t>
            </a:r>
            <a:r>
              <a:rPr lang="en-US" dirty="0">
                <a:cs typeface="Arial" charset="0"/>
              </a:rPr>
              <a:t>At a significance level of 0.01, chi-square value is 6.64. Do we accept or reject the null hypothesis? </a:t>
            </a:r>
            <a:endParaRPr lang="en-US" dirty="0">
              <a:latin typeface="Times New Roman" pitchFamily="18" charset="0"/>
            </a:endParaRPr>
          </a:p>
        </p:txBody>
      </p:sp>
    </p:spTree>
    <p:extLst>
      <p:ext uri="{BB962C8B-B14F-4D97-AF65-F5344CB8AC3E}">
        <p14:creationId xmlns:p14="http://schemas.microsoft.com/office/powerpoint/2010/main" val="913630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592991"/>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A financial institution evaluated the cost of new customer acquisition and found that it is much higher than industry average.</a:t>
            </a:r>
          </a:p>
          <a:p>
            <a:pPr eaLnBrk="1" hangingPunct="1"/>
            <a:endParaRPr lang="en-US" sz="2400" dirty="0"/>
          </a:p>
          <a:p>
            <a:pPr eaLnBrk="1" hangingPunct="1"/>
            <a:r>
              <a:rPr lang="en-US" sz="2400" dirty="0"/>
              <a:t>Process improvement objective:- Reduce cost by better selecting prospective customers. </a:t>
            </a:r>
          </a:p>
          <a:p>
            <a:pPr eaLnBrk="1" hangingPunct="1"/>
            <a:endParaRPr lang="en-US" sz="2400" dirty="0"/>
          </a:p>
          <a:p>
            <a:pPr eaLnBrk="1" hangingPunct="1"/>
            <a:endParaRPr lang="en-US" sz="2400" dirty="0"/>
          </a:p>
          <a:p>
            <a:pPr eaLnBrk="1" hangingPunct="1"/>
            <a:r>
              <a:rPr lang="en-US" sz="2400" dirty="0"/>
              <a:t>Information Gap:-</a:t>
            </a:r>
          </a:p>
          <a:p>
            <a:pPr eaLnBrk="1" hangingPunct="1"/>
            <a:r>
              <a:rPr lang="en-US" sz="2400" dirty="0"/>
              <a:t>	&gt; who is the likely customer? (chance of response)</a:t>
            </a:r>
          </a:p>
          <a:p>
            <a:pPr eaLnBrk="1" hangingPunct="1"/>
            <a:endParaRPr lang="en-US" sz="2400" dirty="0"/>
          </a:p>
          <a:p>
            <a:pPr eaLnBrk="1" hangingPunct="1"/>
            <a:endParaRPr lang="en-US" sz="2400" dirty="0"/>
          </a:p>
          <a:p>
            <a:pPr eaLnBrk="1" hangingPunct="1"/>
            <a:r>
              <a:rPr lang="en-US" sz="2400" dirty="0"/>
              <a:t>Analytics Objective:-</a:t>
            </a:r>
          </a:p>
          <a:p>
            <a:pPr eaLnBrk="1" hangingPunct="1"/>
            <a:r>
              <a:rPr lang="en-US" sz="2400" dirty="0"/>
              <a:t>	&gt; estimate probability of response</a:t>
            </a:r>
          </a:p>
        </p:txBody>
      </p:sp>
    </p:spTree>
    <p:extLst>
      <p:ext uri="{BB962C8B-B14F-4D97-AF65-F5344CB8AC3E}">
        <p14:creationId xmlns:p14="http://schemas.microsoft.com/office/powerpoint/2010/main" val="177878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anim calcmode="lin" valueType="num">
                                      <p:cBhvr additive="base">
                                        <p:cTn id="1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p:cNvSpPr txBox="1">
            <a:spLocks noChangeArrowheads="1"/>
          </p:cNvSpPr>
          <p:nvPr/>
        </p:nvSpPr>
        <p:spPr bwMode="auto">
          <a:xfrm>
            <a:off x="381000" y="592991"/>
            <a:ext cx="8458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t>A Financial institution is a regional player and started experiencing faster growth rate. The institution started expanding their team and found that going is getting tough due to shortage of talents </a:t>
            </a:r>
            <a:r>
              <a:rPr lang="en-US" sz="2400" i="1" dirty="0" err="1"/>
              <a:t>esp</a:t>
            </a:r>
            <a:r>
              <a:rPr lang="en-US" sz="2400" dirty="0"/>
              <a:t> loan approval. </a:t>
            </a:r>
          </a:p>
          <a:p>
            <a:pPr eaLnBrk="1" hangingPunct="1"/>
            <a:endParaRPr lang="en-US" sz="2400" dirty="0"/>
          </a:p>
          <a:p>
            <a:pPr eaLnBrk="1" hangingPunct="1"/>
            <a:r>
              <a:rPr lang="en-US" sz="2400" dirty="0"/>
              <a:t>Process Improvement:- Improve the loan approval process by automating as much as possible.</a:t>
            </a:r>
          </a:p>
          <a:p>
            <a:pPr eaLnBrk="1" hangingPunct="1"/>
            <a:endParaRPr lang="en-US" sz="2400" dirty="0"/>
          </a:p>
          <a:p>
            <a:pPr eaLnBrk="1" hangingPunct="1"/>
            <a:r>
              <a:rPr lang="en-US" sz="2400" dirty="0"/>
              <a:t>Information Gap:- </a:t>
            </a:r>
          </a:p>
          <a:p>
            <a:pPr eaLnBrk="1" hangingPunct="1"/>
            <a:r>
              <a:rPr lang="en-US" sz="2400" dirty="0"/>
              <a:t>	&gt; Who is going to default the loan? (Chance of default)</a:t>
            </a:r>
          </a:p>
          <a:p>
            <a:pPr eaLnBrk="1" hangingPunct="1"/>
            <a:endParaRPr lang="en-US" sz="2400" dirty="0"/>
          </a:p>
          <a:p>
            <a:pPr eaLnBrk="1" hangingPunct="1"/>
            <a:r>
              <a:rPr lang="en-US" sz="2400" dirty="0"/>
              <a:t>Analytics Objective:-</a:t>
            </a:r>
          </a:p>
          <a:p>
            <a:pPr eaLnBrk="1" hangingPunct="1"/>
            <a:r>
              <a:rPr lang="en-US" sz="2400" dirty="0"/>
              <a:t>	&gt; probability of default</a:t>
            </a:r>
          </a:p>
        </p:txBody>
      </p:sp>
    </p:spTree>
    <p:extLst>
      <p:ext uri="{BB962C8B-B14F-4D97-AF65-F5344CB8AC3E}">
        <p14:creationId xmlns:p14="http://schemas.microsoft.com/office/powerpoint/2010/main" val="310532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 calcmode="lin" valueType="num">
                                      <p:cBhvr additive="base">
                                        <p:cTn id="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 calcmode="lin" valueType="num">
                                      <p:cBhvr additive="base">
                                        <p:cTn id="1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21950</TotalTime>
  <Words>2819</Words>
  <Application>Microsoft Office PowerPoint</Application>
  <PresentationFormat>On-screen Show (4:3)</PresentationFormat>
  <Paragraphs>714</Paragraphs>
  <Slides>74</Slides>
  <Notes>41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3" baseType="lpstr">
      <vt:lpstr>Arial</vt:lpstr>
      <vt:lpstr>Calibri</vt:lpstr>
      <vt:lpstr>Consolas</vt:lpstr>
      <vt:lpstr>Rupee Foradian</vt:lpstr>
      <vt:lpstr>Tahoma</vt:lpstr>
      <vt:lpstr>Times New Roman</vt:lpstr>
      <vt:lpstr>Verdana</vt:lpstr>
      <vt:lpstr>Default Design</vt:lpstr>
      <vt:lpstr>Microsoft Excel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Scales of Measurement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@Regi Mathew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Regi</dc:creator>
  <cp:lastModifiedBy>Regi M</cp:lastModifiedBy>
  <cp:revision>630</cp:revision>
  <dcterms:created xsi:type="dcterms:W3CDTF">2005-10-23T09:17:09Z</dcterms:created>
  <dcterms:modified xsi:type="dcterms:W3CDTF">2019-10-13T14:31:54Z</dcterms:modified>
</cp:coreProperties>
</file>