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84" r:id="rId3"/>
    <p:sldId id="282" r:id="rId4"/>
    <p:sldId id="287" r:id="rId5"/>
    <p:sldId id="283" r:id="rId6"/>
    <p:sldId id="285" r:id="rId7"/>
    <p:sldId id="286" r:id="rId8"/>
    <p:sldId id="288" r:id="rId9"/>
    <p:sldId id="266" r:id="rId10"/>
    <p:sldId id="265" r:id="rId11"/>
    <p:sldId id="270" r:id="rId12"/>
    <p:sldId id="272" r:id="rId13"/>
    <p:sldId id="271" r:id="rId14"/>
    <p:sldId id="258" r:id="rId15"/>
    <p:sldId id="259" r:id="rId16"/>
    <p:sldId id="260" r:id="rId17"/>
    <p:sldId id="261" r:id="rId18"/>
    <p:sldId id="263" r:id="rId19"/>
    <p:sldId id="267" r:id="rId20"/>
    <p:sldId id="268" r:id="rId21"/>
    <p:sldId id="269" r:id="rId22"/>
    <p:sldId id="273" r:id="rId23"/>
    <p:sldId id="274" r:id="rId24"/>
    <p:sldId id="275" r:id="rId25"/>
    <p:sldId id="276" r:id="rId26"/>
    <p:sldId id="277" r:id="rId27"/>
    <p:sldId id="279" r:id="rId28"/>
    <p:sldId id="28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003399"/>
    <a:srgbClr val="0000FF"/>
    <a:srgbClr val="00CC00"/>
    <a:srgbClr val="006699"/>
    <a:srgbClr val="CC6600"/>
    <a:srgbClr val="FF9900"/>
    <a:srgbClr val="00660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4291" autoAdjust="0"/>
  </p:normalViewPr>
  <p:slideViewPr>
    <p:cSldViewPr>
      <p:cViewPr varScale="1">
        <p:scale>
          <a:sx n="81" d="100"/>
          <a:sy n="81" d="100"/>
        </p:scale>
        <p:origin x="138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605E9AA-1FFC-4D9D-81D0-641C90D7B9BE}" type="datetimeFigureOut">
              <a:rPr lang="en-US"/>
              <a:pPr>
                <a:defRPr/>
              </a:pPr>
              <a:t>10/13/2019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521147A5-9FF1-4099-9C8C-E060B9B45FF7}" type="slidenum">
              <a:rPr lang="en-US"/>
              <a:pPr>
                <a:defRPr/>
              </a:pPr>
              <a:t>‹#›</a:t>
            </a:fld>
            <a:endParaRPr lang="en-US"/>
          </a:p>
        </p:txBody>
      </p:sp>
    </p:spTree>
    <p:extLst>
      <p:ext uri="{BB962C8B-B14F-4D97-AF65-F5344CB8AC3E}">
        <p14:creationId xmlns:p14="http://schemas.microsoft.com/office/powerpoint/2010/main" val="2624421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C8D772-929B-4710-85E0-B403BC7EE3BF}" type="slidenum">
              <a:rPr lang="en-US" smtClean="0"/>
              <a:pPr eaLnBrk="1" hangingPunct="1"/>
              <a:t>1</a:t>
            </a:fld>
            <a:endParaRPr lang="en-US"/>
          </a:p>
        </p:txBody>
      </p:sp>
    </p:spTree>
    <p:extLst>
      <p:ext uri="{BB962C8B-B14F-4D97-AF65-F5344CB8AC3E}">
        <p14:creationId xmlns:p14="http://schemas.microsoft.com/office/powerpoint/2010/main" val="160810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77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120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8"/>
          <p:cNvSpPr>
            <a:spLocks noChangeArrowheads="1"/>
          </p:cNvSpPr>
          <p:nvPr userDrawn="1"/>
        </p:nvSpPr>
        <p:spPr bwMode="auto">
          <a:xfrm>
            <a:off x="0" y="4008"/>
            <a:ext cx="9144000" cy="304800"/>
          </a:xfrm>
          <a:prstGeom prst="rect">
            <a:avLst/>
          </a:prstGeom>
          <a:solidFill>
            <a:srgbClr val="99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a:p>
        </p:txBody>
      </p:sp>
      <p:sp>
        <p:nvSpPr>
          <p:cNvPr id="1032" name="Rectangle 8"/>
          <p:cNvSpPr>
            <a:spLocks noChangeArrowheads="1"/>
          </p:cNvSpPr>
          <p:nvPr userDrawn="1"/>
        </p:nvSpPr>
        <p:spPr bwMode="auto">
          <a:xfrm>
            <a:off x="5245100" y="4008"/>
            <a:ext cx="382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eaLnBrk="0" hangingPunct="0"/>
            <a:r>
              <a:rPr lang="en-US" sz="1400" b="1" dirty="0">
                <a:solidFill>
                  <a:schemeClr val="bg1"/>
                </a:solidFill>
              </a:rPr>
              <a:t>Analytics Process</a:t>
            </a:r>
          </a:p>
        </p:txBody>
      </p:sp>
      <p:sp>
        <p:nvSpPr>
          <p:cNvPr id="4" name="Rectangle 8"/>
          <p:cNvSpPr>
            <a:spLocks noChangeArrowheads="1"/>
          </p:cNvSpPr>
          <p:nvPr userDrawn="1"/>
        </p:nvSpPr>
        <p:spPr bwMode="auto">
          <a:xfrm>
            <a:off x="0" y="6766560"/>
            <a:ext cx="9144000" cy="91440"/>
          </a:xfrm>
          <a:prstGeom prst="rect">
            <a:avLst/>
          </a:prstGeom>
          <a:solidFill>
            <a:srgbClr val="99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white">
          <a:xfrm>
            <a:off x="1524000" y="2209800"/>
            <a:ext cx="6019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5400" b="1" dirty="0">
                <a:solidFill>
                  <a:srgbClr val="800000"/>
                </a:solidFill>
              </a:rPr>
              <a:t> Measures of Central Tendency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normal distribution">
            <a:extLst>
              <a:ext uri="{FF2B5EF4-FFF2-40B4-BE49-F238E27FC236}">
                <a16:creationId xmlns:a16="http://schemas.microsoft.com/office/drawing/2014/main" id="{C553DB77-D4BA-4307-A886-8B2B3F706DA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19200" y="990599"/>
            <a:ext cx="6934200" cy="4908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85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B08487-BCA5-463B-9E62-44E826A1EB73}"/>
              </a:ext>
            </a:extLst>
          </p:cNvPr>
          <p:cNvSpPr/>
          <p:nvPr/>
        </p:nvSpPr>
        <p:spPr>
          <a:xfrm>
            <a:off x="533400" y="685800"/>
            <a:ext cx="8153400" cy="2862322"/>
          </a:xfrm>
          <a:prstGeom prst="rect">
            <a:avLst/>
          </a:prstGeom>
        </p:spPr>
        <p:txBody>
          <a:bodyPr wrap="square">
            <a:spAutoFit/>
          </a:bodyPr>
          <a:lstStyle/>
          <a:p>
            <a:r>
              <a:rPr lang="en-US" sz="2000" b="1" dirty="0">
                <a:latin typeface="Verdana" panose="020B0604030504040204" pitchFamily="34" charset="0"/>
                <a:ea typeface="Verdana" panose="020B0604030504040204" pitchFamily="34" charset="0"/>
              </a:rPr>
              <a:t>Boxplot</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A boxplot is a standardized way of displaying the distribution of data based on a five number summary (“minimum”, first quartile (Q1), median, third quartile (Q3), and “maximum”). </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It can tell you about your outliers and what their values are. It can also tell you if your data is symmetrical, how tightly your data is grouped, and if and how your data is skewed.</a:t>
            </a:r>
          </a:p>
        </p:txBody>
      </p:sp>
    </p:spTree>
    <p:extLst>
      <p:ext uri="{BB962C8B-B14F-4D97-AF65-F5344CB8AC3E}">
        <p14:creationId xmlns:p14="http://schemas.microsoft.com/office/powerpoint/2010/main" val="38823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003D46-499F-4CB1-8563-88D73AE35E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371600"/>
            <a:ext cx="7315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6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24C0F82-E1DD-48AC-9690-134FA6CA18C0}"/>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400" y="1219200"/>
            <a:ext cx="8229600" cy="4800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BA695CC-5A96-4A27-95E2-27B5E0954157}"/>
              </a:ext>
            </a:extLst>
          </p:cNvPr>
          <p:cNvSpPr/>
          <p:nvPr/>
        </p:nvSpPr>
        <p:spPr>
          <a:xfrm>
            <a:off x="228600" y="528935"/>
            <a:ext cx="5880136" cy="461665"/>
          </a:xfrm>
          <a:prstGeom prst="rect">
            <a:avLst/>
          </a:prstGeom>
        </p:spPr>
        <p:txBody>
          <a:bodyPr wrap="none">
            <a:spAutoFit/>
          </a:bodyPr>
          <a:lstStyle/>
          <a:p>
            <a:r>
              <a:rPr lang="en-US" sz="2400" b="1" dirty="0">
                <a:latin typeface="Verdana" panose="020B0604030504040204" pitchFamily="34" charset="0"/>
                <a:ea typeface="Verdana" panose="020B0604030504040204" pitchFamily="34" charset="0"/>
              </a:rPr>
              <a:t>Boxplot on a Normal Distribution</a:t>
            </a:r>
            <a:endParaRPr lang="en-US" sz="2400" b="1"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868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F013C9-DDC2-4B23-B073-AC42C6E387C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62000" y="2610362"/>
            <a:ext cx="7848600" cy="2647438"/>
          </a:xfrm>
          <a:prstGeom prst="rect">
            <a:avLst/>
          </a:prstGeom>
        </p:spPr>
      </p:pic>
      <p:sp>
        <p:nvSpPr>
          <p:cNvPr id="3" name="TextBox 2">
            <a:extLst>
              <a:ext uri="{FF2B5EF4-FFF2-40B4-BE49-F238E27FC236}">
                <a16:creationId xmlns:a16="http://schemas.microsoft.com/office/drawing/2014/main" id="{F11BB0A0-FEE7-443C-95BB-F8B67AF7CCD0}"/>
              </a:ext>
            </a:extLst>
          </p:cNvPr>
          <p:cNvSpPr txBox="1"/>
          <p:nvPr/>
        </p:nvSpPr>
        <p:spPr>
          <a:xfrm>
            <a:off x="609600" y="762000"/>
            <a:ext cx="7315200"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Skewness</a:t>
            </a:r>
          </a:p>
        </p:txBody>
      </p:sp>
    </p:spTree>
    <p:extLst>
      <p:ext uri="{BB962C8B-B14F-4D97-AF65-F5344CB8AC3E}">
        <p14:creationId xmlns:p14="http://schemas.microsoft.com/office/powerpoint/2010/main" val="84177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6E003-7022-4ABE-B9A3-79465AEF1FD3}"/>
              </a:ext>
            </a:extLst>
          </p:cNvPr>
          <p:cNvSpPr/>
          <p:nvPr/>
        </p:nvSpPr>
        <p:spPr>
          <a:xfrm>
            <a:off x="685800" y="4080808"/>
            <a:ext cx="8077200" cy="1938992"/>
          </a:xfrm>
          <a:prstGeom prst="rect">
            <a:avLst/>
          </a:prstGeom>
        </p:spPr>
        <p:txBody>
          <a:bodyPr wrap="square">
            <a:spAutoFit/>
          </a:bodyPr>
          <a:lstStyle/>
          <a:p>
            <a:pPr>
              <a:buFont typeface="Arial" panose="020B0604020202020204" pitchFamily="34" charset="0"/>
              <a:buChar char="•"/>
            </a:pPr>
            <a:r>
              <a:rPr lang="en-US" sz="2400" dirty="0">
                <a:latin typeface="inherit"/>
              </a:rPr>
              <a:t>A value of zero means no skewness at all.</a:t>
            </a:r>
          </a:p>
          <a:p>
            <a:pPr>
              <a:buFont typeface="Arial" panose="020B0604020202020204" pitchFamily="34" charset="0"/>
              <a:buChar char="•"/>
            </a:pPr>
            <a:r>
              <a:rPr lang="en-US" sz="2400" dirty="0">
                <a:latin typeface="inherit"/>
              </a:rPr>
              <a:t>A large negative value means the distribution is negatively skewed.</a:t>
            </a:r>
          </a:p>
          <a:p>
            <a:pPr>
              <a:buFont typeface="Arial" panose="020B0604020202020204" pitchFamily="34" charset="0"/>
              <a:buChar char="•"/>
            </a:pPr>
            <a:r>
              <a:rPr lang="en-US" sz="2400" dirty="0">
                <a:latin typeface="inherit"/>
              </a:rPr>
              <a:t>A large positive value means the distribution is positively skewed.</a:t>
            </a:r>
            <a:endParaRPr lang="en-US" sz="2400" b="0" i="0" dirty="0">
              <a:effectLst/>
              <a:latin typeface="inheri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6A483ED-A98A-4213-83EB-DF2B0D95629D}"/>
                  </a:ext>
                </a:extLst>
              </p:cNvPr>
              <p:cNvSpPr txBox="1"/>
              <p:nvPr/>
            </p:nvSpPr>
            <p:spPr>
              <a:xfrm>
                <a:off x="2514600" y="1066800"/>
                <a:ext cx="4241930" cy="1540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3</m:t>
                              </m:r>
                            </m:sub>
                          </m:sSub>
                        </m:num>
                        <m:den>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𝑚</m:t>
                              </m:r>
                            </m:e>
                            <m:sub>
                              <m:r>
                                <a:rPr lang="en-US" sz="2800" b="0" i="1" smtClean="0">
                                  <a:latin typeface="Cambria Math" panose="02040503050406030204" pitchFamily="18" charset="0"/>
                                </a:rPr>
                                <m:t>2</m:t>
                              </m:r>
                            </m:sub>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2</m:t>
                                  </m:r>
                                </m:den>
                              </m:f>
                            </m:sup>
                          </m:sSubSup>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p>
                                <m:sSupPr>
                                  <m:ctrlPr>
                                    <a:rPr lang="en-US" sz="2800" b="0" i="1" smtClean="0">
                                      <a:latin typeface="Cambria Math" panose="02040503050406030204" pitchFamily="18" charset="0"/>
                                    </a:rPr>
                                  </m:ctrlPr>
                                </m:sSupP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b="0" i="1" smtClean="0">
                                      <a:latin typeface="Cambria Math" panose="02040503050406030204" pitchFamily="18" charset="0"/>
                                    </a:rPr>
                                    <m:t>)</m:t>
                                  </m:r>
                                </m:e>
                                <m:sup>
                                  <m:r>
                                    <a:rPr lang="en-US" sz="2800" b="0" i="1" smtClean="0">
                                      <a:latin typeface="Cambria Math" panose="02040503050406030204" pitchFamily="18" charset="0"/>
                                    </a:rPr>
                                    <m:t>3</m:t>
                                  </m:r>
                                </m:sup>
                              </m:sSup>
                            </m:e>
                          </m:nary>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Sup>
                                <m:sSupPr>
                                  <m:ctrlPr>
                                    <a:rPr lang="en-US" sz="2800" b="0" i="1" smtClean="0">
                                      <a:latin typeface="Cambria Math" panose="02040503050406030204" pitchFamily="18" charset="0"/>
                                    </a:rPr>
                                  </m:ctrlPr>
                                </m:sSupP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2</m:t>
                                  </m:r>
                                </m:den>
                              </m:f>
                            </m:sup>
                          </m:sSup>
                        </m:den>
                      </m:f>
                    </m:oMath>
                  </m:oMathPara>
                </a14:m>
                <a:endParaRPr lang="en-US" sz="2800" dirty="0"/>
              </a:p>
            </p:txBody>
          </p:sp>
        </mc:Choice>
        <mc:Fallback xmlns="">
          <p:sp>
            <p:nvSpPr>
              <p:cNvPr id="3" name="TextBox 2">
                <a:extLst>
                  <a:ext uri="{FF2B5EF4-FFF2-40B4-BE49-F238E27FC236}">
                    <a16:creationId xmlns:a16="http://schemas.microsoft.com/office/drawing/2014/main" id="{46A483ED-A98A-4213-83EB-DF2B0D95629D}"/>
                  </a:ext>
                </a:extLst>
              </p:cNvPr>
              <p:cNvSpPr txBox="1">
                <a:spLocks noRot="1" noChangeAspect="1" noMove="1" noResize="1" noEditPoints="1" noAdjustHandles="1" noChangeArrowheads="1" noChangeShapeType="1" noTextEdit="1"/>
              </p:cNvSpPr>
              <p:nvPr/>
            </p:nvSpPr>
            <p:spPr>
              <a:xfrm>
                <a:off x="2514600" y="1066800"/>
                <a:ext cx="4241930" cy="154010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94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Image result for kurtosis">
            <a:extLst>
              <a:ext uri="{FF2B5EF4-FFF2-40B4-BE49-F238E27FC236}">
                <a16:creationId xmlns:a16="http://schemas.microsoft.com/office/drawing/2014/main" id="{C620EF78-3F80-476C-A3E7-DE15BB32999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73509" y="2557463"/>
            <a:ext cx="4813091" cy="31912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3D8E71-4D45-4F54-974D-D1169D3D4C7A}"/>
              </a:ext>
            </a:extLst>
          </p:cNvPr>
          <p:cNvSpPr txBox="1"/>
          <p:nvPr/>
        </p:nvSpPr>
        <p:spPr>
          <a:xfrm>
            <a:off x="609600" y="762000"/>
            <a:ext cx="7315200" cy="830997"/>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Kurtosis</a:t>
            </a:r>
          </a:p>
          <a:p>
            <a:endParaRPr lang="en-US"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6429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DFBB59-5A39-4DA2-BF05-5E27B0CD9820}"/>
              </a:ext>
            </a:extLst>
          </p:cNvPr>
          <p:cNvSpPr/>
          <p:nvPr/>
        </p:nvSpPr>
        <p:spPr>
          <a:xfrm>
            <a:off x="533400" y="3505200"/>
            <a:ext cx="8229600" cy="2585323"/>
          </a:xfrm>
          <a:prstGeom prst="rect">
            <a:avLst/>
          </a:prstGeom>
        </p:spPr>
        <p:txBody>
          <a:bodyPr wrap="square">
            <a:spAutoFit/>
          </a:bodyPr>
          <a:lstStyle/>
          <a:p>
            <a:pPr>
              <a:buFont typeface="Arial" panose="020B0604020202020204" pitchFamily="34" charset="0"/>
              <a:buChar char="•"/>
            </a:pPr>
            <a:r>
              <a:rPr lang="en-US" b="1" dirty="0">
                <a:solidFill>
                  <a:srgbClr val="000088"/>
                </a:solidFill>
                <a:latin typeface="Verdana" panose="020B0604030504040204" pitchFamily="34" charset="0"/>
                <a:ea typeface="Verdana" panose="020B0604030504040204" pitchFamily="34" charset="0"/>
              </a:rPr>
              <a:t>If Z</a:t>
            </a:r>
            <a:r>
              <a:rPr lang="en-US" b="1" baseline="-25000" dirty="0">
                <a:solidFill>
                  <a:srgbClr val="000088"/>
                </a:solidFill>
                <a:latin typeface="Verdana" panose="020B0604030504040204" pitchFamily="34" charset="0"/>
                <a:ea typeface="Verdana" panose="020B0604030504040204" pitchFamily="34" charset="0"/>
              </a:rPr>
              <a:t>g2</a:t>
            </a:r>
            <a:r>
              <a:rPr lang="en-US" b="1" dirty="0">
                <a:solidFill>
                  <a:srgbClr val="000088"/>
                </a:solidFill>
                <a:latin typeface="Verdana" panose="020B0604030504040204" pitchFamily="34" charset="0"/>
                <a:ea typeface="Verdana" panose="020B0604030504040204" pitchFamily="34" charset="0"/>
              </a:rPr>
              <a:t> &lt; −2</a:t>
            </a:r>
            <a:r>
              <a:rPr lang="en-US" dirty="0">
                <a:solidFill>
                  <a:srgbClr val="000000"/>
                </a:solidFill>
                <a:latin typeface="Verdana" panose="020B0604030504040204" pitchFamily="34" charset="0"/>
                <a:ea typeface="Verdana" panose="020B0604030504040204" pitchFamily="34" charset="0"/>
              </a:rPr>
              <a:t>, the population very likely has negative excess kurtosis (kurtosis &lt;3, platykurtic), though you don’t know how much.</a:t>
            </a: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b="1" dirty="0">
                <a:solidFill>
                  <a:srgbClr val="000088"/>
                </a:solidFill>
                <a:latin typeface="Verdana" panose="020B0604030504040204" pitchFamily="34" charset="0"/>
                <a:ea typeface="Verdana" panose="020B0604030504040204" pitchFamily="34" charset="0"/>
              </a:rPr>
              <a:t>If Z</a:t>
            </a:r>
            <a:r>
              <a:rPr lang="en-US" b="1" baseline="-25000" dirty="0">
                <a:solidFill>
                  <a:srgbClr val="000088"/>
                </a:solidFill>
                <a:latin typeface="Verdana" panose="020B0604030504040204" pitchFamily="34" charset="0"/>
                <a:ea typeface="Verdana" panose="020B0604030504040204" pitchFamily="34" charset="0"/>
              </a:rPr>
              <a:t>g2</a:t>
            </a:r>
            <a:r>
              <a:rPr lang="en-US" b="1" dirty="0">
                <a:solidFill>
                  <a:srgbClr val="000088"/>
                </a:solidFill>
                <a:latin typeface="Verdana" panose="020B0604030504040204" pitchFamily="34" charset="0"/>
                <a:ea typeface="Verdana" panose="020B0604030504040204" pitchFamily="34" charset="0"/>
              </a:rPr>
              <a:t> is between −2 and +2</a:t>
            </a:r>
            <a:r>
              <a:rPr lang="en-US" dirty="0">
                <a:solidFill>
                  <a:srgbClr val="000000"/>
                </a:solidFill>
                <a:latin typeface="Verdana" panose="020B0604030504040204" pitchFamily="34" charset="0"/>
                <a:ea typeface="Verdana" panose="020B0604030504040204" pitchFamily="34" charset="0"/>
              </a:rPr>
              <a:t>, you can’t reach any conclusion about the kurtosis: excess kurtosis might be positive, negative, or zero.</a:t>
            </a: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b="1" dirty="0">
                <a:solidFill>
                  <a:srgbClr val="000088"/>
                </a:solidFill>
                <a:latin typeface="Verdana" panose="020B0604030504040204" pitchFamily="34" charset="0"/>
                <a:ea typeface="Verdana" panose="020B0604030504040204" pitchFamily="34" charset="0"/>
              </a:rPr>
              <a:t>If Z</a:t>
            </a:r>
            <a:r>
              <a:rPr lang="en-US" b="1" baseline="-25000" dirty="0">
                <a:solidFill>
                  <a:srgbClr val="000088"/>
                </a:solidFill>
                <a:latin typeface="Verdana" panose="020B0604030504040204" pitchFamily="34" charset="0"/>
                <a:ea typeface="Verdana" panose="020B0604030504040204" pitchFamily="34" charset="0"/>
              </a:rPr>
              <a:t>g2</a:t>
            </a:r>
            <a:r>
              <a:rPr lang="en-US" b="1" dirty="0">
                <a:solidFill>
                  <a:srgbClr val="000088"/>
                </a:solidFill>
                <a:latin typeface="Verdana" panose="020B0604030504040204" pitchFamily="34" charset="0"/>
                <a:ea typeface="Verdana" panose="020B0604030504040204" pitchFamily="34" charset="0"/>
              </a:rPr>
              <a:t> &gt; +2</a:t>
            </a:r>
            <a:r>
              <a:rPr lang="en-US" dirty="0">
                <a:solidFill>
                  <a:srgbClr val="000000"/>
                </a:solidFill>
                <a:latin typeface="Verdana" panose="020B0604030504040204" pitchFamily="34" charset="0"/>
                <a:ea typeface="Verdana" panose="020B0604030504040204" pitchFamily="34" charset="0"/>
              </a:rPr>
              <a:t>, the population very likely has positive excess kurtosis (kurtosis &gt;3, leptokurtic), though you don’t know how much.</a:t>
            </a:r>
          </a:p>
        </p:txBody>
      </p:sp>
      <p:pic>
        <p:nvPicPr>
          <p:cNvPr id="6" name="Picture 5">
            <a:extLst>
              <a:ext uri="{FF2B5EF4-FFF2-40B4-BE49-F238E27FC236}">
                <a16:creationId xmlns:a16="http://schemas.microsoft.com/office/drawing/2014/main" id="{6C45EF19-2FB6-4A23-8ACC-AE75718F21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48000" y="685800"/>
            <a:ext cx="3048000" cy="1295400"/>
          </a:xfrm>
          <a:prstGeom prst="rect">
            <a:avLst/>
          </a:prstGeom>
        </p:spPr>
      </p:pic>
      <p:sp>
        <p:nvSpPr>
          <p:cNvPr id="7" name="Rectangle 6">
            <a:extLst>
              <a:ext uri="{FF2B5EF4-FFF2-40B4-BE49-F238E27FC236}">
                <a16:creationId xmlns:a16="http://schemas.microsoft.com/office/drawing/2014/main" id="{9956771F-F167-4E1F-A60B-EF4B49219AA4}"/>
              </a:ext>
            </a:extLst>
          </p:cNvPr>
          <p:cNvSpPr/>
          <p:nvPr/>
        </p:nvSpPr>
        <p:spPr>
          <a:xfrm>
            <a:off x="533400" y="2209800"/>
            <a:ext cx="8229600" cy="707886"/>
          </a:xfrm>
          <a:prstGeom prst="rect">
            <a:avLst/>
          </a:prstGeom>
        </p:spPr>
        <p:txBody>
          <a:bodyPr wrap="square">
            <a:spAutoFit/>
          </a:bodyPr>
          <a:lstStyle/>
          <a:p>
            <a:r>
              <a:rPr lang="en-US" sz="2000" i="1" dirty="0">
                <a:latin typeface="Times New Roman" panose="02020603050405020304" pitchFamily="18" charset="0"/>
              </a:rPr>
              <a:t>β</a:t>
            </a:r>
            <a:r>
              <a:rPr lang="en-US" sz="2000" baseline="-25000" dirty="0">
                <a:latin typeface="Times New Roman" panose="02020603050405020304" pitchFamily="18" charset="0"/>
              </a:rPr>
              <a:t>2</a:t>
            </a:r>
            <a:r>
              <a:rPr lang="en-US" sz="2000" dirty="0">
                <a:latin typeface="Times New Roman" panose="02020603050405020304" pitchFamily="18" charset="0"/>
              </a:rPr>
              <a:t> is often referred to as “Pearson's kurtosis”, and </a:t>
            </a:r>
            <a:r>
              <a:rPr lang="en-US" sz="2000" i="1" dirty="0">
                <a:latin typeface="Times New Roman" panose="02020603050405020304" pitchFamily="18" charset="0"/>
              </a:rPr>
              <a:t>β</a:t>
            </a:r>
            <a:r>
              <a:rPr lang="en-US" sz="2000" baseline="-25000" dirty="0">
                <a:latin typeface="Times New Roman" panose="02020603050405020304" pitchFamily="18" charset="0"/>
              </a:rPr>
              <a:t>2</a:t>
            </a:r>
            <a:r>
              <a:rPr lang="en-US" sz="2000" dirty="0">
                <a:latin typeface="Times New Roman" panose="02020603050405020304" pitchFamily="18" charset="0"/>
              </a:rPr>
              <a:t> − 3 (often symbolized with </a:t>
            </a:r>
            <a:r>
              <a:rPr lang="en-US" sz="2000" i="1" dirty="0">
                <a:latin typeface="Times New Roman" panose="02020603050405020304" pitchFamily="18" charset="0"/>
              </a:rPr>
              <a:t>γ</a:t>
            </a:r>
            <a:r>
              <a:rPr lang="en-US" sz="2000" baseline="-25000" dirty="0">
                <a:latin typeface="Times New Roman" panose="02020603050405020304" pitchFamily="18" charset="0"/>
              </a:rPr>
              <a:t>2</a:t>
            </a:r>
            <a:r>
              <a:rPr lang="en-US" sz="2000" dirty="0">
                <a:latin typeface="Times New Roman" panose="02020603050405020304" pitchFamily="18" charset="0"/>
              </a:rPr>
              <a:t>, that is </a:t>
            </a:r>
            <a:r>
              <a:rPr lang="en-US" sz="2000" i="1" dirty="0">
                <a:latin typeface="Times New Roman" panose="02020603050405020304" pitchFamily="18" charset="0"/>
              </a:rPr>
              <a:t>γ</a:t>
            </a:r>
            <a:r>
              <a:rPr lang="en-US" sz="2000" baseline="-25000" dirty="0">
                <a:latin typeface="Times New Roman" panose="02020603050405020304" pitchFamily="18" charset="0"/>
              </a:rPr>
              <a:t>2</a:t>
            </a:r>
            <a:r>
              <a:rPr lang="en-US" sz="2000" dirty="0">
                <a:latin typeface="Times New Roman" panose="02020603050405020304" pitchFamily="18" charset="0"/>
              </a:rPr>
              <a:t> =</a:t>
            </a:r>
            <a:r>
              <a:rPr lang="en-US" sz="2000" i="1" dirty="0">
                <a:latin typeface="Times New Roman" panose="02020603050405020304" pitchFamily="18" charset="0"/>
              </a:rPr>
              <a:t>β</a:t>
            </a:r>
            <a:r>
              <a:rPr lang="en-US" sz="2000" baseline="-25000" dirty="0">
                <a:latin typeface="Times New Roman" panose="02020603050405020304" pitchFamily="18" charset="0"/>
              </a:rPr>
              <a:t>2</a:t>
            </a:r>
            <a:r>
              <a:rPr lang="en-US" sz="2000" dirty="0">
                <a:latin typeface="Times New Roman" panose="02020603050405020304" pitchFamily="18" charset="0"/>
              </a:rPr>
              <a:t> −3) as “kurtosis excess” or “Fisher's kurtosis”.</a:t>
            </a:r>
            <a:endParaRPr lang="en-US" sz="2000" dirty="0"/>
          </a:p>
        </p:txBody>
      </p:sp>
    </p:spTree>
    <p:extLst>
      <p:ext uri="{BB962C8B-B14F-4D97-AF65-F5344CB8AC3E}">
        <p14:creationId xmlns:p14="http://schemas.microsoft.com/office/powerpoint/2010/main" val="180916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kurtosis">
            <a:extLst>
              <a:ext uri="{FF2B5EF4-FFF2-40B4-BE49-F238E27FC236}">
                <a16:creationId xmlns:a16="http://schemas.microsoft.com/office/drawing/2014/main" id="{F35AB898-F00F-4D61-8E25-899417CFF04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82625" y="1828800"/>
            <a:ext cx="77787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26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97FA1B-2E94-461D-BD4C-47E83F4EFF61}"/>
              </a:ext>
            </a:extLst>
          </p:cNvPr>
          <p:cNvSpPr/>
          <p:nvPr/>
        </p:nvSpPr>
        <p:spPr>
          <a:xfrm>
            <a:off x="533400" y="557748"/>
            <a:ext cx="7924800" cy="4401205"/>
          </a:xfrm>
          <a:prstGeom prst="rect">
            <a:avLst/>
          </a:prstGeom>
        </p:spPr>
        <p:txBody>
          <a:bodyPr wrap="square">
            <a:spAutoFit/>
          </a:bodyPr>
          <a:lstStyle/>
          <a:p>
            <a:pPr fontAlgn="t"/>
            <a:r>
              <a:rPr lang="en-US" sz="2000" b="1" dirty="0">
                <a:latin typeface="Verdana" panose="020B0604030504040204" pitchFamily="34" charset="0"/>
                <a:ea typeface="Verdana" panose="020B0604030504040204" pitchFamily="34" charset="0"/>
              </a:rPr>
              <a:t>Binomial Distribution</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A </a:t>
            </a:r>
            <a:r>
              <a:rPr lang="en-US" sz="2000" b="1" dirty="0">
                <a:latin typeface="Verdana" panose="020B0604030504040204" pitchFamily="34" charset="0"/>
                <a:ea typeface="Verdana" panose="020B0604030504040204" pitchFamily="34" charset="0"/>
              </a:rPr>
              <a:t>binomial random variable</a:t>
            </a:r>
            <a:r>
              <a:rPr lang="en-US" sz="2000" dirty="0">
                <a:latin typeface="Verdana" panose="020B0604030504040204" pitchFamily="34" charset="0"/>
                <a:ea typeface="Verdana" panose="020B0604030504040204" pitchFamily="34" charset="0"/>
              </a:rPr>
              <a:t> is the number of successes </a:t>
            </a:r>
            <a:r>
              <a:rPr lang="en-US" sz="2000" i="1" dirty="0">
                <a:latin typeface="Verdana" panose="020B0604030504040204" pitchFamily="34" charset="0"/>
                <a:ea typeface="Verdana" panose="020B0604030504040204" pitchFamily="34" charset="0"/>
              </a:rPr>
              <a:t>x </a:t>
            </a:r>
            <a:r>
              <a:rPr lang="en-US" sz="2000" dirty="0">
                <a:latin typeface="Verdana" panose="020B0604030504040204" pitchFamily="34" charset="0"/>
                <a:ea typeface="Verdana" panose="020B0604030504040204" pitchFamily="34" charset="0"/>
              </a:rPr>
              <a:t>in </a:t>
            </a:r>
            <a:r>
              <a:rPr lang="en-US" sz="2000" i="1" dirty="0">
                <a:latin typeface="Verdana" panose="020B0604030504040204" pitchFamily="34" charset="0"/>
                <a:ea typeface="Verdana" panose="020B0604030504040204" pitchFamily="34" charset="0"/>
              </a:rPr>
              <a:t>n </a:t>
            </a:r>
            <a:r>
              <a:rPr lang="en-US" sz="2000" dirty="0">
                <a:latin typeface="Verdana" panose="020B0604030504040204" pitchFamily="34" charset="0"/>
                <a:ea typeface="Verdana" panose="020B0604030504040204" pitchFamily="34" charset="0"/>
              </a:rPr>
              <a:t>repeated trials of a binomial experiment. The probability distribution of a binomial random variable is called a </a:t>
            </a:r>
            <a:r>
              <a:rPr lang="en-US" sz="2000" b="1" dirty="0">
                <a:latin typeface="Verdana" panose="020B0604030504040204" pitchFamily="34" charset="0"/>
                <a:ea typeface="Verdana" panose="020B0604030504040204" pitchFamily="34" charset="0"/>
              </a:rPr>
              <a:t>binomial distribution</a:t>
            </a:r>
            <a:r>
              <a:rPr lang="en-US" sz="2000" dirty="0">
                <a:latin typeface="Verdana" panose="020B0604030504040204" pitchFamily="34" charset="0"/>
                <a:ea typeface="Verdana" panose="020B0604030504040204" pitchFamily="34" charset="0"/>
              </a:rPr>
              <a:t>.</a:t>
            </a:r>
          </a:p>
          <a:p>
            <a:endParaRPr lang="en-US" sz="2000" dirty="0">
              <a:latin typeface="Verdana" panose="020B0604030504040204" pitchFamily="34" charset="0"/>
              <a:ea typeface="Verdana" panose="020B0604030504040204" pitchFamily="34" charset="0"/>
            </a:endParaRPr>
          </a:p>
          <a:p>
            <a:r>
              <a:rPr lang="en-US" sz="2000" b="1" dirty="0">
                <a:latin typeface="Verdana" panose="020B0604030504040204" pitchFamily="34" charset="0"/>
                <a:ea typeface="Verdana" panose="020B0604030504040204" pitchFamily="34" charset="0"/>
              </a:rPr>
              <a:t>Binomial Formula.</a:t>
            </a:r>
            <a:r>
              <a:rPr lang="en-US" sz="2000" dirty="0">
                <a:latin typeface="Verdana" panose="020B0604030504040204" pitchFamily="34" charset="0"/>
                <a:ea typeface="Verdana" panose="020B0604030504040204" pitchFamily="34" charset="0"/>
              </a:rPr>
              <a:t> Suppose a binomial experiment consists of </a:t>
            </a:r>
            <a:r>
              <a:rPr lang="en-US" sz="2000" i="1" dirty="0">
                <a:latin typeface="Verdana" panose="020B0604030504040204" pitchFamily="34" charset="0"/>
                <a:ea typeface="Verdana" panose="020B0604030504040204" pitchFamily="34" charset="0"/>
              </a:rPr>
              <a:t>n</a:t>
            </a:r>
            <a:r>
              <a:rPr lang="en-US" sz="2000" dirty="0">
                <a:latin typeface="Verdana" panose="020B0604030504040204" pitchFamily="34" charset="0"/>
                <a:ea typeface="Verdana" panose="020B0604030504040204" pitchFamily="34" charset="0"/>
              </a:rPr>
              <a:t> trials and results in </a:t>
            </a:r>
            <a:r>
              <a:rPr lang="en-US" sz="2000" i="1" dirty="0">
                <a:latin typeface="Verdana" panose="020B0604030504040204" pitchFamily="34" charset="0"/>
                <a:ea typeface="Verdana" panose="020B0604030504040204" pitchFamily="34" charset="0"/>
              </a:rPr>
              <a:t>x</a:t>
            </a:r>
            <a:r>
              <a:rPr lang="en-US" sz="2000" dirty="0">
                <a:latin typeface="Verdana" panose="020B0604030504040204" pitchFamily="34" charset="0"/>
                <a:ea typeface="Verdana" panose="020B0604030504040204" pitchFamily="34" charset="0"/>
              </a:rPr>
              <a:t> successes. If the probability of success on an individual trial is </a:t>
            </a:r>
            <a:r>
              <a:rPr lang="en-US" sz="2000" i="1" dirty="0">
                <a:latin typeface="Verdana" panose="020B0604030504040204" pitchFamily="34" charset="0"/>
                <a:ea typeface="Verdana" panose="020B0604030504040204" pitchFamily="34" charset="0"/>
              </a:rPr>
              <a:t>P</a:t>
            </a:r>
            <a:r>
              <a:rPr lang="en-US" sz="2000" dirty="0">
                <a:latin typeface="Verdana" panose="020B0604030504040204" pitchFamily="34" charset="0"/>
                <a:ea typeface="Verdana" panose="020B0604030504040204" pitchFamily="34" charset="0"/>
              </a:rPr>
              <a:t>, then the binomial probability is:</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	b(</a:t>
            </a:r>
            <a:r>
              <a:rPr lang="en-US" sz="2000" i="1" dirty="0">
                <a:latin typeface="Verdana" panose="020B0604030504040204" pitchFamily="34" charset="0"/>
                <a:ea typeface="Verdana" panose="020B0604030504040204" pitchFamily="34" charset="0"/>
              </a:rPr>
              <a:t>x</a:t>
            </a:r>
            <a:r>
              <a:rPr lang="en-US" sz="2000" dirty="0">
                <a:latin typeface="Verdana" panose="020B0604030504040204" pitchFamily="34" charset="0"/>
                <a:ea typeface="Verdana" panose="020B0604030504040204" pitchFamily="34" charset="0"/>
              </a:rPr>
              <a:t>; </a:t>
            </a:r>
            <a:r>
              <a:rPr lang="en-US" sz="2000" i="1" dirty="0">
                <a:latin typeface="Verdana" panose="020B0604030504040204" pitchFamily="34" charset="0"/>
                <a:ea typeface="Verdana" panose="020B0604030504040204" pitchFamily="34" charset="0"/>
              </a:rPr>
              <a:t>n, P</a:t>
            </a:r>
            <a:r>
              <a:rPr lang="en-US" sz="2000" dirty="0">
                <a:latin typeface="Verdana" panose="020B0604030504040204" pitchFamily="34" charset="0"/>
                <a:ea typeface="Verdana" panose="020B0604030504040204" pitchFamily="34" charset="0"/>
              </a:rPr>
              <a:t>) = </a:t>
            </a:r>
            <a:r>
              <a:rPr lang="en-US" sz="2000" baseline="-25000" dirty="0" err="1">
                <a:latin typeface="Verdana" panose="020B0604030504040204" pitchFamily="34" charset="0"/>
                <a:ea typeface="Verdana" panose="020B0604030504040204" pitchFamily="34" charset="0"/>
              </a:rPr>
              <a:t>n</a:t>
            </a:r>
            <a:r>
              <a:rPr lang="en-US" sz="2000" dirty="0" err="1">
                <a:latin typeface="Verdana" panose="020B0604030504040204" pitchFamily="34" charset="0"/>
                <a:ea typeface="Verdana" panose="020B0604030504040204" pitchFamily="34" charset="0"/>
              </a:rPr>
              <a:t>C</a:t>
            </a:r>
            <a:r>
              <a:rPr lang="en-US" sz="2000" baseline="-25000" dirty="0" err="1">
                <a:latin typeface="Verdana" panose="020B0604030504040204" pitchFamily="34" charset="0"/>
                <a:ea typeface="Verdana" panose="020B0604030504040204" pitchFamily="34" charset="0"/>
              </a:rPr>
              <a:t>x</a:t>
            </a:r>
            <a:r>
              <a:rPr lang="en-US" sz="2000" dirty="0">
                <a:latin typeface="Verdana" panose="020B0604030504040204" pitchFamily="34" charset="0"/>
                <a:ea typeface="Verdana" panose="020B0604030504040204" pitchFamily="34" charset="0"/>
              </a:rPr>
              <a:t> * P</a:t>
            </a:r>
            <a:r>
              <a:rPr lang="en-US" sz="2000" baseline="30000" dirty="0">
                <a:latin typeface="Verdana" panose="020B0604030504040204" pitchFamily="34" charset="0"/>
                <a:ea typeface="Verdana" panose="020B0604030504040204" pitchFamily="34" charset="0"/>
              </a:rPr>
              <a:t>x</a:t>
            </a:r>
            <a:r>
              <a:rPr lang="en-US" sz="2000" dirty="0">
                <a:latin typeface="Verdana" panose="020B0604030504040204" pitchFamily="34" charset="0"/>
                <a:ea typeface="Verdana" panose="020B0604030504040204" pitchFamily="34" charset="0"/>
              </a:rPr>
              <a:t> * (1 - P)</a:t>
            </a:r>
            <a:r>
              <a:rPr lang="en-US" sz="2000" baseline="30000" dirty="0">
                <a:latin typeface="Verdana" panose="020B0604030504040204" pitchFamily="34" charset="0"/>
                <a:ea typeface="Verdana" panose="020B0604030504040204" pitchFamily="34" charset="0"/>
              </a:rPr>
              <a:t>n - x</a:t>
            </a:r>
            <a:r>
              <a:rPr lang="en-US" sz="2000" dirty="0">
                <a:latin typeface="Verdana" panose="020B0604030504040204" pitchFamily="34" charset="0"/>
                <a:ea typeface="Verdana" panose="020B0604030504040204" pitchFamily="34" charset="0"/>
              </a:rPr>
              <a:t> </a:t>
            </a: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1759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9E7D5E-4155-48E8-9B52-2B690F68993E}"/>
              </a:ext>
            </a:extLst>
          </p:cNvPr>
          <p:cNvSpPr/>
          <p:nvPr/>
        </p:nvSpPr>
        <p:spPr>
          <a:xfrm>
            <a:off x="533400" y="762000"/>
            <a:ext cx="8229600" cy="4093428"/>
          </a:xfrm>
          <a:prstGeom prst="rect">
            <a:avLst/>
          </a:prstGeom>
        </p:spPr>
        <p:txBody>
          <a:bodyPr wrap="square">
            <a:spAutoFit/>
          </a:bodyPr>
          <a:lstStyle/>
          <a:p>
            <a:r>
              <a:rPr lang="en-US" altLang="en-US" sz="2000" b="1" dirty="0">
                <a:latin typeface="Verdana" panose="020B0604030504040204" pitchFamily="34" charset="0"/>
                <a:ea typeface="Verdana" panose="020B0604030504040204" pitchFamily="34" charset="0"/>
              </a:rPr>
              <a:t>Measures of central tendency</a:t>
            </a:r>
            <a:r>
              <a:rPr lang="en-US" altLang="en-US" sz="2000" dirty="0">
                <a:latin typeface="Verdana" panose="020B0604030504040204" pitchFamily="34" charset="0"/>
                <a:ea typeface="Verdana" panose="020B0604030504040204" pitchFamily="34" charset="0"/>
              </a:rPr>
              <a:t> are the center values of a data set.</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1. </a:t>
            </a:r>
            <a:r>
              <a:rPr lang="en-US" sz="2000" b="1" dirty="0">
                <a:latin typeface="Verdana" panose="020B0604030504040204" pitchFamily="34" charset="0"/>
                <a:ea typeface="Verdana" panose="020B0604030504040204" pitchFamily="34" charset="0"/>
              </a:rPr>
              <a:t>The mean</a:t>
            </a:r>
            <a:r>
              <a:rPr lang="en-US" sz="2000" dirty="0">
                <a:latin typeface="Verdana" panose="020B0604030504040204" pitchFamily="34" charset="0"/>
                <a:ea typeface="Verdana" panose="020B0604030504040204" pitchFamily="34" charset="0"/>
              </a:rPr>
              <a:t>, or average, of numbers is the sum of the numbers divided by . </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2. </a:t>
            </a:r>
            <a:r>
              <a:rPr lang="en-US" sz="2000" b="1" dirty="0">
                <a:latin typeface="Verdana" panose="020B0604030504040204" pitchFamily="34" charset="0"/>
                <a:ea typeface="Verdana" panose="020B0604030504040204" pitchFamily="34" charset="0"/>
              </a:rPr>
              <a:t>The median</a:t>
            </a:r>
            <a:r>
              <a:rPr lang="en-US" sz="2000" dirty="0">
                <a:latin typeface="Verdana" panose="020B0604030504040204" pitchFamily="34" charset="0"/>
                <a:ea typeface="Verdana" panose="020B0604030504040204" pitchFamily="34" charset="0"/>
              </a:rPr>
              <a:t> of numbers is the middle number when the numbers are written in order. If is even, the median is the average of the two middle numbers. </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3. </a:t>
            </a:r>
            <a:r>
              <a:rPr lang="en-US" sz="2000" b="1" dirty="0">
                <a:latin typeface="Verdana" panose="020B0604030504040204" pitchFamily="34" charset="0"/>
                <a:ea typeface="Verdana" panose="020B0604030504040204" pitchFamily="34" charset="0"/>
              </a:rPr>
              <a:t>The mode </a:t>
            </a:r>
            <a:r>
              <a:rPr lang="en-US" sz="2000" dirty="0">
                <a:latin typeface="Verdana" panose="020B0604030504040204" pitchFamily="34" charset="0"/>
                <a:ea typeface="Verdana" panose="020B0604030504040204" pitchFamily="34" charset="0"/>
              </a:rPr>
              <a:t>of numbers is the number that occurs most frequently. If two numbers tie for most frequent occurrence, the collection has two modes and is called bimodal. </a:t>
            </a:r>
          </a:p>
        </p:txBody>
      </p:sp>
    </p:spTree>
    <p:extLst>
      <p:ext uri="{BB962C8B-B14F-4D97-AF65-F5344CB8AC3E}">
        <p14:creationId xmlns:p14="http://schemas.microsoft.com/office/powerpoint/2010/main" val="237355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1A2ED4-579C-4F55-8E59-EFA6E6AE358A}"/>
              </a:ext>
            </a:extLst>
          </p:cNvPr>
          <p:cNvSpPr/>
          <p:nvPr/>
        </p:nvSpPr>
        <p:spPr>
          <a:xfrm>
            <a:off x="609600" y="762000"/>
            <a:ext cx="8153400" cy="3785652"/>
          </a:xfrm>
          <a:prstGeom prst="rect">
            <a:avLst/>
          </a:prstGeom>
        </p:spPr>
        <p:txBody>
          <a:bodyPr wrap="square">
            <a:spAutoFit/>
          </a:bodyPr>
          <a:lstStyle/>
          <a:p>
            <a:r>
              <a:rPr lang="en-US" sz="2000" b="1" dirty="0">
                <a:solidFill>
                  <a:srgbClr val="000000"/>
                </a:solidFill>
                <a:latin typeface="Verdana" panose="020B0604030504040204" pitchFamily="34" charset="0"/>
                <a:ea typeface="Verdana" panose="020B0604030504040204" pitchFamily="34" charset="0"/>
              </a:rPr>
              <a:t>Example 1</a:t>
            </a:r>
            <a:br>
              <a:rPr lang="en-US" sz="2000" dirty="0">
                <a:solidFill>
                  <a:srgbClr val="000000"/>
                </a:solidFill>
                <a:latin typeface="Verdana" panose="020B0604030504040204" pitchFamily="34" charset="0"/>
                <a:ea typeface="Verdana" panose="020B0604030504040204" pitchFamily="34" charset="0"/>
              </a:rPr>
            </a:br>
            <a:br>
              <a:rPr lang="en-US" sz="2000" dirty="0">
                <a:solidFill>
                  <a:srgbClr val="000000"/>
                </a:solidFill>
                <a:latin typeface="Verdana" panose="020B0604030504040204" pitchFamily="34" charset="0"/>
                <a:ea typeface="Verdana" panose="020B0604030504040204" pitchFamily="34" charset="0"/>
              </a:rPr>
            </a:br>
            <a:r>
              <a:rPr lang="en-US" sz="2000" dirty="0">
                <a:solidFill>
                  <a:srgbClr val="000000"/>
                </a:solidFill>
                <a:latin typeface="Verdana" panose="020B0604030504040204" pitchFamily="34" charset="0"/>
                <a:ea typeface="Verdana" panose="020B0604030504040204" pitchFamily="34" charset="0"/>
              </a:rPr>
              <a:t>Suppose a die is tossed 5 times. What is the probability of getting exactly 2 fours?</a:t>
            </a:r>
          </a:p>
          <a:p>
            <a:endParaRPr lang="en-US" sz="2000" i="1" dirty="0">
              <a:solidFill>
                <a:srgbClr val="000000"/>
              </a:solidFill>
              <a:latin typeface="Verdana" panose="020B0604030504040204" pitchFamily="34" charset="0"/>
              <a:ea typeface="Verdana" panose="020B0604030504040204" pitchFamily="34" charset="0"/>
            </a:endParaRPr>
          </a:p>
          <a:p>
            <a:r>
              <a:rPr lang="en-US" sz="2000" i="1" dirty="0">
                <a:solidFill>
                  <a:srgbClr val="000000"/>
                </a:solidFill>
                <a:latin typeface="Verdana" panose="020B0604030504040204" pitchFamily="34" charset="0"/>
                <a:ea typeface="Verdana" panose="020B0604030504040204" pitchFamily="34" charset="0"/>
              </a:rPr>
              <a:t>Solution:</a:t>
            </a:r>
            <a:r>
              <a:rPr lang="en-US" sz="2000" dirty="0">
                <a:solidFill>
                  <a:srgbClr val="000000"/>
                </a:solidFill>
                <a:latin typeface="Verdana" panose="020B0604030504040204" pitchFamily="34" charset="0"/>
                <a:ea typeface="Verdana" panose="020B0604030504040204" pitchFamily="34" charset="0"/>
              </a:rPr>
              <a:t> This is a binomial experiment in which the number of trials is equal to 5, the number of successes is equal to 2, and the probability of success on a single trial is 1/6 or about 0.167. Therefore, the binomial probability is:</a:t>
            </a:r>
          </a:p>
          <a:p>
            <a:endParaRPr lang="en-US" sz="2000" dirty="0">
              <a:solidFill>
                <a:srgbClr val="000000"/>
              </a:solidFill>
              <a:latin typeface="Verdana" panose="020B0604030504040204" pitchFamily="34" charset="0"/>
              <a:ea typeface="Verdana" panose="020B0604030504040204" pitchFamily="34" charset="0"/>
            </a:endParaRPr>
          </a:p>
          <a:p>
            <a:r>
              <a:rPr lang="en-US" sz="2000" dirty="0">
                <a:solidFill>
                  <a:srgbClr val="000000"/>
                </a:solidFill>
                <a:latin typeface="Verdana" panose="020B0604030504040204" pitchFamily="34" charset="0"/>
                <a:ea typeface="Verdana" panose="020B0604030504040204" pitchFamily="34" charset="0"/>
              </a:rPr>
              <a:t>b(2; 5, 0.167) = </a:t>
            </a:r>
            <a:r>
              <a:rPr lang="en-US" sz="2000" baseline="-25000" dirty="0">
                <a:solidFill>
                  <a:srgbClr val="000000"/>
                </a:solidFill>
                <a:latin typeface="Verdana" panose="020B0604030504040204" pitchFamily="34" charset="0"/>
                <a:ea typeface="Verdana" panose="020B0604030504040204" pitchFamily="34" charset="0"/>
              </a:rPr>
              <a:t>5</a:t>
            </a:r>
            <a:r>
              <a:rPr lang="en-US" sz="2000" dirty="0">
                <a:solidFill>
                  <a:srgbClr val="000000"/>
                </a:solidFill>
                <a:latin typeface="Verdana" panose="020B0604030504040204" pitchFamily="34" charset="0"/>
                <a:ea typeface="Verdana" panose="020B0604030504040204" pitchFamily="34" charset="0"/>
              </a:rPr>
              <a:t>C</a:t>
            </a:r>
            <a:r>
              <a:rPr lang="en-US" sz="2000" baseline="-25000" dirty="0">
                <a:solidFill>
                  <a:srgbClr val="000000"/>
                </a:solidFill>
                <a:latin typeface="Verdana" panose="020B0604030504040204" pitchFamily="34" charset="0"/>
                <a:ea typeface="Verdana" panose="020B0604030504040204" pitchFamily="34" charset="0"/>
              </a:rPr>
              <a:t>2</a:t>
            </a:r>
            <a:r>
              <a:rPr lang="en-US" sz="2000" dirty="0">
                <a:solidFill>
                  <a:srgbClr val="000000"/>
                </a:solidFill>
                <a:latin typeface="Verdana" panose="020B0604030504040204" pitchFamily="34" charset="0"/>
                <a:ea typeface="Verdana" panose="020B0604030504040204" pitchFamily="34" charset="0"/>
              </a:rPr>
              <a:t> * (0.167)</a:t>
            </a:r>
            <a:r>
              <a:rPr lang="en-US" sz="2000" baseline="30000" dirty="0">
                <a:solidFill>
                  <a:srgbClr val="000000"/>
                </a:solidFill>
                <a:latin typeface="Verdana" panose="020B0604030504040204" pitchFamily="34" charset="0"/>
                <a:ea typeface="Verdana" panose="020B0604030504040204" pitchFamily="34" charset="0"/>
              </a:rPr>
              <a:t>2</a:t>
            </a:r>
            <a:r>
              <a:rPr lang="en-US" sz="2000" dirty="0">
                <a:solidFill>
                  <a:srgbClr val="000000"/>
                </a:solidFill>
                <a:latin typeface="Verdana" panose="020B0604030504040204" pitchFamily="34" charset="0"/>
                <a:ea typeface="Verdana" panose="020B0604030504040204" pitchFamily="34" charset="0"/>
              </a:rPr>
              <a:t> * (0.833)</a:t>
            </a:r>
            <a:r>
              <a:rPr lang="en-US" sz="2000" baseline="30000" dirty="0">
                <a:solidFill>
                  <a:srgbClr val="000000"/>
                </a:solidFill>
                <a:latin typeface="Verdana" panose="020B0604030504040204" pitchFamily="34" charset="0"/>
                <a:ea typeface="Verdana" panose="020B0604030504040204" pitchFamily="34" charset="0"/>
              </a:rPr>
              <a:t>3</a:t>
            </a:r>
            <a:r>
              <a:rPr lang="en-US" sz="2000" dirty="0">
                <a:solidFill>
                  <a:srgbClr val="000000"/>
                </a:solidFill>
                <a:latin typeface="Verdana" panose="020B0604030504040204" pitchFamily="34" charset="0"/>
                <a:ea typeface="Verdana" panose="020B0604030504040204" pitchFamily="34" charset="0"/>
              </a:rPr>
              <a:t> </a:t>
            </a:r>
            <a:br>
              <a:rPr lang="en-US" sz="2000" dirty="0">
                <a:solidFill>
                  <a:srgbClr val="000000"/>
                </a:solidFill>
                <a:latin typeface="Verdana" panose="020B0604030504040204" pitchFamily="34" charset="0"/>
                <a:ea typeface="Verdana" panose="020B0604030504040204" pitchFamily="34" charset="0"/>
              </a:rPr>
            </a:br>
            <a:r>
              <a:rPr lang="en-US" sz="2000" dirty="0">
                <a:solidFill>
                  <a:srgbClr val="000000"/>
                </a:solidFill>
                <a:latin typeface="Verdana" panose="020B0604030504040204" pitchFamily="34" charset="0"/>
                <a:ea typeface="Verdana" panose="020B0604030504040204" pitchFamily="34" charset="0"/>
              </a:rPr>
              <a:t>			= 0.161</a:t>
            </a:r>
          </a:p>
        </p:txBody>
      </p:sp>
    </p:spTree>
    <p:extLst>
      <p:ext uri="{BB962C8B-B14F-4D97-AF65-F5344CB8AC3E}">
        <p14:creationId xmlns:p14="http://schemas.microsoft.com/office/powerpoint/2010/main" val="267071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binomial distribution">
            <a:extLst>
              <a:ext uri="{FF2B5EF4-FFF2-40B4-BE49-F238E27FC236}">
                <a16:creationId xmlns:a16="http://schemas.microsoft.com/office/drawing/2014/main" id="{F0FA1FC8-FA4F-4CEC-AD95-490C366AD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6859788" cy="456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479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2401A-0C00-4084-9462-D4C384AF9C5A}"/>
              </a:ext>
            </a:extLst>
          </p:cNvPr>
          <p:cNvSpPr txBox="1"/>
          <p:nvPr/>
        </p:nvSpPr>
        <p:spPr>
          <a:xfrm>
            <a:off x="1143000" y="2667000"/>
            <a:ext cx="6934200" cy="954107"/>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Normalization and Standardization</a:t>
            </a:r>
          </a:p>
        </p:txBody>
      </p:sp>
    </p:spTree>
    <p:extLst>
      <p:ext uri="{BB962C8B-B14F-4D97-AF65-F5344CB8AC3E}">
        <p14:creationId xmlns:p14="http://schemas.microsoft.com/office/powerpoint/2010/main" val="144933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2CAAF-0A78-4514-B28C-023CD1416D95}"/>
              </a:ext>
            </a:extLst>
          </p:cNvPr>
          <p:cNvSpPr/>
          <p:nvPr/>
        </p:nvSpPr>
        <p:spPr>
          <a:xfrm>
            <a:off x="533400" y="804208"/>
            <a:ext cx="8153400" cy="1938992"/>
          </a:xfrm>
          <a:prstGeom prst="rect">
            <a:avLst/>
          </a:prstGeom>
        </p:spPr>
        <p:txBody>
          <a:bodyPr wrap="square">
            <a:spAutoFit/>
          </a:bodyPr>
          <a:lstStyle/>
          <a:p>
            <a:r>
              <a:rPr lang="en-US" sz="2000" b="1" dirty="0">
                <a:solidFill>
                  <a:srgbClr val="242729"/>
                </a:solidFill>
                <a:latin typeface="Verdana" panose="020B0604030504040204" pitchFamily="34" charset="0"/>
                <a:ea typeface="Verdana" panose="020B0604030504040204" pitchFamily="34" charset="0"/>
              </a:rPr>
              <a:t>Normalization</a:t>
            </a:r>
            <a:r>
              <a:rPr lang="en-US" sz="2000" dirty="0">
                <a:solidFill>
                  <a:srgbClr val="242729"/>
                </a:solidFill>
                <a:latin typeface="Verdana" panose="020B0604030504040204" pitchFamily="34" charset="0"/>
                <a:ea typeface="Verdana" panose="020B0604030504040204" pitchFamily="34" charset="0"/>
              </a:rPr>
              <a:t> typically means that the range of values are "normalized to be from 0.0 to 1.0". </a:t>
            </a:r>
          </a:p>
          <a:p>
            <a:endParaRPr lang="en-US" sz="2000" dirty="0">
              <a:solidFill>
                <a:srgbClr val="242729"/>
              </a:solidFill>
              <a:latin typeface="Verdana" panose="020B0604030504040204" pitchFamily="34" charset="0"/>
              <a:ea typeface="Verdana" panose="020B0604030504040204" pitchFamily="34" charset="0"/>
            </a:endParaRPr>
          </a:p>
          <a:p>
            <a:r>
              <a:rPr lang="en-US" sz="2000" b="1" dirty="0">
                <a:solidFill>
                  <a:srgbClr val="242729"/>
                </a:solidFill>
                <a:latin typeface="Verdana" panose="020B0604030504040204" pitchFamily="34" charset="0"/>
                <a:ea typeface="Verdana" panose="020B0604030504040204" pitchFamily="34" charset="0"/>
              </a:rPr>
              <a:t>Standardization</a:t>
            </a:r>
            <a:r>
              <a:rPr lang="en-US" sz="2000" dirty="0">
                <a:solidFill>
                  <a:srgbClr val="242729"/>
                </a:solidFill>
                <a:latin typeface="Verdana" panose="020B0604030504040204" pitchFamily="34" charset="0"/>
                <a:ea typeface="Verdana" panose="020B0604030504040204" pitchFamily="34" charset="0"/>
              </a:rPr>
              <a:t> typically means that the range of values are "standardized" to measure how many standard deviations the value is from its mean. </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90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2F53A5-DCA7-4098-BB64-139C93ABD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990600"/>
            <a:ext cx="65913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649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5B135F8-CC30-4645-A400-859654DA3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387" y="533400"/>
            <a:ext cx="5545226" cy="3067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630BBE5-4403-49B2-8B2E-B40D3862F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387" y="3810000"/>
            <a:ext cx="5545226"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57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0ED81F-9EE7-4F0F-AFFA-717769C5E4C1}"/>
              </a:ext>
            </a:extLst>
          </p:cNvPr>
          <p:cNvSpPr/>
          <p:nvPr/>
        </p:nvSpPr>
        <p:spPr>
          <a:xfrm>
            <a:off x="533400" y="609600"/>
            <a:ext cx="8001000" cy="5632311"/>
          </a:xfrm>
          <a:prstGeom prst="rect">
            <a:avLst/>
          </a:prstGeom>
        </p:spPr>
        <p:txBody>
          <a:bodyPr wrap="square">
            <a:spAutoFit/>
          </a:bodyPr>
          <a:lstStyle/>
          <a:p>
            <a:r>
              <a:rPr lang="en-US" sz="2000" dirty="0">
                <a:solidFill>
                  <a:srgbClr val="111111"/>
                </a:solidFill>
                <a:latin typeface="Helvetica" panose="020B0604020202020204" pitchFamily="34" charset="0"/>
              </a:rPr>
              <a:t>In fact, the only family of algorithms that is </a:t>
            </a:r>
            <a:r>
              <a:rPr lang="en-US" sz="2000" dirty="0">
                <a:solidFill>
                  <a:srgbClr val="FF0000"/>
                </a:solidFill>
                <a:latin typeface="Helvetica" panose="020B0604020202020204" pitchFamily="34" charset="0"/>
              </a:rPr>
              <a:t>scale-invariant are tree-based methods</a:t>
            </a:r>
            <a:r>
              <a:rPr lang="en-US" sz="2000" dirty="0">
                <a:solidFill>
                  <a:srgbClr val="111111"/>
                </a:solidFill>
                <a:latin typeface="Helvetica" panose="020B0604020202020204" pitchFamily="34" charset="0"/>
              </a:rPr>
              <a:t>. </a:t>
            </a:r>
          </a:p>
          <a:p>
            <a:endParaRPr lang="en-US" sz="2000" dirty="0">
              <a:solidFill>
                <a:srgbClr val="111111"/>
              </a:solidFill>
              <a:latin typeface="Helvetica" panose="020B0604020202020204" pitchFamily="34" charset="0"/>
            </a:endParaRPr>
          </a:p>
          <a:p>
            <a:r>
              <a:rPr lang="en-US" sz="2000" dirty="0">
                <a:solidFill>
                  <a:srgbClr val="111111"/>
                </a:solidFill>
                <a:latin typeface="Helvetica" panose="020B0604020202020204" pitchFamily="34" charset="0"/>
              </a:rPr>
              <a:t>Some examples of algorithms where feature scaling matters are:</a:t>
            </a:r>
          </a:p>
          <a:p>
            <a:pPr lvl="1">
              <a:buFont typeface="Arial" panose="020B0604020202020204" pitchFamily="34" charset="0"/>
              <a:buChar char="•"/>
            </a:pPr>
            <a:r>
              <a:rPr lang="en-US" sz="2000" dirty="0">
                <a:solidFill>
                  <a:srgbClr val="111111"/>
                </a:solidFill>
                <a:latin typeface="Helvetica" panose="020B0604020202020204" pitchFamily="34" charset="0"/>
              </a:rPr>
              <a:t>k-nearest neighbors with an Euclidean distance measure if want all features to contribute equally</a:t>
            </a:r>
          </a:p>
          <a:p>
            <a:pPr lvl="1">
              <a:buFont typeface="Arial" panose="020B0604020202020204" pitchFamily="34" charset="0"/>
              <a:buChar char="•"/>
            </a:pPr>
            <a:endParaRPr lang="en-US" sz="2000" dirty="0">
              <a:solidFill>
                <a:srgbClr val="111111"/>
              </a:solidFill>
              <a:latin typeface="Helvetica" panose="020B0604020202020204" pitchFamily="34" charset="0"/>
            </a:endParaRPr>
          </a:p>
          <a:p>
            <a:pPr lvl="1">
              <a:buFont typeface="Arial" panose="020B0604020202020204" pitchFamily="34" charset="0"/>
              <a:buChar char="•"/>
            </a:pPr>
            <a:r>
              <a:rPr lang="en-US" sz="2000" dirty="0">
                <a:solidFill>
                  <a:srgbClr val="111111"/>
                </a:solidFill>
                <a:latin typeface="Helvetica" panose="020B0604020202020204" pitchFamily="34" charset="0"/>
              </a:rPr>
              <a:t>k-means clustering</a:t>
            </a:r>
          </a:p>
          <a:p>
            <a:pPr lvl="1">
              <a:buFont typeface="Arial" panose="020B0604020202020204" pitchFamily="34" charset="0"/>
              <a:buChar char="•"/>
            </a:pPr>
            <a:endParaRPr lang="en-US" sz="2000" dirty="0">
              <a:solidFill>
                <a:srgbClr val="111111"/>
              </a:solidFill>
              <a:latin typeface="Helvetica" panose="020B0604020202020204" pitchFamily="34" charset="0"/>
            </a:endParaRPr>
          </a:p>
          <a:p>
            <a:pPr lvl="1">
              <a:buFont typeface="Arial" panose="020B0604020202020204" pitchFamily="34" charset="0"/>
              <a:buChar char="•"/>
            </a:pPr>
            <a:r>
              <a:rPr lang="en-US" sz="2000" dirty="0">
                <a:solidFill>
                  <a:srgbClr val="111111"/>
                </a:solidFill>
                <a:latin typeface="Helvetica" panose="020B0604020202020204" pitchFamily="34" charset="0"/>
              </a:rPr>
              <a:t>logistic regression, SVMs, </a:t>
            </a:r>
            <a:r>
              <a:rPr lang="en-US" sz="2000" dirty="0" err="1">
                <a:solidFill>
                  <a:srgbClr val="111111"/>
                </a:solidFill>
                <a:latin typeface="Helvetica" panose="020B0604020202020204" pitchFamily="34" charset="0"/>
              </a:rPr>
              <a:t>perceptrons</a:t>
            </a:r>
            <a:r>
              <a:rPr lang="en-US" sz="2000" dirty="0">
                <a:solidFill>
                  <a:srgbClr val="111111"/>
                </a:solidFill>
                <a:latin typeface="Helvetica" panose="020B0604020202020204" pitchFamily="34" charset="0"/>
              </a:rPr>
              <a:t>, neural networks etc. if you are using gradient descent, otherwise </a:t>
            </a:r>
            <a:r>
              <a:rPr lang="en-US" sz="2000" dirty="0">
                <a:solidFill>
                  <a:srgbClr val="FF0000"/>
                </a:solidFill>
                <a:latin typeface="Helvetica" panose="020B0604020202020204" pitchFamily="34" charset="0"/>
              </a:rPr>
              <a:t>some weights will update faster </a:t>
            </a:r>
            <a:r>
              <a:rPr lang="en-US" sz="2000" dirty="0">
                <a:solidFill>
                  <a:srgbClr val="111111"/>
                </a:solidFill>
                <a:latin typeface="Helvetica" panose="020B0604020202020204" pitchFamily="34" charset="0"/>
              </a:rPr>
              <a:t>than others.</a:t>
            </a:r>
          </a:p>
          <a:p>
            <a:pPr lvl="1">
              <a:buFont typeface="Arial" panose="020B0604020202020204" pitchFamily="34" charset="0"/>
              <a:buChar char="•"/>
            </a:pPr>
            <a:endParaRPr lang="en-US" sz="2000" dirty="0">
              <a:solidFill>
                <a:srgbClr val="111111"/>
              </a:solidFill>
              <a:latin typeface="Helvetica" panose="020B0604020202020204" pitchFamily="34" charset="0"/>
            </a:endParaRPr>
          </a:p>
          <a:p>
            <a:pPr lvl="1">
              <a:buFont typeface="Arial" panose="020B0604020202020204" pitchFamily="34" charset="0"/>
              <a:buChar char="•"/>
            </a:pPr>
            <a:r>
              <a:rPr lang="en-US" sz="2000" dirty="0">
                <a:solidFill>
                  <a:srgbClr val="111111"/>
                </a:solidFill>
                <a:latin typeface="Helvetica" panose="020B0604020202020204" pitchFamily="34" charset="0"/>
              </a:rPr>
              <a:t>linear discriminant analysis, principal component analysis, kernel principal component analysis. Need to have features on the same scale since you’d emphasize variables on “larger measurement scales” more.</a:t>
            </a:r>
          </a:p>
          <a:p>
            <a:pPr lvl="1">
              <a:buFont typeface="Arial" panose="020B0604020202020204" pitchFamily="34" charset="0"/>
              <a:buChar char="•"/>
            </a:pPr>
            <a:endParaRPr lang="en-US" sz="2000" dirty="0">
              <a:solidFill>
                <a:srgbClr val="111111"/>
              </a:solidFill>
              <a:latin typeface="Helvetica" panose="020B0604020202020204" pitchFamily="34" charset="0"/>
            </a:endParaRPr>
          </a:p>
        </p:txBody>
      </p:sp>
    </p:spTree>
    <p:extLst>
      <p:ext uri="{BB962C8B-B14F-4D97-AF65-F5344CB8AC3E}">
        <p14:creationId xmlns:p14="http://schemas.microsoft.com/office/powerpoint/2010/main" val="1317308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1B23D6-B91D-486C-91D9-1EB33688E3C8}"/>
              </a:ext>
            </a:extLst>
          </p:cNvPr>
          <p:cNvSpPr/>
          <p:nvPr/>
        </p:nvSpPr>
        <p:spPr>
          <a:xfrm>
            <a:off x="304800" y="609600"/>
            <a:ext cx="8534400" cy="5355312"/>
          </a:xfrm>
          <a:prstGeom prst="rect">
            <a:avLst/>
          </a:prstGeom>
        </p:spPr>
        <p:txBody>
          <a:bodyPr wrap="square">
            <a:spAutoFit/>
          </a:bodyPr>
          <a:lstStyle/>
          <a:p>
            <a:r>
              <a:rPr lang="en-US" b="1" dirty="0">
                <a:solidFill>
                  <a:srgbClr val="111111"/>
                </a:solidFill>
                <a:latin typeface="Verdana" panose="020B0604030504040204" pitchFamily="34" charset="0"/>
                <a:ea typeface="Verdana" panose="020B0604030504040204" pitchFamily="34" charset="0"/>
              </a:rPr>
              <a:t>Z-score standardization or Min-Max scaling?</a:t>
            </a:r>
          </a:p>
          <a:p>
            <a:endParaRPr lang="en-US" i="1" dirty="0">
              <a:solidFill>
                <a:srgbClr val="111111"/>
              </a:solidFill>
              <a:latin typeface="Verdana" panose="020B0604030504040204" pitchFamily="34" charset="0"/>
              <a:ea typeface="Verdana" panose="020B0604030504040204" pitchFamily="34" charset="0"/>
            </a:endParaRPr>
          </a:p>
          <a:p>
            <a:r>
              <a:rPr lang="en-US" i="1" dirty="0">
                <a:solidFill>
                  <a:srgbClr val="111111"/>
                </a:solidFill>
                <a:latin typeface="Verdana" panose="020B0604030504040204" pitchFamily="34" charset="0"/>
                <a:ea typeface="Verdana" panose="020B0604030504040204" pitchFamily="34" charset="0"/>
              </a:rPr>
              <a:t>“Standardization or Min-Max scaling?”</a:t>
            </a:r>
            <a:r>
              <a:rPr lang="en-US" dirty="0">
                <a:solidFill>
                  <a:srgbClr val="111111"/>
                </a:solidFill>
                <a:latin typeface="Verdana" panose="020B0604030504040204" pitchFamily="34" charset="0"/>
                <a:ea typeface="Verdana" panose="020B0604030504040204" pitchFamily="34" charset="0"/>
              </a:rPr>
              <a:t> - There is no obvious answer to this question: it really depends on the application.</a:t>
            </a:r>
          </a:p>
          <a:p>
            <a:endParaRPr lang="en-US" dirty="0">
              <a:solidFill>
                <a:srgbClr val="111111"/>
              </a:solidFill>
              <a:latin typeface="Verdana" panose="020B0604030504040204" pitchFamily="34" charset="0"/>
              <a:ea typeface="Verdana" panose="020B0604030504040204" pitchFamily="34" charset="0"/>
            </a:endParaRPr>
          </a:p>
          <a:p>
            <a:pPr marL="285750" indent="-285750">
              <a:buFontTx/>
              <a:buChar char="-"/>
            </a:pPr>
            <a:r>
              <a:rPr lang="en-US" dirty="0">
                <a:solidFill>
                  <a:srgbClr val="111111"/>
                </a:solidFill>
                <a:latin typeface="Verdana" panose="020B0604030504040204" pitchFamily="34" charset="0"/>
                <a:ea typeface="Verdana" panose="020B0604030504040204" pitchFamily="34" charset="0"/>
              </a:rPr>
              <a:t>In clustering analyses, standardization may be especially crucial in order to compare similarities between features based on certain distance measures. </a:t>
            </a:r>
          </a:p>
          <a:p>
            <a:pPr marL="285750" indent="-285750">
              <a:buFontTx/>
              <a:buChar char="-"/>
            </a:pPr>
            <a:r>
              <a:rPr lang="en-US" dirty="0">
                <a:solidFill>
                  <a:srgbClr val="111111"/>
                </a:solidFill>
                <a:latin typeface="Verdana" panose="020B0604030504040204" pitchFamily="34" charset="0"/>
                <a:ea typeface="Verdana" panose="020B0604030504040204" pitchFamily="34" charset="0"/>
              </a:rPr>
              <a:t>Another prominent example is the Principal Component Analysis, where we usually prefer standardization over Min-Max scaling, since we are interested in the components that maximize the variance (if the PCA computes the components via the correlation matrix instead of the covariance matrix).</a:t>
            </a:r>
          </a:p>
          <a:p>
            <a:endParaRPr lang="en-US" dirty="0">
              <a:solidFill>
                <a:srgbClr val="111111"/>
              </a:solidFill>
              <a:latin typeface="Verdana" panose="020B0604030504040204" pitchFamily="34" charset="0"/>
              <a:ea typeface="Verdana" panose="020B0604030504040204" pitchFamily="34" charset="0"/>
            </a:endParaRPr>
          </a:p>
          <a:p>
            <a:r>
              <a:rPr lang="en-US" dirty="0">
                <a:solidFill>
                  <a:srgbClr val="111111"/>
                </a:solidFill>
                <a:latin typeface="Verdana" panose="020B0604030504040204" pitchFamily="34" charset="0"/>
                <a:ea typeface="Verdana" panose="020B0604030504040204" pitchFamily="34" charset="0"/>
              </a:rPr>
              <a:t>However, this doesn’t mean that Min-Max scaling is not useful at all! A popular application is image processing, where pixel intensities have to be normalized to fit within a certain range (i.e., 0 to 255 for the RGB color range). Also, typical </a:t>
            </a:r>
            <a:r>
              <a:rPr lang="en-US" dirty="0">
                <a:solidFill>
                  <a:srgbClr val="FF0000"/>
                </a:solidFill>
                <a:latin typeface="Verdana" panose="020B0604030504040204" pitchFamily="34" charset="0"/>
                <a:ea typeface="Verdana" panose="020B0604030504040204" pitchFamily="34" charset="0"/>
              </a:rPr>
              <a:t>neural network </a:t>
            </a:r>
            <a:r>
              <a:rPr lang="en-US" dirty="0">
                <a:solidFill>
                  <a:srgbClr val="111111"/>
                </a:solidFill>
                <a:latin typeface="Verdana" panose="020B0604030504040204" pitchFamily="34" charset="0"/>
                <a:ea typeface="Verdana" panose="020B0604030504040204" pitchFamily="34" charset="0"/>
              </a:rPr>
              <a:t>algorithm require data that on a 0-1 scale.</a:t>
            </a:r>
            <a:endParaRPr lang="en-US" b="0" i="0" dirty="0">
              <a:solidFill>
                <a:srgbClr val="11111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66009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F2C5D-241B-4FFC-B91D-92DB8B9FEB08}"/>
              </a:ext>
            </a:extLst>
          </p:cNvPr>
          <p:cNvSpPr txBox="1"/>
          <p:nvPr/>
        </p:nvSpPr>
        <p:spPr>
          <a:xfrm>
            <a:off x="1295400" y="2438400"/>
            <a:ext cx="6781800"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413615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34DDAE2E-9DF1-4BB3-8AB8-1AC3EC45524A}"/>
              </a:ext>
            </a:extLst>
          </p:cNvPr>
          <p:cNvGraphicFramePr>
            <a:graphicFrameLocks/>
          </p:cNvGraphicFramePr>
          <p:nvPr>
            <p:extLst>
              <p:ext uri="{D42A27DB-BD31-4B8C-83A1-F6EECF244321}">
                <p14:modId xmlns:p14="http://schemas.microsoft.com/office/powerpoint/2010/main" val="937423751"/>
              </p:ext>
            </p:extLst>
          </p:nvPr>
        </p:nvGraphicFramePr>
        <p:xfrm>
          <a:off x="457200" y="1600200"/>
          <a:ext cx="8229600" cy="4023360"/>
        </p:xfrm>
        <a:graphic>
          <a:graphicData uri="http://schemas.openxmlformats.org/drawingml/2006/table">
            <a:tbl>
              <a:tblPr/>
              <a:tblGrid>
                <a:gridCol w="1752600">
                  <a:extLst>
                    <a:ext uri="{9D8B030D-6E8A-4147-A177-3AD203B41FA5}">
                      <a16:colId xmlns:a16="http://schemas.microsoft.com/office/drawing/2014/main" val="4046063172"/>
                    </a:ext>
                  </a:extLst>
                </a:gridCol>
                <a:gridCol w="3352800">
                  <a:extLst>
                    <a:ext uri="{9D8B030D-6E8A-4147-A177-3AD203B41FA5}">
                      <a16:colId xmlns:a16="http://schemas.microsoft.com/office/drawing/2014/main" val="3700855755"/>
                    </a:ext>
                  </a:extLst>
                </a:gridCol>
                <a:gridCol w="3124200">
                  <a:extLst>
                    <a:ext uri="{9D8B030D-6E8A-4147-A177-3AD203B41FA5}">
                      <a16:colId xmlns:a16="http://schemas.microsoft.com/office/drawing/2014/main" val="908029348"/>
                    </a:ext>
                  </a:extLst>
                </a:gridCol>
              </a:tblGrid>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altLang="en-US"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1" i="0" u="none" strike="noStrike" cap="none" normalizeH="0" baseline="0">
                          <a:ln>
                            <a:noFill/>
                          </a:ln>
                          <a:solidFill>
                            <a:srgbClr val="FFFFFF"/>
                          </a:solidFill>
                          <a:effectLst/>
                          <a:latin typeface="Calibri" panose="020F0502020204030204" pitchFamily="34" charset="0"/>
                          <a:ea typeface="MS PGothic" panose="020B0600070205080204" pitchFamily="34" charset="-128"/>
                          <a:sym typeface="Wingdings" panose="05000000000000000000" pitchFamily="2" charset="2"/>
                        </a:rPr>
                        <a:t></a:t>
                      </a:r>
                      <a:endParaRPr kumimoji="0" lang="en-GB" altLang="en-US" sz="2000" b="1" i="0" u="none" strike="noStrike" cap="none" normalizeH="0" baseline="0">
                        <a:ln>
                          <a:noFill/>
                        </a:ln>
                        <a:solidFill>
                          <a:srgbClr val="FFFFFF"/>
                        </a:solidFill>
                        <a:effectLst/>
                        <a:latin typeface="Calibri" panose="020F050202020403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1" i="0" u="none" strike="noStrike" cap="none" normalizeH="0" baseline="0">
                          <a:ln>
                            <a:noFill/>
                          </a:ln>
                          <a:solidFill>
                            <a:srgbClr val="FFFFFF"/>
                          </a:solidFill>
                          <a:effectLst/>
                          <a:latin typeface="Calibri" panose="020F0502020204030204" pitchFamily="34" charset="0"/>
                          <a:ea typeface="MS PGothic" panose="020B0600070205080204" pitchFamily="34" charset="-128"/>
                          <a:sym typeface="Wingdings" panose="05000000000000000000" pitchFamily="2" charset="2"/>
                        </a:rPr>
                        <a:t></a:t>
                      </a:r>
                      <a:endParaRPr kumimoji="0" lang="en-GB" altLang="en-US" sz="2000" b="1" i="0" u="none" strike="noStrike" cap="none" normalizeH="0" baseline="0">
                        <a:ln>
                          <a:noFill/>
                        </a:ln>
                        <a:solidFill>
                          <a:srgbClr val="FFFFFF"/>
                        </a:solidFill>
                        <a:effectLst/>
                        <a:latin typeface="Calibri" panose="020F050202020403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03534928"/>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Mean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Calibri" panose="020F0502020204030204" pitchFamily="34" charset="0"/>
                          <a:ea typeface="MS PGothic" panose="020B0600070205080204" pitchFamily="34" charset="-128"/>
                        </a:rPr>
                        <a:t>More sensitive than the median, because it makes use of all the values of the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It can be misrepresentative if there is </a:t>
                      </a:r>
                      <a:r>
                        <a:rPr kumimoji="0" lang="en-GB" altLang="en-US" sz="2000" b="0" i="0" u="none" strike="noStrike" cap="none" normalizeH="0" baseline="0" dirty="0">
                          <a:ln>
                            <a:noFill/>
                          </a:ln>
                          <a:solidFill>
                            <a:srgbClr val="FF0000"/>
                          </a:solidFill>
                          <a:effectLst/>
                          <a:latin typeface="Calibri" panose="020F0502020204030204" pitchFamily="34" charset="0"/>
                          <a:ea typeface="MS PGothic" panose="020B0600070205080204" pitchFamily="34" charset="-128"/>
                        </a:rPr>
                        <a:t>an extreme value</a:t>
                      </a:r>
                      <a:r>
                        <a:rPr kumimoji="0" lang="en-GB" altLang="en-US" sz="2000" b="0"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80631473"/>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Calibri" panose="020F0502020204030204" pitchFamily="34" charset="0"/>
                          <a:ea typeface="MS PGothic" panose="020B0600070205080204" pitchFamily="34" charset="-128"/>
                        </a:rPr>
                        <a:t>Median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Calibri" panose="020F0502020204030204" pitchFamily="34" charset="0"/>
                          <a:ea typeface="MS PGothic" panose="020B0600070205080204" pitchFamily="34" charset="-128"/>
                        </a:rPr>
                        <a:t>It is not affected by extreme scores, so can give a representative 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Calibri" panose="020F0502020204030204" pitchFamily="34" charset="0"/>
                          <a:ea typeface="MS PGothic" panose="020B0600070205080204" pitchFamily="34" charset="-128"/>
                        </a:rPr>
                        <a:t>It is less sensitive </a:t>
                      </a:r>
                      <a:r>
                        <a:rPr kumimoji="0" lang="en-GB" altLang="en-US" sz="2000" b="0" i="1" u="none" strike="noStrike" cap="none" normalizeH="0" baseline="0">
                          <a:ln>
                            <a:noFill/>
                          </a:ln>
                          <a:solidFill>
                            <a:srgbClr val="000000"/>
                          </a:solidFill>
                          <a:effectLst/>
                          <a:latin typeface="Calibri" panose="020F0502020204030204" pitchFamily="34" charset="0"/>
                          <a:ea typeface="MS PGothic" panose="020B0600070205080204" pitchFamily="34" charset="-128"/>
                        </a:rPr>
                        <a:t>than the mean</a:t>
                      </a:r>
                      <a:r>
                        <a:rPr kumimoji="0" lang="en-GB" altLang="en-US" sz="2000" b="0" i="0" u="none" strike="noStrike" cap="none" normalizeH="0" baseline="0">
                          <a:ln>
                            <a:noFill/>
                          </a:ln>
                          <a:solidFill>
                            <a:srgbClr val="000000"/>
                          </a:solidFill>
                          <a:effectLst/>
                          <a:latin typeface="Calibri" panose="020F0502020204030204" pitchFamily="34" charset="0"/>
                          <a:ea typeface="MS PGothic" panose="020B0600070205080204" pitchFamily="34" charset="-128"/>
                        </a:rPr>
                        <a:t>, as it does not take into account all of the values.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256308308"/>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Calibri" panose="020F0502020204030204" pitchFamily="34" charset="0"/>
                          <a:ea typeface="MS PGothic" panose="020B0600070205080204" pitchFamily="34" charset="-128"/>
                        </a:rPr>
                        <a:t>Mode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It is useful when the </a:t>
                      </a:r>
                      <a:r>
                        <a:rPr kumimoji="0" lang="en-GB" altLang="en-US" sz="2000" b="0" i="0" u="none" strike="noStrike" cap="none" normalizeH="0" baseline="0" dirty="0">
                          <a:ln>
                            <a:noFill/>
                          </a:ln>
                          <a:solidFill>
                            <a:srgbClr val="FF0000"/>
                          </a:solidFill>
                          <a:effectLst/>
                          <a:latin typeface="Calibri" panose="020F0502020204030204" pitchFamily="34" charset="0"/>
                          <a:ea typeface="MS PGothic" panose="020B0600070205080204" pitchFamily="34" charset="-128"/>
                        </a:rPr>
                        <a:t>data are in categories</a:t>
                      </a:r>
                      <a:r>
                        <a:rPr kumimoji="0" lang="en-GB" altLang="en-US" sz="2000" b="0"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 such as the number of babies who are securely attached.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It is not a useful way of describing data when there are several modes.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4306977"/>
                  </a:ext>
                </a:extLst>
              </a:tr>
            </a:tbl>
          </a:graphicData>
        </a:graphic>
      </p:graphicFrame>
      <p:sp>
        <p:nvSpPr>
          <p:cNvPr id="3" name="TextBox 2">
            <a:extLst>
              <a:ext uri="{FF2B5EF4-FFF2-40B4-BE49-F238E27FC236}">
                <a16:creationId xmlns:a16="http://schemas.microsoft.com/office/drawing/2014/main" id="{D5D15C48-127B-45DC-BC55-056C04A56849}"/>
              </a:ext>
            </a:extLst>
          </p:cNvPr>
          <p:cNvSpPr txBox="1"/>
          <p:nvPr/>
        </p:nvSpPr>
        <p:spPr>
          <a:xfrm>
            <a:off x="457200" y="533400"/>
            <a:ext cx="7467600"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Advantages and Disadvantages</a:t>
            </a:r>
          </a:p>
        </p:txBody>
      </p:sp>
    </p:spTree>
    <p:extLst>
      <p:ext uri="{BB962C8B-B14F-4D97-AF65-F5344CB8AC3E}">
        <p14:creationId xmlns:p14="http://schemas.microsoft.com/office/powerpoint/2010/main" val="249033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648B3-5397-4E4D-9931-BC799BBB9325}"/>
              </a:ext>
            </a:extLst>
          </p:cNvPr>
          <p:cNvSpPr txBox="1"/>
          <p:nvPr/>
        </p:nvSpPr>
        <p:spPr>
          <a:xfrm>
            <a:off x="1524000" y="2949714"/>
            <a:ext cx="6248400" cy="707886"/>
          </a:xfrm>
          <a:prstGeom prst="rect">
            <a:avLst/>
          </a:prstGeom>
          <a:noFill/>
        </p:spPr>
        <p:txBody>
          <a:bodyPr wrap="square" rtlCol="0">
            <a:spAutoFit/>
          </a:bodyPr>
          <a:lstStyle/>
          <a:p>
            <a:pPr algn="ctr"/>
            <a:r>
              <a:rPr lang="en-US" sz="4000" dirty="0">
                <a:solidFill>
                  <a:srgbClr val="990000"/>
                </a:solidFill>
                <a:latin typeface="Verdana" panose="020B0604030504040204" pitchFamily="34" charset="0"/>
                <a:ea typeface="Verdana" panose="020B0604030504040204" pitchFamily="34" charset="0"/>
              </a:rPr>
              <a:t>Measures of Dispersion</a:t>
            </a:r>
          </a:p>
        </p:txBody>
      </p:sp>
    </p:spTree>
    <p:extLst>
      <p:ext uri="{BB962C8B-B14F-4D97-AF65-F5344CB8AC3E}">
        <p14:creationId xmlns:p14="http://schemas.microsoft.com/office/powerpoint/2010/main" val="414256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8F11E9-B755-4F6E-9936-D52D6F7C4C01}"/>
              </a:ext>
            </a:extLst>
          </p:cNvPr>
          <p:cNvSpPr/>
          <p:nvPr/>
        </p:nvSpPr>
        <p:spPr>
          <a:xfrm>
            <a:off x="533400" y="635675"/>
            <a:ext cx="8153400" cy="3785652"/>
          </a:xfrm>
          <a:prstGeom prst="rect">
            <a:avLst/>
          </a:prstGeom>
        </p:spPr>
        <p:txBody>
          <a:bodyPr wrap="square">
            <a:spAutoFit/>
          </a:bodyPr>
          <a:lstStyle/>
          <a:p>
            <a:r>
              <a:rPr lang="en-US" sz="2000" b="1" dirty="0">
                <a:solidFill>
                  <a:srgbClr val="000000"/>
                </a:solidFill>
                <a:latin typeface="Verdana" panose="020B0604030504040204" pitchFamily="34" charset="0"/>
                <a:ea typeface="Verdana" panose="020B0604030504040204" pitchFamily="34" charset="0"/>
              </a:rPr>
              <a:t>Range</a:t>
            </a:r>
          </a:p>
          <a:p>
            <a:endParaRPr lang="en-US" sz="2000" dirty="0">
              <a:solidFill>
                <a:srgbClr val="000000"/>
              </a:solidFill>
              <a:latin typeface="Verdana" panose="020B0604030504040204" pitchFamily="34" charset="0"/>
              <a:ea typeface="Verdana" panose="020B0604030504040204" pitchFamily="34" charset="0"/>
            </a:endParaRPr>
          </a:p>
          <a:p>
            <a:r>
              <a:rPr lang="en-US" sz="2000" dirty="0">
                <a:solidFill>
                  <a:srgbClr val="000000"/>
                </a:solidFill>
                <a:latin typeface="Verdana" panose="020B0604030504040204" pitchFamily="34" charset="0"/>
                <a:ea typeface="Verdana" panose="020B0604030504040204" pitchFamily="34" charset="0"/>
              </a:rPr>
              <a:t>The range is the difference between the largest and the smallest observation in the data. </a:t>
            </a:r>
          </a:p>
          <a:p>
            <a:r>
              <a:rPr lang="en-US" sz="2000" dirty="0">
                <a:solidFill>
                  <a:srgbClr val="000000"/>
                </a:solidFill>
                <a:latin typeface="Verdana" panose="020B0604030504040204" pitchFamily="34" charset="0"/>
                <a:ea typeface="Verdana" panose="020B0604030504040204" pitchFamily="34" charset="0"/>
              </a:rPr>
              <a:t>	- The prime advantage of this measure of dispersion is that it is easy to calculate. </a:t>
            </a:r>
          </a:p>
          <a:p>
            <a:endParaRPr lang="en-US" sz="2000" dirty="0">
              <a:solidFill>
                <a:srgbClr val="000000"/>
              </a:solidFill>
              <a:latin typeface="Verdana" panose="020B0604030504040204" pitchFamily="34" charset="0"/>
              <a:ea typeface="Verdana" panose="020B0604030504040204" pitchFamily="34" charset="0"/>
            </a:endParaRPr>
          </a:p>
          <a:p>
            <a:r>
              <a:rPr lang="en-US" sz="2000" dirty="0">
                <a:solidFill>
                  <a:srgbClr val="000000"/>
                </a:solidFill>
                <a:latin typeface="Verdana" panose="020B0604030504040204" pitchFamily="34" charset="0"/>
                <a:ea typeface="Verdana" panose="020B0604030504040204" pitchFamily="34" charset="0"/>
              </a:rPr>
              <a:t>On the other hand, it has lot of disadvantages. </a:t>
            </a:r>
          </a:p>
          <a:p>
            <a:pPr marL="342900" indent="-342900">
              <a:buFontTx/>
              <a:buChar char="-"/>
            </a:pPr>
            <a:r>
              <a:rPr lang="en-US" sz="2000" dirty="0">
                <a:solidFill>
                  <a:srgbClr val="000000"/>
                </a:solidFill>
                <a:latin typeface="Verdana" panose="020B0604030504040204" pitchFamily="34" charset="0"/>
                <a:ea typeface="Verdana" panose="020B0604030504040204" pitchFamily="34" charset="0"/>
              </a:rPr>
              <a:t>It is </a:t>
            </a:r>
            <a:r>
              <a:rPr lang="en-US" sz="2000" dirty="0">
                <a:solidFill>
                  <a:srgbClr val="FF0000"/>
                </a:solidFill>
                <a:latin typeface="Verdana" panose="020B0604030504040204" pitchFamily="34" charset="0"/>
                <a:ea typeface="Verdana" panose="020B0604030504040204" pitchFamily="34" charset="0"/>
              </a:rPr>
              <a:t>very sensitive to outliers </a:t>
            </a:r>
            <a:r>
              <a:rPr lang="en-US" sz="2000" dirty="0">
                <a:solidFill>
                  <a:srgbClr val="000000"/>
                </a:solidFill>
                <a:latin typeface="Verdana" panose="020B0604030504040204" pitchFamily="34" charset="0"/>
                <a:ea typeface="Verdana" panose="020B0604030504040204" pitchFamily="34" charset="0"/>
              </a:rPr>
              <a:t>and does not use all the observations in a data set.</a:t>
            </a:r>
          </a:p>
          <a:p>
            <a:pPr marL="342900" indent="-342900">
              <a:buFontTx/>
              <a:buChar char="-"/>
            </a:pPr>
            <a:r>
              <a:rPr lang="en-US" sz="2000" dirty="0">
                <a:solidFill>
                  <a:srgbClr val="000000"/>
                </a:solidFill>
                <a:latin typeface="Verdana" panose="020B0604030504040204" pitchFamily="34" charset="0"/>
                <a:ea typeface="Verdana" panose="020B0604030504040204" pitchFamily="34" charset="0"/>
              </a:rPr>
              <a:t>It is more informative to provide the minimum and the maximum values rather than providing the range.</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29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05311-6862-488E-A740-68E67BD3938D}"/>
              </a:ext>
            </a:extLst>
          </p:cNvPr>
          <p:cNvSpPr/>
          <p:nvPr/>
        </p:nvSpPr>
        <p:spPr>
          <a:xfrm>
            <a:off x="304800" y="609600"/>
            <a:ext cx="8305800" cy="3477875"/>
          </a:xfrm>
          <a:prstGeom prst="rect">
            <a:avLst/>
          </a:prstGeom>
        </p:spPr>
        <p:txBody>
          <a:bodyPr wrap="square">
            <a:spAutoFit/>
          </a:bodyPr>
          <a:lstStyle/>
          <a:p>
            <a:r>
              <a:rPr lang="en-US" sz="2000" b="1" dirty="0">
                <a:solidFill>
                  <a:srgbClr val="000000"/>
                </a:solidFill>
                <a:latin typeface="Verdana" panose="020B0604030504040204" pitchFamily="34" charset="0"/>
                <a:ea typeface="Verdana" panose="020B0604030504040204" pitchFamily="34" charset="0"/>
              </a:rPr>
              <a:t>Interquartile range</a:t>
            </a:r>
            <a:endParaRPr lang="en-US" sz="2000" b="1" dirty="0">
              <a:solidFill>
                <a:srgbClr val="985735"/>
              </a:solidFill>
              <a:latin typeface="Verdana" panose="020B0604030504040204" pitchFamily="34" charset="0"/>
              <a:ea typeface="Verdana" panose="020B0604030504040204" pitchFamily="34" charset="0"/>
            </a:endParaRPr>
          </a:p>
          <a:p>
            <a:endParaRPr lang="en-US" sz="2000" dirty="0">
              <a:solidFill>
                <a:srgbClr val="000000"/>
              </a:solidFill>
              <a:latin typeface="Verdana" panose="020B0604030504040204" pitchFamily="34" charset="0"/>
              <a:ea typeface="Verdana" panose="020B0604030504040204" pitchFamily="34" charset="0"/>
            </a:endParaRPr>
          </a:p>
          <a:p>
            <a:r>
              <a:rPr lang="en-US" sz="2000" dirty="0">
                <a:solidFill>
                  <a:srgbClr val="000000"/>
                </a:solidFill>
                <a:latin typeface="Verdana" panose="020B0604030504040204" pitchFamily="34" charset="0"/>
                <a:ea typeface="Verdana" panose="020B0604030504040204" pitchFamily="34" charset="0"/>
              </a:rPr>
              <a:t>Interquartile range is defined as the difference between the 25</a:t>
            </a:r>
            <a:r>
              <a:rPr lang="en-US" sz="2000" baseline="30000" dirty="0">
                <a:solidFill>
                  <a:srgbClr val="000000"/>
                </a:solidFill>
                <a:latin typeface="Verdana" panose="020B0604030504040204" pitchFamily="34" charset="0"/>
                <a:ea typeface="Verdana" panose="020B0604030504040204" pitchFamily="34" charset="0"/>
              </a:rPr>
              <a:t>th</a:t>
            </a:r>
            <a:r>
              <a:rPr lang="en-US" sz="2000" dirty="0">
                <a:solidFill>
                  <a:srgbClr val="000000"/>
                </a:solidFill>
                <a:latin typeface="Verdana" panose="020B0604030504040204" pitchFamily="34" charset="0"/>
                <a:ea typeface="Verdana" panose="020B0604030504040204" pitchFamily="34" charset="0"/>
              </a:rPr>
              <a:t> and 75</a:t>
            </a:r>
            <a:r>
              <a:rPr lang="en-US" sz="2000" baseline="30000" dirty="0">
                <a:solidFill>
                  <a:srgbClr val="000000"/>
                </a:solidFill>
                <a:latin typeface="Verdana" panose="020B0604030504040204" pitchFamily="34" charset="0"/>
                <a:ea typeface="Verdana" panose="020B0604030504040204" pitchFamily="34" charset="0"/>
              </a:rPr>
              <a:t>th</a:t>
            </a:r>
            <a:r>
              <a:rPr lang="en-US" sz="2000" dirty="0">
                <a:solidFill>
                  <a:srgbClr val="000000"/>
                </a:solidFill>
                <a:latin typeface="Verdana" panose="020B0604030504040204" pitchFamily="34" charset="0"/>
                <a:ea typeface="Verdana" panose="020B0604030504040204" pitchFamily="34" charset="0"/>
              </a:rPr>
              <a:t> percentile. Hence the interquartile range describes the middle 50% of observations. </a:t>
            </a:r>
          </a:p>
          <a:p>
            <a:endParaRPr lang="en-US" sz="2000" dirty="0">
              <a:solidFill>
                <a:srgbClr val="000000"/>
              </a:solidFill>
              <a:latin typeface="Verdana" panose="020B0604030504040204" pitchFamily="34" charset="0"/>
              <a:ea typeface="Verdana" panose="020B0604030504040204" pitchFamily="34" charset="0"/>
            </a:endParaRPr>
          </a:p>
          <a:p>
            <a:r>
              <a:rPr lang="en-US" sz="2000" dirty="0">
                <a:solidFill>
                  <a:srgbClr val="000000"/>
                </a:solidFill>
                <a:latin typeface="Verdana" panose="020B0604030504040204" pitchFamily="34" charset="0"/>
                <a:ea typeface="Verdana" panose="020B0604030504040204" pitchFamily="34" charset="0"/>
              </a:rPr>
              <a:t>	- advantage is that it is </a:t>
            </a:r>
            <a:r>
              <a:rPr lang="en-US" sz="2000" dirty="0">
                <a:solidFill>
                  <a:srgbClr val="FF0000"/>
                </a:solidFill>
                <a:latin typeface="Verdana" panose="020B0604030504040204" pitchFamily="34" charset="0"/>
                <a:ea typeface="Verdana" panose="020B0604030504040204" pitchFamily="34" charset="0"/>
              </a:rPr>
              <a:t>not affected by extreme </a:t>
            </a:r>
            <a:r>
              <a:rPr lang="en-US" sz="2000" dirty="0">
                <a:solidFill>
                  <a:srgbClr val="000000"/>
                </a:solidFill>
                <a:latin typeface="Verdana" panose="020B0604030504040204" pitchFamily="34" charset="0"/>
                <a:ea typeface="Verdana" panose="020B0604030504040204" pitchFamily="34" charset="0"/>
              </a:rPr>
              <a:t>values. 	</a:t>
            </a:r>
          </a:p>
          <a:p>
            <a:r>
              <a:rPr lang="en-US" sz="2000" dirty="0">
                <a:solidFill>
                  <a:srgbClr val="000000"/>
                </a:solidFill>
                <a:latin typeface="Verdana" panose="020B0604030504040204" pitchFamily="34" charset="0"/>
                <a:ea typeface="Verdana" panose="020B0604030504040204" pitchFamily="34" charset="0"/>
              </a:rPr>
              <a:t>	- The main disadvantage in using interquartile range as a measure of dispersion is that it is not amenable to mathematical manipulation.</a:t>
            </a:r>
          </a:p>
        </p:txBody>
      </p:sp>
    </p:spTree>
    <p:extLst>
      <p:ext uri="{BB962C8B-B14F-4D97-AF65-F5344CB8AC3E}">
        <p14:creationId xmlns:p14="http://schemas.microsoft.com/office/powerpoint/2010/main" val="301270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FA459A-9188-4E2C-9EAE-53720141F0CA}"/>
              </a:ext>
            </a:extLst>
          </p:cNvPr>
          <p:cNvSpPr/>
          <p:nvPr/>
        </p:nvSpPr>
        <p:spPr>
          <a:xfrm>
            <a:off x="533400" y="762000"/>
            <a:ext cx="8229600" cy="1938992"/>
          </a:xfrm>
          <a:prstGeom prst="rect">
            <a:avLst/>
          </a:prstGeom>
        </p:spPr>
        <p:txBody>
          <a:bodyPr wrap="square">
            <a:spAutoFit/>
          </a:bodyPr>
          <a:lstStyle/>
          <a:p>
            <a:r>
              <a:rPr lang="en-US" sz="2000" b="1" dirty="0">
                <a:solidFill>
                  <a:srgbClr val="000000"/>
                </a:solidFill>
                <a:latin typeface="Verdana" panose="020B0604030504040204" pitchFamily="34" charset="0"/>
                <a:ea typeface="Verdana" panose="020B0604030504040204" pitchFamily="34" charset="0"/>
              </a:rPr>
              <a:t>Standard deviation</a:t>
            </a:r>
          </a:p>
          <a:p>
            <a:endParaRPr lang="en-US" sz="2000" dirty="0">
              <a:solidFill>
                <a:srgbClr val="000000"/>
              </a:solidFill>
              <a:latin typeface="Verdana" panose="020B0604030504040204" pitchFamily="34" charset="0"/>
              <a:ea typeface="Verdana" panose="020B0604030504040204" pitchFamily="34" charset="0"/>
            </a:endParaRPr>
          </a:p>
          <a:p>
            <a:r>
              <a:rPr lang="en-US" sz="2000" dirty="0">
                <a:solidFill>
                  <a:srgbClr val="000000"/>
                </a:solidFill>
                <a:latin typeface="Verdana" panose="020B0604030504040204" pitchFamily="34" charset="0"/>
                <a:ea typeface="Verdana" panose="020B0604030504040204" pitchFamily="34" charset="0"/>
              </a:rPr>
              <a:t>Standard deviation (SD) is the </a:t>
            </a:r>
            <a:r>
              <a:rPr lang="en-US" sz="2000" dirty="0">
                <a:solidFill>
                  <a:srgbClr val="FF0000"/>
                </a:solidFill>
                <a:latin typeface="Verdana" panose="020B0604030504040204" pitchFamily="34" charset="0"/>
                <a:ea typeface="Verdana" panose="020B0604030504040204" pitchFamily="34" charset="0"/>
              </a:rPr>
              <a:t>most commonly used measure </a:t>
            </a:r>
            <a:r>
              <a:rPr lang="en-US" sz="2000" dirty="0">
                <a:solidFill>
                  <a:srgbClr val="000000"/>
                </a:solidFill>
                <a:latin typeface="Verdana" panose="020B0604030504040204" pitchFamily="34" charset="0"/>
                <a:ea typeface="Verdana" panose="020B0604030504040204" pitchFamily="34" charset="0"/>
              </a:rPr>
              <a:t>of dispersion. It is a measure of spread of data about the mean. SD is the square root of sum of squared deviation from the mean divided by the number of observations.</a:t>
            </a:r>
            <a:endParaRPr lang="en-US" sz="2000"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B65B3C8-CE45-41E5-81A8-F87ED17A9A8E}"/>
                  </a:ext>
                </a:extLst>
              </p:cNvPr>
              <p:cNvSpPr txBox="1"/>
              <p:nvPr/>
            </p:nvSpPr>
            <p:spPr>
              <a:xfrm>
                <a:off x="3124200" y="3276600"/>
                <a:ext cx="2613536" cy="1002134"/>
              </a:xfrm>
              <a:prstGeom prst="rect">
                <a:avLst/>
              </a:prstGeom>
              <a:noFill/>
            </p:spPr>
            <p:txBody>
              <a:bodyPr wrap="none" lIns="0" tIns="0" rIns="0" bIns="0" rtlCol="0">
                <a:spAutoFit/>
              </a:bodyPr>
              <a:lstStyle/>
              <a:p>
                <a:r>
                  <a:rPr lang="en-US" sz="3200" dirty="0">
                    <a:latin typeface="Consolas" panose="020B0609020204030204" pitchFamily="49" charset="0"/>
                  </a:rPr>
                  <a:t>SD </a:t>
                </a:r>
                <a14:m>
                  <m:oMath xmlns:m="http://schemas.openxmlformats.org/officeDocument/2006/math">
                    <m:r>
                      <a:rPr lang="en-US" sz="3200" i="1" smtClean="0">
                        <a:latin typeface="Cambria Math" panose="02040503050406030204" pitchFamily="18" charset="0"/>
                      </a:rPr>
                      <m:t>=</m:t>
                    </m:r>
                    <m:rad>
                      <m:radPr>
                        <m:degHide m:val="on"/>
                        <m:ctrlPr>
                          <a:rPr lang="en-US" sz="3200" i="1" smtClean="0">
                            <a:latin typeface="Cambria Math" panose="02040503050406030204" pitchFamily="18" charset="0"/>
                          </a:rPr>
                        </m:ctrlPr>
                      </m:radPr>
                      <m:deg/>
                      <m:e>
                        <m:f>
                          <m:fPr>
                            <m:ctrlPr>
                              <a:rPr lang="en-US" sz="3200" i="1" smtClean="0">
                                <a:latin typeface="Cambria Math" panose="02040503050406030204" pitchFamily="18" charset="0"/>
                              </a:rPr>
                            </m:ctrlPr>
                          </m:fPr>
                          <m:num>
                            <m:nary>
                              <m:naryPr>
                                <m:chr m:val="∑"/>
                                <m:subHide m:val="on"/>
                                <m:supHide m:val="on"/>
                                <m:ctrlPr>
                                  <a:rPr lang="en-US" sz="3200" i="1" smtClean="0">
                                    <a:latin typeface="Cambria Math" panose="02040503050406030204" pitchFamily="18" charset="0"/>
                                  </a:rPr>
                                </m:ctrlPr>
                              </m:naryPr>
                              <m:sub/>
                              <m:sup/>
                              <m:e>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e>
                                  <m:sup>
                                    <m:r>
                                      <a:rPr lang="en-US" sz="3200" b="0" i="1" smtClean="0">
                                        <a:latin typeface="Cambria Math" panose="02040503050406030204" pitchFamily="18" charset="0"/>
                                      </a:rPr>
                                      <m:t>2</m:t>
                                    </m:r>
                                  </m:sup>
                                </m:sSup>
                              </m:e>
                            </m:nary>
                          </m:num>
                          <m:den>
                            <m:r>
                              <a:rPr lang="en-US" sz="3200" b="0" i="1" smtClean="0">
                                <a:latin typeface="Cambria Math" panose="02040503050406030204" pitchFamily="18" charset="0"/>
                              </a:rPr>
                              <m:t>𝑛</m:t>
                            </m:r>
                            <m:r>
                              <a:rPr lang="en-US" sz="3200" b="0" i="1" smtClean="0">
                                <a:latin typeface="Cambria Math" panose="02040503050406030204" pitchFamily="18" charset="0"/>
                              </a:rPr>
                              <m:t>−1</m:t>
                            </m:r>
                          </m:den>
                        </m:f>
                      </m:e>
                    </m:rad>
                  </m:oMath>
                </a14:m>
                <a:endParaRPr lang="en-US" sz="3200" dirty="0">
                  <a:latin typeface="Consolas" panose="020B0609020204030204" pitchFamily="49" charset="0"/>
                </a:endParaRPr>
              </a:p>
            </p:txBody>
          </p:sp>
        </mc:Choice>
        <mc:Fallback xmlns="">
          <p:sp>
            <p:nvSpPr>
              <p:cNvPr id="3" name="TextBox 2">
                <a:extLst>
                  <a:ext uri="{FF2B5EF4-FFF2-40B4-BE49-F238E27FC236}">
                    <a16:creationId xmlns:a16="http://schemas.microsoft.com/office/drawing/2014/main" id="{5B65B3C8-CE45-41E5-81A8-F87ED17A9A8E}"/>
                  </a:ext>
                </a:extLst>
              </p:cNvPr>
              <p:cNvSpPr txBox="1">
                <a:spLocks noRot="1" noChangeAspect="1" noMove="1" noResize="1" noEditPoints="1" noAdjustHandles="1" noChangeArrowheads="1" noChangeShapeType="1" noTextEdit="1"/>
              </p:cNvSpPr>
              <p:nvPr/>
            </p:nvSpPr>
            <p:spPr>
              <a:xfrm>
                <a:off x="3124200" y="3276600"/>
                <a:ext cx="2613536" cy="1002134"/>
              </a:xfrm>
              <a:prstGeom prst="rect">
                <a:avLst/>
              </a:prstGeom>
              <a:blipFill>
                <a:blip r:embed="rId2"/>
                <a:stretch>
                  <a:fillRect l="-9579" b="-4878"/>
                </a:stretch>
              </a:blipFill>
            </p:spPr>
            <p:txBody>
              <a:bodyPr/>
              <a:lstStyle/>
              <a:p>
                <a:r>
                  <a:rPr lang="en-US">
                    <a:noFill/>
                  </a:rPr>
                  <a:t> </a:t>
                </a:r>
              </a:p>
            </p:txBody>
          </p:sp>
        </mc:Fallback>
      </mc:AlternateContent>
    </p:spTree>
    <p:extLst>
      <p:ext uri="{BB962C8B-B14F-4D97-AF65-F5344CB8AC3E}">
        <p14:creationId xmlns:p14="http://schemas.microsoft.com/office/powerpoint/2010/main" val="411091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E11E9-D8F6-4468-B0B1-1CE2BA623A85}"/>
              </a:ext>
            </a:extLst>
          </p:cNvPr>
          <p:cNvSpPr txBox="1"/>
          <p:nvPr/>
        </p:nvSpPr>
        <p:spPr>
          <a:xfrm>
            <a:off x="1447800" y="2996625"/>
            <a:ext cx="6248400" cy="584775"/>
          </a:xfrm>
          <a:prstGeom prst="rect">
            <a:avLst/>
          </a:prstGeom>
          <a:noFill/>
        </p:spPr>
        <p:txBody>
          <a:bodyPr wrap="square" rtlCol="0">
            <a:spAutoFit/>
          </a:bodyPr>
          <a:lstStyle/>
          <a:p>
            <a:pPr algn="ctr"/>
            <a:r>
              <a:rPr lang="en-US" sz="3200" dirty="0">
                <a:solidFill>
                  <a:srgbClr val="800000"/>
                </a:solidFill>
                <a:latin typeface="Verdana" panose="020B0604030504040204" pitchFamily="34" charset="0"/>
                <a:ea typeface="Verdana" panose="020B0604030504040204" pitchFamily="34" charset="0"/>
              </a:rPr>
              <a:t>Nature of Distributions</a:t>
            </a:r>
          </a:p>
        </p:txBody>
      </p:sp>
    </p:spTree>
    <p:extLst>
      <p:ext uri="{BB962C8B-B14F-4D97-AF65-F5344CB8AC3E}">
        <p14:creationId xmlns:p14="http://schemas.microsoft.com/office/powerpoint/2010/main" val="66156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B81340-E53C-4669-9FCA-AA5746114D28}"/>
              </a:ext>
            </a:extLst>
          </p:cNvPr>
          <p:cNvSpPr/>
          <p:nvPr/>
        </p:nvSpPr>
        <p:spPr>
          <a:xfrm>
            <a:off x="609600" y="685800"/>
            <a:ext cx="7772400" cy="5016758"/>
          </a:xfrm>
          <a:prstGeom prst="rect">
            <a:avLst/>
          </a:prstGeom>
        </p:spPr>
        <p:txBody>
          <a:bodyPr wrap="square">
            <a:spAutoFit/>
          </a:bodyPr>
          <a:lstStyle/>
          <a:p>
            <a:r>
              <a:rPr lang="en-US" sz="2000" b="1" dirty="0">
                <a:latin typeface="Verdana" panose="020B0604030504040204" pitchFamily="34" charset="0"/>
                <a:ea typeface="Verdana" panose="020B0604030504040204" pitchFamily="34" charset="0"/>
              </a:rPr>
              <a:t>Normal Distribution</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Normal distribution, also known as the Gaussian distribution, is a probability distribution that is symmetric about the mean, showing that data near the mean are more frequent in occurrence than data far from the mean. In graph form, normal distribution will appear as a bell curve.</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The normal distribution model is motivated by the </a:t>
            </a:r>
            <a:r>
              <a:rPr lang="en-US" sz="2000" dirty="0">
                <a:solidFill>
                  <a:srgbClr val="990000"/>
                </a:solidFill>
                <a:latin typeface="Verdana" panose="020B0604030504040204" pitchFamily="34" charset="0"/>
                <a:ea typeface="Verdana" panose="020B0604030504040204" pitchFamily="34" charset="0"/>
              </a:rPr>
              <a:t>Central Limit Theorem</a:t>
            </a:r>
            <a:r>
              <a:rPr lang="en-US" sz="2000" dirty="0">
                <a:latin typeface="Verdana" panose="020B0604030504040204" pitchFamily="34" charset="0"/>
                <a:ea typeface="Verdana" panose="020B0604030504040204" pitchFamily="34" charset="0"/>
              </a:rPr>
              <a:t>. This theory states that averages calculated from independent, identically distributed random variables have approximately normal distributions, regardless of the type of distribution from which the variables are sampled </a:t>
            </a:r>
          </a:p>
          <a:p>
            <a:endParaRPr lang="en-US" sz="2000" b="0" i="0" dirty="0">
              <a:effectLst/>
              <a:latin typeface="Verdana" panose="020B0604030504040204" pitchFamily="34" charset="0"/>
              <a:ea typeface="Verdana" panose="020B0604030504040204" pitchFamily="34" charset="0"/>
            </a:endParaRPr>
          </a:p>
          <a:p>
            <a:endParaRPr lang="en-US" sz="2000" b="0"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380460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22218</TotalTime>
  <Words>509</Words>
  <Application>Microsoft Office PowerPoint</Application>
  <PresentationFormat>On-screen Show (4:3)</PresentationFormat>
  <Paragraphs>99</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 Math</vt:lpstr>
      <vt:lpstr>Consolas</vt:lpstr>
      <vt:lpstr>Helvetica</vt:lpstr>
      <vt:lpstr>inherit</vt:lpstr>
      <vt:lpstr>Times New Roman</vt:lpstr>
      <vt:lpstr>Verdana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@Regi Mathew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Regi</dc:creator>
  <cp:lastModifiedBy>Regi M</cp:lastModifiedBy>
  <cp:revision>650</cp:revision>
  <dcterms:created xsi:type="dcterms:W3CDTF">2005-10-23T09:17:09Z</dcterms:created>
  <dcterms:modified xsi:type="dcterms:W3CDTF">2019-10-13T16:46:32Z</dcterms:modified>
</cp:coreProperties>
</file>