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jpeg" ContentType="image/jpeg"/>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28" name="PlaceHolder 2"/>
          <p:cNvSpPr>
            <a:spLocks noGrp="1"/>
          </p:cNvSpPr>
          <p:nvPr>
            <p:ph type="body"/>
          </p:nvPr>
        </p:nvSpPr>
        <p:spPr>
          <a:xfrm>
            <a:off x="504000" y="176904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29" name="PlaceHolder 3"/>
          <p:cNvSpPr>
            <a:spLocks noGrp="1"/>
          </p:cNvSpPr>
          <p:nvPr>
            <p:ph type="body"/>
          </p:nvPr>
        </p:nvSpPr>
        <p:spPr>
          <a:xfrm>
            <a:off x="504000" y="405936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31"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2"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3" name="PlaceHolder 4"/>
          <p:cNvSpPr>
            <a:spLocks noGrp="1"/>
          </p:cNvSpPr>
          <p:nvPr>
            <p:ph type="body"/>
          </p:nvPr>
        </p:nvSpPr>
        <p:spPr>
          <a:xfrm>
            <a:off x="50400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4" name="PlaceHolder 5"/>
          <p:cNvSpPr>
            <a:spLocks noGrp="1"/>
          </p:cNvSpPr>
          <p:nvPr>
            <p:ph type="body"/>
          </p:nvPr>
        </p:nvSpPr>
        <p:spPr>
          <a:xfrm>
            <a:off x="515268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36" name="PlaceHolder 2"/>
          <p:cNvSpPr>
            <a:spLocks noGrp="1"/>
          </p:cNvSpPr>
          <p:nvPr>
            <p:ph type="body"/>
          </p:nvPr>
        </p:nvSpPr>
        <p:spPr>
          <a:xfrm>
            <a:off x="50400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7" name="PlaceHolder 3"/>
          <p:cNvSpPr>
            <a:spLocks noGrp="1"/>
          </p:cNvSpPr>
          <p:nvPr>
            <p:ph type="body"/>
          </p:nvPr>
        </p:nvSpPr>
        <p:spPr>
          <a:xfrm>
            <a:off x="357120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8" name="PlaceHolder 4"/>
          <p:cNvSpPr>
            <a:spLocks noGrp="1"/>
          </p:cNvSpPr>
          <p:nvPr>
            <p:ph type="body"/>
          </p:nvPr>
        </p:nvSpPr>
        <p:spPr>
          <a:xfrm>
            <a:off x="663804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9" name="PlaceHolder 5"/>
          <p:cNvSpPr>
            <a:spLocks noGrp="1"/>
          </p:cNvSpPr>
          <p:nvPr>
            <p:ph type="body"/>
          </p:nvPr>
        </p:nvSpPr>
        <p:spPr>
          <a:xfrm>
            <a:off x="50400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40" name="PlaceHolder 6"/>
          <p:cNvSpPr>
            <a:spLocks noGrp="1"/>
          </p:cNvSpPr>
          <p:nvPr>
            <p:ph type="body"/>
          </p:nvPr>
        </p:nvSpPr>
        <p:spPr>
          <a:xfrm>
            <a:off x="357120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41" name="PlaceHolder 7"/>
          <p:cNvSpPr>
            <a:spLocks noGrp="1"/>
          </p:cNvSpPr>
          <p:nvPr>
            <p:ph type="body"/>
          </p:nvPr>
        </p:nvSpPr>
        <p:spPr>
          <a:xfrm>
            <a:off x="663804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50"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52" name="PlaceHolder 2"/>
          <p:cNvSpPr>
            <a:spLocks noGrp="1"/>
          </p:cNvSpPr>
          <p:nvPr>
            <p:ph type="body"/>
          </p:nvPr>
        </p:nvSpPr>
        <p:spPr>
          <a:xfrm>
            <a:off x="504000" y="1769040"/>
            <a:ext cx="9071640" cy="43844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54" name="PlaceHolder 2"/>
          <p:cNvSpPr>
            <a:spLocks noGrp="1"/>
          </p:cNvSpPr>
          <p:nvPr>
            <p:ph type="body"/>
          </p:nvPr>
        </p:nvSpPr>
        <p:spPr>
          <a:xfrm>
            <a:off x="50400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55" name="PlaceHolder 3"/>
          <p:cNvSpPr>
            <a:spLocks noGrp="1"/>
          </p:cNvSpPr>
          <p:nvPr>
            <p:ph type="body"/>
          </p:nvPr>
        </p:nvSpPr>
        <p:spPr>
          <a:xfrm>
            <a:off x="515268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2956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59"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60" name="PlaceHolder 3"/>
          <p:cNvSpPr>
            <a:spLocks noGrp="1"/>
          </p:cNvSpPr>
          <p:nvPr>
            <p:ph type="body"/>
          </p:nvPr>
        </p:nvSpPr>
        <p:spPr>
          <a:xfrm>
            <a:off x="515268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61" name="PlaceHolder 4"/>
          <p:cNvSpPr>
            <a:spLocks noGrp="1"/>
          </p:cNvSpPr>
          <p:nvPr>
            <p:ph type="body"/>
          </p:nvPr>
        </p:nvSpPr>
        <p:spPr>
          <a:xfrm>
            <a:off x="50400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7"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63" name="PlaceHolder 2"/>
          <p:cNvSpPr>
            <a:spLocks noGrp="1"/>
          </p:cNvSpPr>
          <p:nvPr>
            <p:ph type="body"/>
          </p:nvPr>
        </p:nvSpPr>
        <p:spPr>
          <a:xfrm>
            <a:off x="50400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64"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65" name="PlaceHolder 4"/>
          <p:cNvSpPr>
            <a:spLocks noGrp="1"/>
          </p:cNvSpPr>
          <p:nvPr>
            <p:ph type="body"/>
          </p:nvPr>
        </p:nvSpPr>
        <p:spPr>
          <a:xfrm>
            <a:off x="515268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67"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68"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69" name="PlaceHolder 4"/>
          <p:cNvSpPr>
            <a:spLocks noGrp="1"/>
          </p:cNvSpPr>
          <p:nvPr>
            <p:ph type="body"/>
          </p:nvPr>
        </p:nvSpPr>
        <p:spPr>
          <a:xfrm>
            <a:off x="504000" y="405936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71" name="PlaceHolder 2"/>
          <p:cNvSpPr>
            <a:spLocks noGrp="1"/>
          </p:cNvSpPr>
          <p:nvPr>
            <p:ph type="body"/>
          </p:nvPr>
        </p:nvSpPr>
        <p:spPr>
          <a:xfrm>
            <a:off x="504000" y="176904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72" name="PlaceHolder 3"/>
          <p:cNvSpPr>
            <a:spLocks noGrp="1"/>
          </p:cNvSpPr>
          <p:nvPr>
            <p:ph type="body"/>
          </p:nvPr>
        </p:nvSpPr>
        <p:spPr>
          <a:xfrm>
            <a:off x="504000" y="405936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74"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75"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76" name="PlaceHolder 4"/>
          <p:cNvSpPr>
            <a:spLocks noGrp="1"/>
          </p:cNvSpPr>
          <p:nvPr>
            <p:ph type="body"/>
          </p:nvPr>
        </p:nvSpPr>
        <p:spPr>
          <a:xfrm>
            <a:off x="50400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77" name="PlaceHolder 5"/>
          <p:cNvSpPr>
            <a:spLocks noGrp="1"/>
          </p:cNvSpPr>
          <p:nvPr>
            <p:ph type="body"/>
          </p:nvPr>
        </p:nvSpPr>
        <p:spPr>
          <a:xfrm>
            <a:off x="515268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79" name="PlaceHolder 2"/>
          <p:cNvSpPr>
            <a:spLocks noGrp="1"/>
          </p:cNvSpPr>
          <p:nvPr>
            <p:ph type="body"/>
          </p:nvPr>
        </p:nvSpPr>
        <p:spPr>
          <a:xfrm>
            <a:off x="50400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0" name="PlaceHolder 3"/>
          <p:cNvSpPr>
            <a:spLocks noGrp="1"/>
          </p:cNvSpPr>
          <p:nvPr>
            <p:ph type="body"/>
          </p:nvPr>
        </p:nvSpPr>
        <p:spPr>
          <a:xfrm>
            <a:off x="357120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1" name="PlaceHolder 4"/>
          <p:cNvSpPr>
            <a:spLocks noGrp="1"/>
          </p:cNvSpPr>
          <p:nvPr>
            <p:ph type="body"/>
          </p:nvPr>
        </p:nvSpPr>
        <p:spPr>
          <a:xfrm>
            <a:off x="663804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2" name="PlaceHolder 5"/>
          <p:cNvSpPr>
            <a:spLocks noGrp="1"/>
          </p:cNvSpPr>
          <p:nvPr>
            <p:ph type="body"/>
          </p:nvPr>
        </p:nvSpPr>
        <p:spPr>
          <a:xfrm>
            <a:off x="50400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3" name="PlaceHolder 6"/>
          <p:cNvSpPr>
            <a:spLocks noGrp="1"/>
          </p:cNvSpPr>
          <p:nvPr>
            <p:ph type="body"/>
          </p:nvPr>
        </p:nvSpPr>
        <p:spPr>
          <a:xfrm>
            <a:off x="357120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4" name="PlaceHolder 7"/>
          <p:cNvSpPr>
            <a:spLocks noGrp="1"/>
          </p:cNvSpPr>
          <p:nvPr>
            <p:ph type="body"/>
          </p:nvPr>
        </p:nvSpPr>
        <p:spPr>
          <a:xfrm>
            <a:off x="663804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9" name="PlaceHolder 2"/>
          <p:cNvSpPr>
            <a:spLocks noGrp="1"/>
          </p:cNvSpPr>
          <p:nvPr>
            <p:ph type="body"/>
          </p:nvPr>
        </p:nvSpPr>
        <p:spPr>
          <a:xfrm>
            <a:off x="504000" y="1769040"/>
            <a:ext cx="9071640" cy="43844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1" name="PlaceHolder 2"/>
          <p:cNvSpPr>
            <a:spLocks noGrp="1"/>
          </p:cNvSpPr>
          <p:nvPr>
            <p:ph type="body"/>
          </p:nvPr>
        </p:nvSpPr>
        <p:spPr>
          <a:xfrm>
            <a:off x="50400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12" name="PlaceHolder 3"/>
          <p:cNvSpPr>
            <a:spLocks noGrp="1"/>
          </p:cNvSpPr>
          <p:nvPr>
            <p:ph type="body"/>
          </p:nvPr>
        </p:nvSpPr>
        <p:spPr>
          <a:xfrm>
            <a:off x="515268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2956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6"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17" name="PlaceHolder 3"/>
          <p:cNvSpPr>
            <a:spLocks noGrp="1"/>
          </p:cNvSpPr>
          <p:nvPr>
            <p:ph type="body"/>
          </p:nvPr>
        </p:nvSpPr>
        <p:spPr>
          <a:xfrm>
            <a:off x="515268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18" name="PlaceHolder 4"/>
          <p:cNvSpPr>
            <a:spLocks noGrp="1"/>
          </p:cNvSpPr>
          <p:nvPr>
            <p:ph type="body"/>
          </p:nvPr>
        </p:nvSpPr>
        <p:spPr>
          <a:xfrm>
            <a:off x="50400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20" name="PlaceHolder 2"/>
          <p:cNvSpPr>
            <a:spLocks noGrp="1"/>
          </p:cNvSpPr>
          <p:nvPr>
            <p:ph type="body"/>
          </p:nvPr>
        </p:nvSpPr>
        <p:spPr>
          <a:xfrm>
            <a:off x="50400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21"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22" name="PlaceHolder 4"/>
          <p:cNvSpPr>
            <a:spLocks noGrp="1"/>
          </p:cNvSpPr>
          <p:nvPr>
            <p:ph type="body"/>
          </p:nvPr>
        </p:nvSpPr>
        <p:spPr>
          <a:xfrm>
            <a:off x="515268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24"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25"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26" name="PlaceHolder 4"/>
          <p:cNvSpPr>
            <a:spLocks noGrp="1"/>
          </p:cNvSpPr>
          <p:nvPr>
            <p:ph type="body"/>
          </p:nvPr>
        </p:nvSpPr>
        <p:spPr>
          <a:xfrm>
            <a:off x="504000" y="405936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640" cy="1754280"/>
          </a:xfrm>
          <a:prstGeom prst="rect">
            <a:avLst/>
          </a:prstGeom>
          <a:ln>
            <a:noFill/>
          </a:ln>
        </p:spPr>
      </p:pic>
      <p:sp>
        <p:nvSpPr>
          <p:cNvPr id="1" name="PlaceHolder 1"/>
          <p:cNvSpPr>
            <a:spLocks noGrp="1"/>
          </p:cNvSpPr>
          <p:nvPr>
            <p:ph type="title"/>
          </p:nvPr>
        </p:nvSpPr>
        <p:spPr>
          <a:xfrm>
            <a:off x="0" y="2341080"/>
            <a:ext cx="9071640" cy="1262160"/>
          </a:xfrm>
          <a:prstGeom prst="rect">
            <a:avLst/>
          </a:prstGeom>
        </p:spPr>
        <p:txBody>
          <a:bodyPr lIns="0" rIns="0" tIns="0" bIns="0" anchor="ctr">
            <a:noAutofit/>
          </a:bodyPr>
          <a:p>
            <a:pPr algn="ctr"/>
            <a:r>
              <a:rPr b="0" lang="en-IN" sz="4400" spc="-1" strike="noStrike">
                <a:solidFill>
                  <a:srgbClr val="006699"/>
                </a:solidFill>
                <a:latin typeface="Arial"/>
              </a:rPr>
              <a:t>Click to edit the title text format</a:t>
            </a:r>
            <a:endParaRPr b="0" lang="en-IN" sz="4400" spc="-1" strike="noStrike">
              <a:solidFill>
                <a:srgbClr val="006699"/>
              </a:solidFill>
              <a:latin typeface="Arial"/>
            </a:endParaRPr>
          </a:p>
        </p:txBody>
      </p:sp>
      <p:sp>
        <p:nvSpPr>
          <p:cNvPr id="2" name="PlaceHolder 2"/>
          <p:cNvSpPr>
            <a:spLocks noGrp="1"/>
          </p:cNvSpPr>
          <p:nvPr>
            <p:ph type="body"/>
          </p:nvPr>
        </p:nvSpPr>
        <p:spPr>
          <a:xfrm>
            <a:off x="504000" y="4056120"/>
            <a:ext cx="9071640" cy="2097360"/>
          </a:xfrm>
          <a:prstGeom prst="rect">
            <a:avLst/>
          </a:prstGeom>
        </p:spPr>
        <p:txBody>
          <a:bodyPr lIns="0" rIns="0" tIns="0" bIns="0">
            <a:normAutofit fontScale="65000"/>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noAutofit/>
          </a:bodyPr>
          <a:p>
            <a:pPr algn="r"/>
            <a:fld id="{4A79552A-5117-4604-A6CC-74A1ACCF99BD}"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3" name="CustomShape 2"/>
          <p:cNvSpPr/>
          <p:nvPr/>
        </p:nvSpPr>
        <p:spPr>
          <a:xfrm>
            <a:off x="0" y="662040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4" name="PlaceHolder 3"/>
          <p:cNvSpPr>
            <a:spLocks noGrp="1"/>
          </p:cNvSpPr>
          <p:nvPr>
            <p:ph type="title"/>
          </p:nvPr>
        </p:nvSpPr>
        <p:spPr>
          <a:xfrm>
            <a:off x="504000" y="301320"/>
            <a:ext cx="9071640" cy="637560"/>
          </a:xfrm>
          <a:prstGeom prst="rect">
            <a:avLst/>
          </a:prstGeom>
        </p:spPr>
        <p:txBody>
          <a:bodyPr lIns="0" rIns="0" tIns="0" bIns="0" anchor="ctr">
            <a:noAutofit/>
          </a:bodyPr>
          <a:p>
            <a:pPr algn="ct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45" name="PlaceHolder 4"/>
          <p:cNvSpPr>
            <a:spLocks noGrp="1"/>
          </p:cNvSpPr>
          <p:nvPr>
            <p:ph type="body"/>
          </p:nvPr>
        </p:nvSpPr>
        <p:spPr>
          <a:xfrm>
            <a:off x="504000" y="1769040"/>
            <a:ext cx="9071640" cy="438444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Click to edit the outline text format</a:t>
            </a:r>
            <a:endParaRPr b="0" lang="en-IN"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66cc"/>
                </a:solidFill>
                <a:latin typeface="Arial"/>
              </a:rPr>
              <a:t>Second Outline Level</a:t>
            </a:r>
            <a:endParaRPr b="0" lang="en-IN" sz="2800" spc="-1" strike="noStrike">
              <a:solidFill>
                <a:srgbClr val="0066cc"/>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66cc"/>
                </a:solidFill>
                <a:latin typeface="Arial"/>
              </a:rPr>
              <a:t>Third Outline Level</a:t>
            </a:r>
            <a:endParaRPr b="0" lang="en-IN" sz="2400" spc="-1" strike="noStrike">
              <a:solidFill>
                <a:srgbClr val="0066cc"/>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66cc"/>
                </a:solidFill>
                <a:latin typeface="Arial"/>
              </a:rPr>
              <a:t>Fourth Outline Level</a:t>
            </a:r>
            <a:endParaRPr b="0" lang="en-IN" sz="2000" spc="-1" strike="noStrike">
              <a:solidFill>
                <a:srgbClr val="0066cc"/>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66cc"/>
                </a:solidFill>
                <a:latin typeface="Arial"/>
              </a:rPr>
              <a:t>Fifth Outline Level</a:t>
            </a:r>
            <a:endParaRPr b="0" lang="en-IN" sz="2000" spc="-1" strike="noStrike">
              <a:solidFill>
                <a:srgbClr val="0066cc"/>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66cc"/>
                </a:solidFill>
                <a:latin typeface="Arial"/>
              </a:rPr>
              <a:t>Sixth Outline Level</a:t>
            </a:r>
            <a:endParaRPr b="0" lang="en-IN" sz="2000" spc="-1" strike="noStrike">
              <a:solidFill>
                <a:srgbClr val="0066cc"/>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66cc"/>
                </a:solidFill>
                <a:latin typeface="Arial"/>
              </a:rPr>
              <a:t>Seventh Outline Level</a:t>
            </a:r>
            <a:endParaRPr b="0" lang="en-IN" sz="2000" spc="-1" strike="noStrike">
              <a:solidFill>
                <a:srgbClr val="0066cc"/>
              </a:solidFill>
              <a:latin typeface="Arial"/>
            </a:endParaRPr>
          </a:p>
        </p:txBody>
      </p:sp>
      <p:sp>
        <p:nvSpPr>
          <p:cNvPr id="46" name="PlaceHolder 5"/>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47" name="PlaceHolder 6"/>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48" name="PlaceHolder 7"/>
          <p:cNvSpPr>
            <a:spLocks noGrp="1"/>
          </p:cNvSpPr>
          <p:nvPr>
            <p:ph type="sldNum"/>
          </p:nvPr>
        </p:nvSpPr>
        <p:spPr>
          <a:xfrm>
            <a:off x="7227360" y="6887160"/>
            <a:ext cx="2348280" cy="521280"/>
          </a:xfrm>
          <a:prstGeom prst="rect">
            <a:avLst/>
          </a:prstGeom>
        </p:spPr>
        <p:txBody>
          <a:bodyPr lIns="0" rIns="0" tIns="0" bIns="0">
            <a:noAutofit/>
          </a:bodyPr>
          <a:p>
            <a:pPr algn="r"/>
            <a:fld id="{4BF63D24-D3B6-41D7-ACA8-F64C2E5C6A9C}"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216000" y="115200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2600" spc="-1" strike="noStrike">
                <a:solidFill>
                  <a:srgbClr val="0066cc"/>
                </a:solidFill>
                <a:latin typeface="Arial"/>
              </a:rPr>
              <a:t>Objective : </a:t>
            </a:r>
            <a:endParaRPr b="0" lang="en-IN" sz="26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400" spc="-1" strike="noStrike">
                <a:solidFill>
                  <a:srgbClr val="0066cc"/>
                </a:solidFill>
                <a:latin typeface="Arial"/>
              </a:rPr>
              <a:t>To find percentage of unhappy customers and their pain-points .</a:t>
            </a:r>
            <a:endParaRPr b="0" lang="en-IN" sz="24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400" spc="-1" strike="noStrike">
                <a:solidFill>
                  <a:srgbClr val="0066cc"/>
                </a:solidFill>
                <a:latin typeface="Arial"/>
              </a:rPr>
              <a:t>Based on those pain-points providing recommendations.</a:t>
            </a:r>
            <a:endParaRPr b="0" lang="en-IN" sz="2400" spc="-1" strike="noStrike">
              <a:solidFill>
                <a:srgbClr val="0066cc"/>
              </a:solidFill>
              <a:latin typeface="Arial"/>
            </a:endParaRPr>
          </a:p>
          <a:p>
            <a:pPr lvl="1" marL="864000" indent="-324000">
              <a:spcBef>
                <a:spcPts val="1134"/>
              </a:spcBef>
              <a:buClr>
                <a:srgbClr val="000000"/>
              </a:buClr>
              <a:buSzPct val="75000"/>
              <a:buFont typeface="Symbol" charset="2"/>
              <a:buChar char=""/>
            </a:pPr>
            <a:endParaRPr b="0" lang="en-IN" sz="24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2800" spc="-1" strike="noStrike">
                <a:solidFill>
                  <a:srgbClr val="0066cc"/>
                </a:solidFill>
                <a:latin typeface="Arial"/>
              </a:rPr>
              <a:t>Methodology</a:t>
            </a:r>
            <a:r>
              <a:rPr b="0" lang="en-IN" sz="3200" spc="-1" strike="noStrike">
                <a:solidFill>
                  <a:srgbClr val="0066cc"/>
                </a:solidFill>
                <a:latin typeface="Arial"/>
              </a:rPr>
              <a:t>:</a:t>
            </a:r>
            <a:endParaRPr b="0" lang="en-IN"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400" spc="-1" strike="noStrike">
                <a:solidFill>
                  <a:srgbClr val="0066cc"/>
                </a:solidFill>
                <a:latin typeface="Arial"/>
              </a:rPr>
              <a:t>Sentiment Analysis(Acquire Negative tweets) + Topic Modelling</a:t>
            </a:r>
            <a:endParaRPr b="0" lang="en-IN" sz="24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400" spc="-1" strike="noStrike">
                <a:solidFill>
                  <a:srgbClr val="0066cc"/>
                </a:solidFill>
                <a:latin typeface="Arial"/>
              </a:rPr>
              <a:t>Topic modelling distinguishes different type of comment into different topics</a:t>
            </a:r>
            <a:endParaRPr b="0" lang="en-IN" sz="2400" spc="-1" strike="noStrike">
              <a:solidFill>
                <a:srgbClr val="0066cc"/>
              </a:solidFill>
              <a:latin typeface="Arial"/>
            </a:endParaRPr>
          </a:p>
          <a:p>
            <a:pPr lvl="1" marL="864000" indent="-324000">
              <a:spcBef>
                <a:spcPts val="1134"/>
              </a:spcBef>
              <a:buClr>
                <a:srgbClr val="000000"/>
              </a:buClr>
              <a:buSzPct val="75000"/>
              <a:buFont typeface="Symbol" charset="2"/>
              <a:buChar char=""/>
            </a:pPr>
            <a:endParaRPr b="0" lang="en-IN" sz="2400" spc="-1" strike="noStrike">
              <a:solidFill>
                <a:srgbClr val="0066cc"/>
              </a:solidFill>
              <a:latin typeface="Arial"/>
            </a:endParaRPr>
          </a:p>
        </p:txBody>
      </p:sp>
      <p:sp>
        <p:nvSpPr>
          <p:cNvPr id="86" name="TextShape 2"/>
          <p:cNvSpPr txBox="1"/>
          <p:nvPr/>
        </p:nvSpPr>
        <p:spPr>
          <a:xfrm>
            <a:off x="504000" y="301320"/>
            <a:ext cx="9071640" cy="637560"/>
          </a:xfrm>
          <a:prstGeom prst="rect">
            <a:avLst/>
          </a:prstGeom>
          <a:noFill/>
          <a:ln>
            <a:noFill/>
          </a:ln>
        </p:spPr>
        <p:txBody>
          <a:bodyPr lIns="0" rIns="0" tIns="0" bIns="0" anchor="ctr">
            <a:noAutofit/>
          </a:bodyPr>
          <a:p>
            <a:pPr algn="ctr"/>
            <a:r>
              <a:rPr b="0" lang="en-IN" sz="4400" spc="-1" strike="noStrike">
                <a:solidFill>
                  <a:srgbClr val="ffffff"/>
                </a:solidFill>
                <a:latin typeface="Arial"/>
              </a:rPr>
              <a:t>Customer Support Twitter</a:t>
            </a:r>
            <a:endParaRPr b="0" lang="en-IN" sz="4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301320"/>
            <a:ext cx="9071640" cy="637560"/>
          </a:xfrm>
          <a:prstGeom prst="rect">
            <a:avLst/>
          </a:prstGeom>
          <a:noFill/>
          <a:ln>
            <a:noFill/>
          </a:ln>
        </p:spPr>
        <p:txBody>
          <a:bodyPr lIns="0" rIns="0" tIns="0" bIns="0" anchor="ctr">
            <a:noAutofit/>
          </a:bodyPr>
          <a:p>
            <a:pPr algn="ctr"/>
            <a:r>
              <a:rPr b="0" lang="en-IN" sz="4400" spc="-1" strike="noStrike">
                <a:solidFill>
                  <a:srgbClr val="ffffff"/>
                </a:solidFill>
                <a:latin typeface="Arial"/>
              </a:rPr>
              <a:t>Flow Diagram</a:t>
            </a:r>
            <a:endParaRPr b="0" lang="en-IN" sz="4400" spc="-1" strike="noStrike">
              <a:solidFill>
                <a:srgbClr val="ffffff"/>
              </a:solidFill>
              <a:latin typeface="Arial"/>
            </a:endParaRPr>
          </a:p>
        </p:txBody>
      </p:sp>
      <p:sp>
        <p:nvSpPr>
          <p:cNvPr id="88" name="TextShape 2"/>
          <p:cNvSpPr txBox="1"/>
          <p:nvPr/>
        </p:nvSpPr>
        <p:spPr>
          <a:xfrm>
            <a:off x="216000" y="1296000"/>
            <a:ext cx="9504000" cy="511200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2000" spc="-1" strike="noStrike">
                <a:solidFill>
                  <a:srgbClr val="0066cc"/>
                </a:solidFill>
                <a:latin typeface="Arial"/>
              </a:rPr>
              <a:t>Take single product</a:t>
            </a:r>
            <a:endParaRPr b="0" lang="en-IN" sz="20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2000" spc="-1" strike="noStrike">
                <a:solidFill>
                  <a:srgbClr val="0066cc"/>
                </a:solidFill>
                <a:latin typeface="Arial"/>
              </a:rPr>
              <a:t>Take only negative tweets after sentiment analysis</a:t>
            </a:r>
            <a:endParaRPr b="0" lang="en-IN" sz="2000" spc="-1" strike="noStrike">
              <a:solidFill>
                <a:srgbClr val="0066cc"/>
              </a:solidFill>
              <a:latin typeface="Arial"/>
            </a:endParaRPr>
          </a:p>
        </p:txBody>
      </p:sp>
      <p:sp>
        <p:nvSpPr>
          <p:cNvPr id="89" name="CustomShape 3"/>
          <p:cNvSpPr/>
          <p:nvPr/>
        </p:nvSpPr>
        <p:spPr>
          <a:xfrm>
            <a:off x="576000" y="2592000"/>
            <a:ext cx="1152000" cy="792000"/>
          </a:xfrm>
          <a:prstGeom prst="wedgeRoundRectCallout">
            <a:avLst>
              <a:gd name="adj1" fmla="val -8921"/>
              <a:gd name="adj2" fmla="val 158310"/>
              <a:gd name="adj3" fmla="val 16667"/>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IN" sz="1000" spc="-1" strike="noStrike">
                <a:latin typeface="Arial"/>
              </a:rPr>
              <a:t>Unstructured Data</a:t>
            </a:r>
            <a:endParaRPr b="0" lang="en-IN" sz="1000" spc="-1" strike="noStrike">
              <a:latin typeface="Arial"/>
            </a:endParaRPr>
          </a:p>
        </p:txBody>
      </p:sp>
      <p:sp>
        <p:nvSpPr>
          <p:cNvPr id="90" name="CustomShape 4"/>
          <p:cNvSpPr/>
          <p:nvPr/>
        </p:nvSpPr>
        <p:spPr>
          <a:xfrm>
            <a:off x="2016000" y="2376000"/>
            <a:ext cx="1152000" cy="2016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IN" sz="1000" spc="-1" strike="noStrike">
                <a:latin typeface="Arial"/>
              </a:rPr>
              <a:t>Data Pre-Processing</a:t>
            </a:r>
            <a:endParaRPr b="0" lang="en-IN" sz="1000" spc="-1" strike="noStrike">
              <a:latin typeface="Arial"/>
            </a:endParaRPr>
          </a:p>
        </p:txBody>
      </p:sp>
      <p:sp>
        <p:nvSpPr>
          <p:cNvPr id="91" name="CustomShape 5"/>
          <p:cNvSpPr/>
          <p:nvPr/>
        </p:nvSpPr>
        <p:spPr>
          <a:xfrm>
            <a:off x="3449880" y="3168000"/>
            <a:ext cx="1296000" cy="432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IN" sz="1100" spc="-1" strike="noStrike">
                <a:latin typeface="Arial"/>
              </a:rPr>
              <a:t>Negative Tweets</a:t>
            </a:r>
            <a:endParaRPr b="0" lang="en-IN" sz="1100" spc="-1" strike="noStrike">
              <a:latin typeface="Arial"/>
            </a:endParaRPr>
          </a:p>
        </p:txBody>
      </p:sp>
      <p:sp>
        <p:nvSpPr>
          <p:cNvPr id="92" name="CustomShape 6"/>
          <p:cNvSpPr/>
          <p:nvPr/>
        </p:nvSpPr>
        <p:spPr>
          <a:xfrm>
            <a:off x="3312000" y="2376000"/>
            <a:ext cx="1368000" cy="504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IN" sz="1200" spc="-1" strike="noStrike">
                <a:latin typeface="Arial"/>
              </a:rPr>
              <a:t>Positive Tweets</a:t>
            </a:r>
            <a:endParaRPr b="0" lang="en-IN" sz="1200" spc="-1" strike="noStrike">
              <a:latin typeface="Arial"/>
            </a:endParaRPr>
          </a:p>
        </p:txBody>
      </p:sp>
      <p:sp>
        <p:nvSpPr>
          <p:cNvPr id="93" name="CustomShape 7"/>
          <p:cNvSpPr/>
          <p:nvPr/>
        </p:nvSpPr>
        <p:spPr>
          <a:xfrm>
            <a:off x="3456000" y="3960000"/>
            <a:ext cx="1296000" cy="504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IN" sz="1100" spc="-1" strike="noStrike">
                <a:latin typeface="Arial"/>
              </a:rPr>
              <a:t>Neutral Tweets</a:t>
            </a:r>
            <a:endParaRPr b="0" lang="en-IN" sz="1100" spc="-1" strike="noStrike">
              <a:latin typeface="Arial"/>
            </a:endParaRPr>
          </a:p>
        </p:txBody>
      </p:sp>
      <p:sp>
        <p:nvSpPr>
          <p:cNvPr id="94" name="CustomShape 8"/>
          <p:cNvSpPr/>
          <p:nvPr/>
        </p:nvSpPr>
        <p:spPr>
          <a:xfrm>
            <a:off x="5400000" y="2304000"/>
            <a:ext cx="1008000" cy="2232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IN" sz="1000" spc="-1" strike="noStrike">
                <a:latin typeface="Arial"/>
              </a:rPr>
              <a:t>Feature Selection</a:t>
            </a:r>
            <a:endParaRPr b="0" lang="en-IN" sz="1000" spc="-1" strike="noStrike">
              <a:latin typeface="Arial"/>
            </a:endParaRPr>
          </a:p>
          <a:p>
            <a:pPr algn="ctr"/>
            <a:r>
              <a:rPr b="0" lang="en-IN" sz="1100" spc="-1" strike="noStrike">
                <a:latin typeface="Arial"/>
              </a:rPr>
              <a:t> </a:t>
            </a:r>
            <a:r>
              <a:rPr b="0" lang="en-IN" sz="1100" spc="-1" strike="noStrike">
                <a:latin typeface="Arial"/>
              </a:rPr>
              <a:t>and Extraction</a:t>
            </a:r>
            <a:endParaRPr b="0" lang="en-IN" sz="1100" spc="-1" strike="noStrike">
              <a:latin typeface="Arial"/>
            </a:endParaRPr>
          </a:p>
        </p:txBody>
      </p:sp>
      <p:sp>
        <p:nvSpPr>
          <p:cNvPr id="95" name="CustomShape 9"/>
          <p:cNvSpPr/>
          <p:nvPr/>
        </p:nvSpPr>
        <p:spPr>
          <a:xfrm>
            <a:off x="6840000" y="2952000"/>
            <a:ext cx="1152000" cy="936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IN" sz="1200" spc="-1" strike="noStrike">
                <a:latin typeface="Arial"/>
              </a:rPr>
              <a:t>Topic Clustering</a:t>
            </a:r>
            <a:endParaRPr b="0" lang="en-IN" sz="1200" spc="-1" strike="noStrike">
              <a:latin typeface="Arial"/>
            </a:endParaRPr>
          </a:p>
        </p:txBody>
      </p:sp>
      <p:sp>
        <p:nvSpPr>
          <p:cNvPr id="96" name="Line 10"/>
          <p:cNvSpPr/>
          <p:nvPr/>
        </p:nvSpPr>
        <p:spPr>
          <a:xfrm>
            <a:off x="1728000" y="3024000"/>
            <a:ext cx="288000" cy="0"/>
          </a:xfrm>
          <a:prstGeom prst="line">
            <a:avLst/>
          </a:prstGeom>
          <a:ln>
            <a:solidFill>
              <a:srgbClr val="000000"/>
            </a:solidFill>
            <a:tailEnd len="med" type="triangle" w="med"/>
          </a:ln>
        </p:spPr>
        <p:style>
          <a:lnRef idx="0"/>
          <a:fillRef idx="0"/>
          <a:effectRef idx="0"/>
          <a:fontRef idx="minor"/>
        </p:style>
      </p:sp>
      <p:cxnSp>
        <p:nvCxnSpPr>
          <p:cNvPr id="97" name="Line 11"/>
          <p:cNvCxnSpPr/>
          <p:nvPr/>
        </p:nvCxnSpPr>
        <p:spPr>
          <a:xfrm>
            <a:off x="0" y="0"/>
            <a:ext cx="360" cy="360"/>
          </a:xfrm>
          <a:prstGeom prst="line">
            <a:avLst/>
          </a:prstGeom>
          <a:ln>
            <a:solidFill>
              <a:srgbClr val="3465a4"/>
            </a:solidFill>
          </a:ln>
        </p:spPr>
      </p:cxnSp>
      <p:sp>
        <p:nvSpPr>
          <p:cNvPr id="98" name="CustomShape 12"/>
          <p:cNvSpPr/>
          <p:nvPr/>
        </p:nvSpPr>
        <p:spPr>
          <a:xfrm>
            <a:off x="8280000" y="2232000"/>
            <a:ext cx="935640" cy="2304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IN" sz="1100" spc="-1" strike="noStrike">
                <a:latin typeface="Arial"/>
              </a:rPr>
              <a:t>Topics(1-n)</a:t>
            </a:r>
            <a:endParaRPr b="0" lang="en-IN" sz="1100" spc="-1" strike="noStrike">
              <a:latin typeface="Arial"/>
            </a:endParaRPr>
          </a:p>
          <a:p>
            <a:pPr algn="ctr"/>
            <a:r>
              <a:rPr b="0" lang="en-IN" sz="1100" spc="-1" strike="noStrike">
                <a:latin typeface="Arial"/>
              </a:rPr>
              <a:t>Delay</a:t>
            </a:r>
            <a:endParaRPr b="0" lang="en-IN" sz="1100" spc="-1" strike="noStrike">
              <a:latin typeface="Arial"/>
            </a:endParaRPr>
          </a:p>
          <a:p>
            <a:pPr algn="ctr"/>
            <a:r>
              <a:rPr b="0" lang="en-IN" sz="1100" spc="-1" strike="noStrike">
                <a:latin typeface="Arial"/>
              </a:rPr>
              <a:t>Device Error</a:t>
            </a:r>
            <a:endParaRPr b="0" lang="en-IN" sz="1100" spc="-1" strike="noStrike">
              <a:latin typeface="Arial"/>
            </a:endParaRPr>
          </a:p>
          <a:p>
            <a:pPr algn="ctr"/>
            <a:endParaRPr b="0" lang="en-IN" sz="1100" spc="-1" strike="noStrike">
              <a:latin typeface="Arial"/>
            </a:endParaRPr>
          </a:p>
        </p:txBody>
      </p:sp>
      <p:sp>
        <p:nvSpPr>
          <p:cNvPr id="99" name="CustomShape 13"/>
          <p:cNvSpPr/>
          <p:nvPr/>
        </p:nvSpPr>
        <p:spPr>
          <a:xfrm>
            <a:off x="504000" y="4248000"/>
            <a:ext cx="1224000" cy="648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IN" sz="1000" spc="-1" strike="noStrike">
                <a:latin typeface="Arial"/>
              </a:rPr>
              <a:t>Single product eg,</a:t>
            </a:r>
            <a:endParaRPr b="0" lang="en-IN" sz="1000" spc="-1" strike="noStrike">
              <a:latin typeface="Arial"/>
            </a:endParaRPr>
          </a:p>
          <a:p>
            <a:pPr algn="ctr"/>
            <a:r>
              <a:rPr b="0" lang="en-IN" sz="1100" spc="-1" strike="noStrike">
                <a:latin typeface="Arial"/>
              </a:rPr>
              <a:t>Apple-Sprt</a:t>
            </a:r>
            <a:endParaRPr b="0" lang="en-IN" sz="1100" spc="-1" strike="noStrike">
              <a:latin typeface="Arial"/>
            </a:endParaRPr>
          </a:p>
        </p:txBody>
      </p:sp>
      <p:sp>
        <p:nvSpPr>
          <p:cNvPr id="100" name="Line 14"/>
          <p:cNvSpPr/>
          <p:nvPr/>
        </p:nvSpPr>
        <p:spPr>
          <a:xfrm>
            <a:off x="4752000" y="3384000"/>
            <a:ext cx="648000" cy="0"/>
          </a:xfrm>
          <a:prstGeom prst="line">
            <a:avLst/>
          </a:prstGeom>
          <a:ln>
            <a:solidFill>
              <a:srgbClr val="000000"/>
            </a:solidFill>
            <a:tailEnd len="med" type="triangle" w="med"/>
          </a:ln>
        </p:spPr>
        <p:style>
          <a:lnRef idx="0"/>
          <a:fillRef idx="0"/>
          <a:effectRef idx="0"/>
          <a:fontRef idx="minor"/>
        </p:style>
      </p:sp>
      <p:sp>
        <p:nvSpPr>
          <p:cNvPr id="101" name="Line 15"/>
          <p:cNvSpPr/>
          <p:nvPr/>
        </p:nvSpPr>
        <p:spPr>
          <a:xfrm>
            <a:off x="7992000" y="3456000"/>
            <a:ext cx="288000" cy="0"/>
          </a:xfrm>
          <a:prstGeom prst="line">
            <a:avLst/>
          </a:prstGeom>
          <a:ln>
            <a:solidFill>
              <a:srgbClr val="000000"/>
            </a:solidFill>
            <a:tailEnd len="med" type="triangle" w="med"/>
          </a:ln>
        </p:spPr>
        <p:style>
          <a:lnRef idx="0"/>
          <a:fillRef idx="0"/>
          <a:effectRef idx="0"/>
          <a:fontRef idx="minor"/>
        </p:style>
      </p:sp>
      <p:sp>
        <p:nvSpPr>
          <p:cNvPr id="102" name="Line 16"/>
          <p:cNvSpPr/>
          <p:nvPr/>
        </p:nvSpPr>
        <p:spPr>
          <a:xfrm>
            <a:off x="6408000" y="3384000"/>
            <a:ext cx="432000" cy="0"/>
          </a:xfrm>
          <a:prstGeom prst="line">
            <a:avLst/>
          </a:prstGeom>
          <a:ln>
            <a:solidFill>
              <a:srgbClr val="000000"/>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504000" y="301320"/>
            <a:ext cx="9071640" cy="637560"/>
          </a:xfrm>
          <a:prstGeom prst="rect">
            <a:avLst/>
          </a:prstGeom>
          <a:noFill/>
          <a:ln>
            <a:noFill/>
          </a:ln>
        </p:spPr>
        <p:txBody>
          <a:bodyPr lIns="0" rIns="0" tIns="0" bIns="0" anchor="ctr">
            <a:noAutofit/>
          </a:bodyPr>
          <a:p>
            <a:pPr algn="ctr"/>
            <a:r>
              <a:rPr b="0" lang="en-IN" sz="4400" spc="-1" strike="noStrike">
                <a:solidFill>
                  <a:srgbClr val="ffffff"/>
                </a:solidFill>
                <a:latin typeface="Arial"/>
              </a:rPr>
              <a:t>Outcomes/Recommendation</a:t>
            </a:r>
            <a:endParaRPr b="0" lang="en-IN" sz="4400" spc="-1" strike="noStrike">
              <a:solidFill>
                <a:srgbClr val="ffffff"/>
              </a:solidFill>
              <a:latin typeface="Arial"/>
            </a:endParaRPr>
          </a:p>
        </p:txBody>
      </p:sp>
      <p:sp>
        <p:nvSpPr>
          <p:cNvPr id="104" name="TextShape 2"/>
          <p:cNvSpPr txBox="1"/>
          <p:nvPr/>
        </p:nvSpPr>
        <p:spPr>
          <a:xfrm>
            <a:off x="360360" y="108000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2600" spc="-1" strike="noStrike">
                <a:solidFill>
                  <a:srgbClr val="0066cc"/>
                </a:solidFill>
                <a:latin typeface="Arial"/>
              </a:rPr>
              <a:t>User Centric campaigns,For successfully running campaign we have to first find the users/target ,after that we can actually approach towards giving them full support,proper feedback and also follow up .This can helps us in boosting trust amongst and in result good marketing which makes good sales.</a:t>
            </a:r>
            <a:endParaRPr b="0" lang="en-IN" sz="26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2800" spc="-1" strike="noStrike">
                <a:solidFill>
                  <a:srgbClr val="0066cc"/>
                </a:solidFill>
                <a:latin typeface="Arial"/>
              </a:rPr>
              <a:t>Taking Apple-Support as Instance:</a:t>
            </a:r>
            <a:endParaRPr b="0" lang="en-IN" sz="28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600" spc="-1" strike="noStrike">
                <a:solidFill>
                  <a:srgbClr val="0066cc"/>
                </a:solidFill>
                <a:latin typeface="Arial"/>
              </a:rPr>
              <a:t>10% of the users are unhappy which has been realised after doing sentiment analysis of all of the tweets</a:t>
            </a:r>
            <a:endParaRPr b="0" lang="en-IN" sz="2600" spc="-1" strike="noStrike">
              <a:solidFill>
                <a:srgbClr val="0066cc"/>
              </a:solidFill>
              <a:latin typeface="Arial"/>
            </a:endParaRPr>
          </a:p>
          <a:p>
            <a:pPr lvl="1" marL="864000" indent="-324000">
              <a:spcBef>
                <a:spcPts val="1134"/>
              </a:spcBef>
              <a:buClr>
                <a:srgbClr val="000000"/>
              </a:buClr>
              <a:buSzPct val="75000"/>
              <a:buFont typeface="Symbol" charset="2"/>
              <a:buChar char=""/>
            </a:pPr>
            <a:r>
              <a:rPr b="1" lang="en-IN" sz="2600" spc="-1" strike="noStrike">
                <a:solidFill>
                  <a:srgbClr val="0066cc"/>
                </a:solidFill>
                <a:latin typeface="Arial"/>
              </a:rPr>
              <a:t>Reasons</a:t>
            </a:r>
            <a:r>
              <a:rPr b="0" lang="en-IN" sz="2600" spc="-1" strike="noStrike">
                <a:solidFill>
                  <a:srgbClr val="0066cc"/>
                </a:solidFill>
                <a:latin typeface="Arial"/>
              </a:rPr>
              <a:t> : Device Error,Slow device,update fails etc has been identified as topic clusters from negative tweets.</a:t>
            </a:r>
            <a:endParaRPr b="0" lang="en-IN" sz="2600" spc="-1" strike="noStrike">
              <a:solidFill>
                <a:srgbClr val="0066cc"/>
              </a:solidFill>
              <a:latin typeface="Arial"/>
            </a:endParaRPr>
          </a:p>
          <a:p>
            <a:pPr lvl="1" marL="864000" indent="-324000">
              <a:spcBef>
                <a:spcPts val="1134"/>
              </a:spcBef>
              <a:buClr>
                <a:srgbClr val="000000"/>
              </a:buClr>
              <a:buSzPct val="75000"/>
              <a:buFont typeface="Symbol" charset="2"/>
              <a:buChar char=""/>
            </a:pPr>
            <a:endParaRPr b="0" lang="en-IN" sz="26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LibreOffice/6.3.3.2$Windows_X86_64 LibreOffice_project/a64200df03143b798afd1ec74a12ab50359878ed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2020-07-19T23:51:23Z</dcterms:created>
  <dc:creator/>
  <dc:description/>
  <dc:language>en-IN</dc:language>
  <cp:lastModifiedBy/>
  <dcterms:modified xsi:type="dcterms:W3CDTF">2020-07-20T02:20:49Z</dcterms:modified>
  <cp:revision>2</cp:revision>
  <dc:subject/>
  <dc:title>Blue Curve</dc:title>
</cp:coreProperties>
</file>