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262" r:id="rId3"/>
    <p:sldId id="381" r:id="rId5"/>
    <p:sldId id="372" r:id="rId6"/>
    <p:sldId id="394" r:id="rId7"/>
    <p:sldId id="380" r:id="rId8"/>
    <p:sldId id="382" r:id="rId9"/>
    <p:sldId id="383" r:id="rId10"/>
    <p:sldId id="399" r:id="rId11"/>
    <p:sldId id="373" r:id="rId12"/>
    <p:sldId id="401" r:id="rId13"/>
    <p:sldId id="387" r:id="rId14"/>
    <p:sldId id="376" r:id="rId15"/>
    <p:sldId id="386" r:id="rId16"/>
    <p:sldId id="385" r:id="rId17"/>
    <p:sldId id="389" r:id="rId18"/>
    <p:sldId id="390" r:id="rId19"/>
    <p:sldId id="388" r:id="rId20"/>
    <p:sldId id="395" r:id="rId21"/>
    <p:sldId id="396" r:id="rId22"/>
    <p:sldId id="402" r:id="rId23"/>
    <p:sldId id="392" r:id="rId24"/>
    <p:sldId id="391" r:id="rId25"/>
    <p:sldId id="374" r:id="rId26"/>
    <p:sldId id="378" r:id="rId27"/>
    <p:sldId id="38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dha-Notebook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17375E"/>
    <a:srgbClr val="66CCFF"/>
    <a:srgbClr val="FF99FF"/>
    <a:srgbClr val="000000"/>
    <a:srgbClr val="FFFFFF"/>
    <a:srgbClr val="10253F"/>
    <a:srgbClr val="99FF66"/>
    <a:srgbClr val="99FF99"/>
    <a:srgbClr val="948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47" autoAdjust="0"/>
  </p:normalViewPr>
  <p:slideViewPr>
    <p:cSldViewPr showGuides="1">
      <p:cViewPr varScale="1">
        <p:scale>
          <a:sx n="87" d="100"/>
          <a:sy n="87" d="100"/>
        </p:scale>
        <p:origin x="1315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05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96EEB-34DD-4D8E-BAB9-F4FE58A16A8E}" type="datetimeFigureOut">
              <a:rPr lang="en-US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61D36-556A-456E-93FC-D8C248B60EF8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25132-AF25-4FE3-84B8-7C7802FA004D}" type="datetimeFigureOut">
              <a:rPr lang="en-US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EDC57-975E-45E4-BAF9-3B7433462192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B9A0-29AF-47DD-9689-6D05F63730E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B9A0-29AF-47DD-9689-6D05F63730E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B9A0-29AF-47DD-9689-6D05F63730E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B9A0-29AF-47DD-9689-6D05F63730E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B9A0-29AF-47DD-9689-6D05F63730E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B9A0-29AF-47DD-9689-6D05F63730E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B9A0-29AF-47DD-9689-6D05F63730E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B9A0-29AF-47DD-9689-6D05F63730E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B9A0-29AF-47DD-9689-6D05F63730E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B9A0-29AF-47DD-9689-6D05F63730E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B9A0-29AF-47DD-9689-6D05F63730E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FB9A0-29AF-47DD-9689-6D05F63730E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jpeg"/><Relationship Id="rId2" Type="http://schemas.openxmlformats.org/officeDocument/2006/relationships/image" Target="../media/image12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" y="717550"/>
            <a:ext cx="6143668" cy="682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6829464" y="714356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000332" y="6286520"/>
            <a:ext cx="6143668" cy="682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6280398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606575" y="819738"/>
            <a:ext cx="7560840" cy="6683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IN" sz="2800" b="1" kern="0" dirty="0">
                <a:solidFill>
                  <a:srgbClr val="FF0000"/>
                </a:solidFill>
                <a:ea typeface="Calibri" panose="020F0502020204030204" pitchFamily="34" charset="0"/>
              </a:rPr>
              <a:t>AI WEBSCRAPER USING VOICE COMMAND</a:t>
            </a:r>
            <a:endParaRPr lang="en-IN" sz="2000" b="1" kern="0" dirty="0"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defRPr/>
            </a:pPr>
            <a:endParaRPr lang="en-IN" sz="2000" b="1" kern="0" dirty="0">
              <a:ea typeface="Calibri" panose="020F0502020204030204" pitchFamily="34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IN" sz="2000" b="1" kern="0" dirty="0">
                <a:ea typeface="Calibri" panose="020F0502020204030204" pitchFamily="34" charset="0"/>
              </a:rPr>
              <a:t>A PRESENTATION DONE  BY</a:t>
            </a:r>
            <a:endParaRPr lang="en-US" sz="2000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cs typeface="Arial" panose="020B0604020202020204" pitchFamily="34" charset="0"/>
              </a:rPr>
              <a:t>TAMILARASAN .R</a:t>
            </a:r>
            <a:endParaRPr lang="en-US" sz="2000" dirty="0">
              <a:solidFill>
                <a:schemeClr val="tx2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cs typeface="Arial" panose="020B0604020202020204" pitchFamily="34" charset="0"/>
              </a:rPr>
              <a:t>230282601121</a:t>
            </a:r>
            <a:endParaRPr lang="en-US" sz="2000" dirty="0">
              <a:solidFill>
                <a:schemeClr val="tx2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UNDER THE GUIDANCE OF</a:t>
            </a:r>
            <a:endParaRPr lang="en-US" sz="2000" b="1" dirty="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cs typeface="Arial" panose="020B0604020202020204" pitchFamily="34" charset="0"/>
              </a:rPr>
              <a:t>Mrs.T.PANDIYAVATHI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endParaRPr lang="en-US" sz="2400" dirty="0">
              <a:solidFill>
                <a:schemeClr val="tx2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sz="2000" b="1" dirty="0"/>
              <a:t>ASSISTANT PROFESSOR 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cs typeface="Arial" panose="020B0604020202020204" pitchFamily="34" charset="0"/>
              </a:rPr>
              <a:t>(Senior Grade)</a:t>
            </a:r>
            <a:endParaRPr lang="en-US" sz="2000" b="1" dirty="0"/>
          </a:p>
          <a:p>
            <a:pPr algn="ctr">
              <a:lnSpc>
                <a:spcPct val="150000"/>
              </a:lnSpc>
              <a:defRPr/>
            </a:pPr>
            <a:endParaRPr lang="en-US" sz="2000" b="1" dirty="0"/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MASTER OF COMPUTER 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APPLICATIONS (2023-2025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)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sz="2400" dirty="0">
              <a:solidFill>
                <a:schemeClr val="tx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32100" y="6395459"/>
            <a:ext cx="441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DEPARTMENT OF COMPUTER APPLICATIONS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464" y="4469"/>
            <a:ext cx="2314536" cy="6741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Logo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58016" y="0"/>
            <a:ext cx="2285984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-32" y="717550"/>
            <a:ext cx="6143668" cy="682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6829464" y="714356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000332" y="6286520"/>
            <a:ext cx="6143668" cy="682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6280398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0" y="6367529"/>
            <a:ext cx="441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DEPARTMENT OF COMPUTER APPLICATIONS</a:t>
            </a:r>
            <a:endParaRPr lang="en-IN" b="1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58833"/>
            <a:ext cx="2133600" cy="365125"/>
          </a:xfrm>
        </p:spPr>
        <p:txBody>
          <a:bodyPr/>
          <a:lstStyle/>
          <a:p>
            <a:fld id="{2C3FB9A0-29AF-47DD-9689-6D05F63730EF}" type="slidenum">
              <a:rPr lang="en-IN" sz="1400" b="1" smtClean="0">
                <a:solidFill>
                  <a:schemeClr val="tx1"/>
                </a:solidFill>
              </a:rPr>
            </a:fld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8679" y="191136"/>
            <a:ext cx="307815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17375E"/>
                </a:solidFill>
                <a:cs typeface="Arial" panose="020B0604020202020204" pitchFamily="34" charset="0"/>
              </a:rPr>
              <a:t>PROPOSED</a:t>
            </a:r>
            <a:r>
              <a:rPr lang="en-IN" sz="2800" b="1" dirty="0">
                <a:solidFill>
                  <a:srgbClr val="17375E"/>
                </a:solidFill>
                <a:cs typeface="Arial" panose="020B0604020202020204" pitchFamily="34" charset="0"/>
              </a:rPr>
              <a:t> SYSTEM</a:t>
            </a:r>
            <a:endParaRPr lang="en-IN" sz="2800" dirty="0">
              <a:solidFill>
                <a:srgbClr val="C00000"/>
              </a:solidFill>
            </a:endParaRPr>
          </a:p>
          <a:p>
            <a:endParaRPr lang="en-IN" sz="2800" dirty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464" y="4469"/>
            <a:ext cx="2314536" cy="6741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7016" y="1145243"/>
            <a:ext cx="84614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Voice commands allow for faster query input compared to manual text-based commands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AI-based voice recognition minimizes typographical errors common in manual input.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Users can instantly access and refine web data extraction through voice feedback loops.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Users receive extracted data in real time, with options to refine searches through additional voice commands.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Logo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58016" y="0"/>
            <a:ext cx="2285984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-32" y="717550"/>
            <a:ext cx="6143668" cy="682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6829464" y="714356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000332" y="6286520"/>
            <a:ext cx="6143668" cy="682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6280398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0" y="6367529"/>
            <a:ext cx="441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DEPARTMENT OF COMPUTER APPLICATIONS</a:t>
            </a:r>
            <a:endParaRPr lang="en-IN" b="1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58833"/>
            <a:ext cx="2133600" cy="365125"/>
          </a:xfrm>
        </p:spPr>
        <p:txBody>
          <a:bodyPr/>
          <a:lstStyle/>
          <a:p>
            <a:fld id="{2C3FB9A0-29AF-47DD-9689-6D05F63730EF}" type="slidenum">
              <a:rPr lang="en-IN" sz="1400" b="1" smtClean="0">
                <a:solidFill>
                  <a:schemeClr val="tx1"/>
                </a:solidFill>
              </a:rPr>
            </a:fld>
            <a:endParaRPr lang="en-IN" sz="1400" b="1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464" y="4469"/>
            <a:ext cx="2314536" cy="6741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1366" y="155705"/>
            <a:ext cx="49966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cs typeface="Arial" panose="020B0604020202020204" pitchFamily="34" charset="0"/>
              </a:rPr>
              <a:t>ARCHITECTURE DIAGRAM</a:t>
            </a:r>
            <a:endParaRPr lang="en-US" sz="2800" b="1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endParaRPr lang="en-US" sz="2800" b="1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40482"/>
            <a:ext cx="7866955" cy="4138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Logo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58016" y="0"/>
            <a:ext cx="2285984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-32" y="717550"/>
            <a:ext cx="6143668" cy="682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6829464" y="714356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000332" y="6286520"/>
            <a:ext cx="6143668" cy="682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6280398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0" y="6367529"/>
            <a:ext cx="441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DEPARTMENT OF COMPUTER APPLICATIONS</a:t>
            </a:r>
            <a:endParaRPr lang="en-IN" b="1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58833"/>
            <a:ext cx="2133600" cy="365125"/>
          </a:xfrm>
        </p:spPr>
        <p:txBody>
          <a:bodyPr/>
          <a:lstStyle/>
          <a:p>
            <a:fld id="{2C3FB9A0-29AF-47DD-9689-6D05F63730EF}" type="slidenum">
              <a:rPr lang="en-IN" sz="1400" b="1" smtClean="0">
                <a:solidFill>
                  <a:schemeClr val="tx1"/>
                </a:solidFill>
              </a:rPr>
            </a:fld>
            <a:endParaRPr lang="en-IN" sz="1400" b="1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464" y="4469"/>
            <a:ext cx="2314536" cy="6741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1366" y="155705"/>
            <a:ext cx="49966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MODULE </a:t>
            </a:r>
            <a:r>
              <a:rPr lang="en-US" sz="2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IMPLEMENTATION</a:t>
            </a:r>
            <a:endParaRPr lang="en-US" sz="2800" b="1" dirty="0" smtClean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1366" y="1196752"/>
            <a:ext cx="78050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Module 1  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Captures user voice input and converts it into text.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51366" y="1432190"/>
            <a:ext cx="853951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user speaks a query (e.g., "Search for the latest AI trends").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processes the audio and converts it into text.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recognized text is passed to the next module for search query processing.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2826" y="3600076"/>
            <a:ext cx="7865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Module 2 : </a:t>
            </a:r>
            <a:r>
              <a:rPr lang="en-US" dirty="0"/>
              <a:t>Transforms the recognized speech text into a structured search query.</a:t>
            </a:r>
            <a:endParaRPr lang="en-IN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232475" y="3905724"/>
            <a:ext cx="892899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receives the recognized text (e.g., “latest AI trends”).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converts it into a URL format like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charset="-122"/>
              </a:rPr>
              <a:t>https://www.google.com/search?q=latest+AI+trends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structured query is then forwarded to the web scraping module.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Logo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58016" y="0"/>
            <a:ext cx="2285984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-32" y="717550"/>
            <a:ext cx="6143668" cy="682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6829464" y="714356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000332" y="6286520"/>
            <a:ext cx="6143668" cy="682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6280398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0" y="6367529"/>
            <a:ext cx="441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DEPARTMENT OF COMPUTER APPLICATIONS</a:t>
            </a:r>
            <a:endParaRPr lang="en-IN" b="1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58833"/>
            <a:ext cx="2133600" cy="365125"/>
          </a:xfrm>
        </p:spPr>
        <p:txBody>
          <a:bodyPr/>
          <a:lstStyle/>
          <a:p>
            <a:fld id="{2C3FB9A0-29AF-47DD-9689-6D05F63730EF}" type="slidenum">
              <a:rPr lang="en-IN" sz="1400" b="1" smtClean="0">
                <a:solidFill>
                  <a:schemeClr val="tx1"/>
                </a:solidFill>
              </a:rPr>
            </a:fld>
            <a:endParaRPr lang="en-IN" sz="1400" b="1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464" y="4469"/>
            <a:ext cx="2314536" cy="6741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1366" y="155705"/>
            <a:ext cx="49966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cs typeface="Arial" panose="020B0604020202020204" pitchFamily="34" charset="0"/>
              </a:rPr>
              <a:t>MODULE </a:t>
            </a:r>
            <a:r>
              <a:rPr lang="en-US" sz="2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IMPLEMENTATION</a:t>
            </a:r>
            <a:endParaRPr lang="en-IN" sz="2800" dirty="0">
              <a:solidFill>
                <a:schemeClr val="tx2"/>
              </a:solidFill>
            </a:endParaRPr>
          </a:p>
          <a:p>
            <a:endParaRPr lang="en-IN" sz="28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520" y="1196752"/>
            <a:ext cx="788607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Module 3 :</a:t>
            </a:r>
            <a:r>
              <a:rPr lang="en-US" dirty="0"/>
              <a:t> Extracts relevant information from search results or specific websites.</a:t>
            </a:r>
            <a:endParaRPr lang="en-US" dirty="0"/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search query is sent to the search engine, and results are retrieved.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scraper extracts top search results and relevant details.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extracted data is structured and passed to the response module.</a:t>
            </a:r>
            <a:endParaRPr lang="en-US" dirty="0"/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266211" y="3443016"/>
            <a:ext cx="848225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Module 4 : </a:t>
            </a:r>
            <a:r>
              <a:rPr lang="en-US" dirty="0"/>
              <a:t>Presents the scraped results in text format or reads them aloud using text-to-speech (TTS).</a:t>
            </a: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extracted search results are formatted for display.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system presents them as text on the screen.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Optionally, it reads the results aloud using AI-based text-to-speech.</a:t>
            </a:r>
            <a:endParaRPr lang="en-US" dirty="0"/>
          </a:p>
          <a:p>
            <a:r>
              <a:rPr lang="en-US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Logo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58016" y="0"/>
            <a:ext cx="2285984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-32" y="717550"/>
            <a:ext cx="6143668" cy="682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6829464" y="714356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000332" y="6286520"/>
            <a:ext cx="6143668" cy="682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6280398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0" y="6367529"/>
            <a:ext cx="441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DEPARTMENT OF COMPUTER APPLICATIONS</a:t>
            </a:r>
            <a:endParaRPr lang="en-IN" b="1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58833"/>
            <a:ext cx="2133600" cy="365125"/>
          </a:xfrm>
        </p:spPr>
        <p:txBody>
          <a:bodyPr/>
          <a:lstStyle/>
          <a:p>
            <a:fld id="{2C3FB9A0-29AF-47DD-9689-6D05F63730EF}" type="slidenum">
              <a:rPr lang="en-IN" sz="1400" b="1" smtClean="0">
                <a:solidFill>
                  <a:schemeClr val="tx1"/>
                </a:solidFill>
              </a:rPr>
            </a:fld>
            <a:endParaRPr lang="en-IN" sz="1400" b="1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464" y="4469"/>
            <a:ext cx="2314536" cy="6741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1366" y="155705"/>
            <a:ext cx="49966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17375E"/>
                </a:solidFill>
                <a:cs typeface="Arial" panose="020B0604020202020204" pitchFamily="34" charset="0"/>
              </a:rPr>
              <a:t>CODE IMPLEMENTATION</a:t>
            </a:r>
            <a:endParaRPr lang="en-IN" sz="2800" dirty="0">
              <a:solidFill>
                <a:srgbClr val="17375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66" y="1124744"/>
            <a:ext cx="8930789" cy="47212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Logo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58016" y="0"/>
            <a:ext cx="2285984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-32" y="717550"/>
            <a:ext cx="6143668" cy="682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6829464" y="714356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000332" y="6286520"/>
            <a:ext cx="6143668" cy="682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6280398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0" y="6367529"/>
            <a:ext cx="441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DEPARTMENT OF COMPUTER APPLICATIONS</a:t>
            </a:r>
            <a:endParaRPr lang="en-IN" b="1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58833"/>
            <a:ext cx="2133600" cy="365125"/>
          </a:xfrm>
        </p:spPr>
        <p:txBody>
          <a:bodyPr/>
          <a:lstStyle/>
          <a:p>
            <a:fld id="{2C3FB9A0-29AF-47DD-9689-6D05F63730EF}" type="slidenum">
              <a:rPr lang="en-IN" sz="1400" b="1" smtClean="0">
                <a:solidFill>
                  <a:schemeClr val="tx1"/>
                </a:solidFill>
              </a:rPr>
            </a:fld>
            <a:endParaRPr lang="en-IN" sz="1400" b="1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464" y="4469"/>
            <a:ext cx="2314536" cy="6741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1366" y="155705"/>
            <a:ext cx="49966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17375E"/>
                </a:solidFill>
                <a:cs typeface="Arial" panose="020B0604020202020204" pitchFamily="34" charset="0"/>
              </a:rPr>
              <a:t>CODE IMPLEMENTATION</a:t>
            </a:r>
            <a:endParaRPr lang="en-IN" sz="2800" dirty="0">
              <a:solidFill>
                <a:srgbClr val="17375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33" y="1062608"/>
            <a:ext cx="8892480" cy="474265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Logo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58016" y="0"/>
            <a:ext cx="2285984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-32" y="717550"/>
            <a:ext cx="6143668" cy="682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6829464" y="714356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000332" y="6286520"/>
            <a:ext cx="6143668" cy="682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6280398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0" y="6367529"/>
            <a:ext cx="441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DEPARTMENT OF COMPUTER APPLICATIONS</a:t>
            </a:r>
            <a:endParaRPr lang="en-IN" b="1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58833"/>
            <a:ext cx="2133600" cy="365125"/>
          </a:xfrm>
        </p:spPr>
        <p:txBody>
          <a:bodyPr/>
          <a:lstStyle/>
          <a:p>
            <a:fld id="{2C3FB9A0-29AF-47DD-9689-6D05F63730EF}" type="slidenum">
              <a:rPr lang="en-IN" sz="1400" b="1" smtClean="0">
                <a:solidFill>
                  <a:schemeClr val="tx1"/>
                </a:solidFill>
              </a:rPr>
            </a:fld>
            <a:endParaRPr lang="en-IN" sz="1400" b="1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464" y="4469"/>
            <a:ext cx="2314536" cy="6741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1366" y="155705"/>
            <a:ext cx="49966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17375E"/>
                </a:solidFill>
                <a:cs typeface="Arial" panose="020B0604020202020204" pitchFamily="34" charset="0"/>
              </a:rPr>
              <a:t>MOULE </a:t>
            </a:r>
            <a:r>
              <a:rPr lang="en-US" sz="2800" b="1" dirty="0">
                <a:solidFill>
                  <a:srgbClr val="17375E"/>
                </a:solidFill>
                <a:cs typeface="Arial" panose="020B0604020202020204" pitchFamily="34" charset="0"/>
              </a:rPr>
              <a:t>IMPLEMENTATION</a:t>
            </a:r>
            <a:endParaRPr lang="en-IN" sz="2800" dirty="0">
              <a:solidFill>
                <a:srgbClr val="17375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7" y="1124744"/>
            <a:ext cx="8900934" cy="473789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Logo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58016" y="0"/>
            <a:ext cx="2285984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-32" y="717550"/>
            <a:ext cx="6143668" cy="682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6829464" y="714356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000332" y="6286520"/>
            <a:ext cx="6143668" cy="682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6280398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0" y="6367529"/>
            <a:ext cx="441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DEPARTMENT OF COMPUTER APPLICATIONS</a:t>
            </a:r>
            <a:endParaRPr lang="en-IN" b="1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58833"/>
            <a:ext cx="2133600" cy="365125"/>
          </a:xfrm>
        </p:spPr>
        <p:txBody>
          <a:bodyPr/>
          <a:lstStyle/>
          <a:p>
            <a:fld id="{2C3FB9A0-29AF-47DD-9689-6D05F63730EF}" type="slidenum">
              <a:rPr lang="en-IN" sz="1400" b="1" smtClean="0">
                <a:solidFill>
                  <a:schemeClr val="tx1"/>
                </a:solidFill>
              </a:rPr>
            </a:fld>
            <a:endParaRPr lang="en-IN" sz="1400" b="1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464" y="4469"/>
            <a:ext cx="2314536" cy="6741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1366" y="155705"/>
            <a:ext cx="49966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17375E"/>
                </a:solidFill>
                <a:cs typeface="Arial" panose="020B0604020202020204" pitchFamily="34" charset="0"/>
              </a:rPr>
              <a:t>MODULE </a:t>
            </a:r>
            <a:r>
              <a:rPr lang="en-US" sz="2800" b="1" dirty="0">
                <a:solidFill>
                  <a:srgbClr val="17375E"/>
                </a:solidFill>
                <a:cs typeface="Arial" panose="020B0604020202020204" pitchFamily="34" charset="0"/>
              </a:rPr>
              <a:t>IMPLEMENTATION</a:t>
            </a:r>
            <a:endParaRPr lang="en-IN" sz="2800" dirty="0">
              <a:solidFill>
                <a:srgbClr val="17375E"/>
              </a:solidFill>
            </a:endParaRPr>
          </a:p>
          <a:p>
            <a:endParaRPr lang="en-US" sz="2800" b="1" dirty="0">
              <a:solidFill>
                <a:srgbClr val="17375E"/>
              </a:solidFill>
              <a:cs typeface="Arial" panose="020B0604020202020204" pitchFamily="34" charset="0"/>
            </a:endParaRPr>
          </a:p>
          <a:p>
            <a:endParaRPr lang="en-IN" sz="2800" dirty="0">
              <a:solidFill>
                <a:srgbClr val="17375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2075"/>
            <a:ext cx="9144000" cy="41338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Logo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58016" y="0"/>
            <a:ext cx="2285984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-32" y="717550"/>
            <a:ext cx="6143668" cy="682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6829464" y="714356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000332" y="6286520"/>
            <a:ext cx="6143668" cy="682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6280398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0" y="6367529"/>
            <a:ext cx="441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DEPARTMENT OF COMPUTER APPLICATIONS</a:t>
            </a:r>
            <a:endParaRPr lang="en-IN" b="1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58833"/>
            <a:ext cx="2133600" cy="365125"/>
          </a:xfrm>
        </p:spPr>
        <p:txBody>
          <a:bodyPr/>
          <a:lstStyle/>
          <a:p>
            <a:fld id="{2C3FB9A0-29AF-47DD-9689-6D05F63730EF}" type="slidenum">
              <a:rPr lang="en-IN" sz="1400" b="1" smtClean="0">
                <a:solidFill>
                  <a:schemeClr val="tx1"/>
                </a:solidFill>
              </a:rPr>
            </a:fld>
            <a:endParaRPr lang="en-IN" sz="1400" b="1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464" y="4469"/>
            <a:ext cx="2314536" cy="6741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1366" y="155705"/>
            <a:ext cx="49966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17375E"/>
                </a:solidFill>
                <a:cs typeface="Arial" panose="020B0604020202020204" pitchFamily="34" charset="0"/>
              </a:rPr>
              <a:t>MODULE </a:t>
            </a:r>
            <a:r>
              <a:rPr lang="en-US" sz="2800" b="1" dirty="0">
                <a:solidFill>
                  <a:srgbClr val="17375E"/>
                </a:solidFill>
                <a:cs typeface="Arial" panose="020B0604020202020204" pitchFamily="34" charset="0"/>
              </a:rPr>
              <a:t>IMPLEMENTATION</a:t>
            </a:r>
            <a:endParaRPr lang="en-IN" sz="2800" dirty="0">
              <a:solidFill>
                <a:srgbClr val="17375E"/>
              </a:solidFill>
            </a:endParaRPr>
          </a:p>
          <a:p>
            <a:endParaRPr lang="en-US" sz="2800" b="1" dirty="0">
              <a:solidFill>
                <a:srgbClr val="17375E"/>
              </a:solidFill>
              <a:cs typeface="Arial" panose="020B0604020202020204" pitchFamily="34" charset="0"/>
            </a:endParaRPr>
          </a:p>
          <a:p>
            <a:endParaRPr lang="en-IN" sz="2800" dirty="0">
              <a:solidFill>
                <a:srgbClr val="17375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67" y="980728"/>
            <a:ext cx="8027016" cy="451519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Logo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58016" y="0"/>
            <a:ext cx="2285984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-32" y="717550"/>
            <a:ext cx="6143668" cy="682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6829464" y="714356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000332" y="6286520"/>
            <a:ext cx="6143668" cy="682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6280398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0" y="6367529"/>
            <a:ext cx="441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DEPARTMENT OF COMPUTER APPLICATIONS</a:t>
            </a:r>
            <a:endParaRPr lang="en-IN" b="1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58833"/>
            <a:ext cx="2133600" cy="365125"/>
          </a:xfrm>
        </p:spPr>
        <p:txBody>
          <a:bodyPr/>
          <a:lstStyle/>
          <a:p>
            <a:fld id="{2C3FB9A0-29AF-47DD-9689-6D05F63730EF}" type="slidenum">
              <a:rPr lang="en-IN" sz="1400" b="1" smtClean="0">
                <a:solidFill>
                  <a:schemeClr val="tx1"/>
                </a:solidFill>
              </a:rPr>
            </a:fld>
            <a:endParaRPr lang="en-IN" sz="1400" b="1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464" y="4469"/>
            <a:ext cx="2314536" cy="6741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1366" y="155705"/>
            <a:ext cx="499669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17375E"/>
                </a:solidFill>
                <a:cs typeface="Arial" panose="020B0604020202020204" pitchFamily="34" charset="0"/>
              </a:rPr>
              <a:t>MODULE </a:t>
            </a:r>
            <a:r>
              <a:rPr lang="en-US" sz="2800" b="1" dirty="0">
                <a:solidFill>
                  <a:srgbClr val="17375E"/>
                </a:solidFill>
                <a:cs typeface="Arial" panose="020B0604020202020204" pitchFamily="34" charset="0"/>
              </a:rPr>
              <a:t>IMPLEMENTATION</a:t>
            </a:r>
            <a:endParaRPr lang="en-IN" sz="2800" dirty="0">
              <a:solidFill>
                <a:srgbClr val="17375E"/>
              </a:solidFill>
            </a:endParaRPr>
          </a:p>
          <a:p>
            <a:endParaRPr lang="en-US" sz="2800" b="1" dirty="0">
              <a:solidFill>
                <a:srgbClr val="17375E"/>
              </a:solidFill>
              <a:cs typeface="Arial" panose="020B0604020202020204" pitchFamily="34" charset="0"/>
            </a:endParaRPr>
          </a:p>
          <a:p>
            <a:endParaRPr lang="en-IN" sz="2800" dirty="0">
              <a:solidFill>
                <a:srgbClr val="17375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96752"/>
            <a:ext cx="8027015" cy="42643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Logo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58016" y="0"/>
            <a:ext cx="2285984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-32" y="717550"/>
            <a:ext cx="6143668" cy="682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6829464" y="714356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000332" y="6286520"/>
            <a:ext cx="6143668" cy="682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6280398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0" y="6367529"/>
            <a:ext cx="441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DEPARTMENT OF COMPUTER APPLICATIONS</a:t>
            </a:r>
            <a:endParaRPr lang="en-IN" b="1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58833"/>
            <a:ext cx="2133600" cy="365125"/>
          </a:xfrm>
        </p:spPr>
        <p:txBody>
          <a:bodyPr/>
          <a:lstStyle/>
          <a:p>
            <a:fld id="{2C3FB9A0-29AF-47DD-9689-6D05F63730EF}" type="slidenum">
              <a:rPr lang="en-IN" sz="1400" b="1" smtClean="0">
                <a:solidFill>
                  <a:schemeClr val="tx1"/>
                </a:solidFill>
              </a:rPr>
            </a:fld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32468" y="191135"/>
            <a:ext cx="186897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solidFill>
                  <a:srgbClr val="17375E"/>
                </a:solidFill>
                <a:cs typeface="Arial" panose="020B0604020202020204" pitchFamily="34" charset="0"/>
              </a:rPr>
              <a:t>ROAD MAP</a:t>
            </a:r>
            <a:endParaRPr lang="en-IN" sz="2800" dirty="0">
              <a:solidFill>
                <a:srgbClr val="17375E"/>
              </a:solidFill>
            </a:endParaRPr>
          </a:p>
          <a:p>
            <a:endParaRPr lang="en-IN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740" y="-5979"/>
            <a:ext cx="2314536" cy="67416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82270" y="852170"/>
            <a:ext cx="7214235" cy="53708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n-IN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 of the </a:t>
            </a:r>
            <a:r>
              <a:rPr lang="en-IN" b="1" dirty="0" smtClean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endParaRPr lang="en-IN" b="1" dirty="0" smtClean="0">
              <a:solidFill>
                <a:srgbClr val="1737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Survey</a:t>
            </a:r>
            <a:endParaRPr lang="en-IN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</a:t>
            </a:r>
            <a:r>
              <a:rPr lang="en-IN" b="1" dirty="0" smtClean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lang="en-IN" b="1" dirty="0" smtClean="0">
              <a:solidFill>
                <a:srgbClr val="1737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Identify</a:t>
            </a:r>
            <a:endParaRPr lang="en-IN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</a:t>
            </a:r>
            <a:r>
              <a:rPr lang="en-IN" b="1" dirty="0" smtClean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endParaRPr lang="en-IN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Diagram</a:t>
            </a:r>
            <a:endParaRPr lang="en-IN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</a:t>
            </a:r>
            <a:r>
              <a:rPr lang="en-IN" b="1" dirty="0" smtClean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endParaRPr lang="en-IN" b="1" dirty="0">
              <a:solidFill>
                <a:srgbClr val="17375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Future Enhancement</a:t>
            </a:r>
            <a:endParaRPr lang="en-IN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1737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</a:t>
            </a:r>
            <a:endParaRPr lang="en-IN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C00000"/>
                </a:solidFill>
                <a:cs typeface="Arial" panose="020B0604020202020204" pitchFamily="34" charset="0"/>
                <a:sym typeface="+mn-ea"/>
              </a:rPr>
              <a:t>TECHNOLOGY / TOOLS IDENTIFIED FOR DEVELOPMENT</a:t>
            </a:r>
            <a:endParaRPr lang="en-IN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endParaRPr lang="en-IN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Logo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58016" y="0"/>
            <a:ext cx="2285984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-32" y="717550"/>
            <a:ext cx="6143668" cy="682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6829464" y="714356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000332" y="6286520"/>
            <a:ext cx="6143668" cy="682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6280398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0" y="6367529"/>
            <a:ext cx="441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DEPARTMENT OF COMPUTER APPLICATIONS</a:t>
            </a:r>
            <a:endParaRPr lang="en-IN" b="1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58833"/>
            <a:ext cx="2133600" cy="365125"/>
          </a:xfrm>
        </p:spPr>
        <p:txBody>
          <a:bodyPr/>
          <a:lstStyle/>
          <a:p>
            <a:fld id="{2C3FB9A0-29AF-47DD-9689-6D05F63730EF}" type="slidenum">
              <a:rPr lang="en-IN" sz="1400" b="1" smtClean="0">
                <a:solidFill>
                  <a:schemeClr val="tx1"/>
                </a:solidFill>
              </a:rPr>
            </a:fld>
            <a:endParaRPr lang="en-IN" sz="1400" b="1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464" y="4469"/>
            <a:ext cx="2314536" cy="6741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1366" y="155705"/>
            <a:ext cx="4996698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800" dirty="0">
              <a:solidFill>
                <a:srgbClr val="17375E"/>
              </a:solidFill>
            </a:endParaRPr>
          </a:p>
          <a:p>
            <a:endParaRPr lang="en-US" sz="2800" b="1" dirty="0">
              <a:solidFill>
                <a:srgbClr val="17375E"/>
              </a:solidFill>
              <a:cs typeface="Arial" panose="020B0604020202020204" pitchFamily="34" charset="0"/>
            </a:endParaRPr>
          </a:p>
          <a:p>
            <a:endParaRPr lang="en-IN" sz="2800" dirty="0">
              <a:solidFill>
                <a:srgbClr val="17375E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51130" y="86360"/>
            <a:ext cx="5484495" cy="11995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Conclusion </a:t>
            </a:r>
            <a:r>
              <a:rPr lang="en-I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and Future Enhancement</a:t>
            </a:r>
            <a:endParaRPr lang="en-IN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/>
          </a:p>
        </p:txBody>
      </p:sp>
      <p:sp>
        <p:nvSpPr>
          <p:cNvPr id="14" name="Text Box 13"/>
          <p:cNvSpPr txBox="1"/>
          <p:nvPr/>
        </p:nvSpPr>
        <p:spPr>
          <a:xfrm>
            <a:off x="657860" y="1214755"/>
            <a:ext cx="6837045" cy="86296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/>
              <a:t>Successfully developed an AI-powered voice-based web scraper that combines speech recognition, NLP, and web scraping to automate data retrieval.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/>
              <a:t>Improved accessibility and user experience by enabling hands-free, natural language interaction for non-technical users.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/>
              <a:t>Future improvements include support for multiple languages, better understanding of complex voice queries, and scraping of JavaScript-rendered content using Selenium or Playwright.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/>
              <a:t>Planned enhancements include adding a GUI, voice output via text-to-speech, AI-based summarization of scraped content, and deploying the tool as a cloud-based web/mobile application.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Logo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58016" y="0"/>
            <a:ext cx="2285984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-32" y="717550"/>
            <a:ext cx="6143668" cy="682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6829464" y="714356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000332" y="6286520"/>
            <a:ext cx="6143668" cy="682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6280398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0" y="6367529"/>
            <a:ext cx="441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DEPARTMENT OF COMPUTER APPLICATIONS</a:t>
            </a:r>
            <a:endParaRPr lang="en-IN" b="1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58833"/>
            <a:ext cx="2133600" cy="365125"/>
          </a:xfrm>
        </p:spPr>
        <p:txBody>
          <a:bodyPr/>
          <a:lstStyle/>
          <a:p>
            <a:fld id="{2C3FB9A0-29AF-47DD-9689-6D05F63730EF}" type="slidenum">
              <a:rPr lang="en-IN" sz="1400" b="1" smtClean="0">
                <a:solidFill>
                  <a:schemeClr val="tx1"/>
                </a:solidFill>
              </a:rPr>
            </a:fld>
            <a:endParaRPr lang="en-IN" sz="1400" b="1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464" y="4469"/>
            <a:ext cx="2314536" cy="6741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1366" y="138121"/>
            <a:ext cx="49966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17375E"/>
                </a:solidFill>
                <a:cs typeface="Arial" panose="020B0604020202020204" pitchFamily="34" charset="0"/>
              </a:rPr>
              <a:t>INTERNATIONAL CONFERENCE</a:t>
            </a:r>
            <a:endParaRPr lang="en-US" sz="2800" b="1" dirty="0">
              <a:solidFill>
                <a:srgbClr val="17375E"/>
              </a:solidFill>
              <a:cs typeface="Arial" panose="020B0604020202020204" pitchFamily="34" charset="0"/>
            </a:endParaRPr>
          </a:p>
          <a:p>
            <a:endParaRPr lang="en-IN" sz="2800" dirty="0">
              <a:solidFill>
                <a:srgbClr val="17375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05727"/>
            <a:ext cx="7513973" cy="422504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Logo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58016" y="0"/>
            <a:ext cx="2285984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-32" y="717550"/>
            <a:ext cx="6143668" cy="682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6829464" y="714356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000332" y="6286520"/>
            <a:ext cx="6143668" cy="682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6280398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0" y="6367529"/>
            <a:ext cx="441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DEPARTMENT OF COMPUTER APPLICATIONS</a:t>
            </a:r>
            <a:endParaRPr lang="en-IN" b="1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58833"/>
            <a:ext cx="2133600" cy="365125"/>
          </a:xfrm>
        </p:spPr>
        <p:txBody>
          <a:bodyPr/>
          <a:lstStyle/>
          <a:p>
            <a:fld id="{2C3FB9A0-29AF-47DD-9689-6D05F63730EF}" type="slidenum">
              <a:rPr lang="en-IN" sz="1400" b="1" smtClean="0">
                <a:solidFill>
                  <a:schemeClr val="tx1"/>
                </a:solidFill>
              </a:rPr>
            </a:fld>
            <a:endParaRPr lang="en-IN" sz="1400" b="1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464" y="4469"/>
            <a:ext cx="2314536" cy="6741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1366" y="138121"/>
            <a:ext cx="49966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CERTIFICATION</a:t>
            </a:r>
            <a:endParaRPr 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  <a:p>
            <a:endParaRPr 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213881"/>
            <a:ext cx="7513973" cy="460874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Logo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58016" y="0"/>
            <a:ext cx="2285984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-32" y="717550"/>
            <a:ext cx="6143668" cy="682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6829464" y="714356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000332" y="6286520"/>
            <a:ext cx="6143668" cy="682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6280398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0" y="6367529"/>
            <a:ext cx="441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DEPARTMENT OF COMPUTER APPLICATIONS</a:t>
            </a:r>
            <a:endParaRPr lang="en-IN" b="1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58833"/>
            <a:ext cx="2133600" cy="365125"/>
          </a:xfrm>
        </p:spPr>
        <p:txBody>
          <a:bodyPr/>
          <a:lstStyle/>
          <a:p>
            <a:fld id="{2C3FB9A0-29AF-47DD-9689-6D05F63730EF}" type="slidenum">
              <a:rPr lang="en-IN" sz="1400" b="1" smtClean="0">
                <a:solidFill>
                  <a:schemeClr val="tx1"/>
                </a:solidFill>
              </a:rPr>
            </a:fld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08520" y="191136"/>
            <a:ext cx="7148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  <a:cs typeface="Arial" panose="020B0604020202020204" pitchFamily="34" charset="0"/>
              </a:rPr>
              <a:t>TECHNOLOGY / TOOLS IDENTIFIED FOR DEVELOPMENT</a:t>
            </a:r>
            <a:endParaRPr lang="en-IN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464" y="4469"/>
            <a:ext cx="2314536" cy="6741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5198" y="1124745"/>
            <a:ext cx="7821218" cy="4950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600" b="1" u="sng" dirty="0">
                <a:solidFill>
                  <a:srgbClr val="FF0000"/>
                </a:solidFill>
                <a:cs typeface="Arial" panose="020B0604020202020204" pitchFamily="34" charset="0"/>
              </a:rPr>
              <a:t>Hardware </a:t>
            </a:r>
            <a:endParaRPr lang="en-US" sz="1600" b="1" u="sng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600" b="1" dirty="0">
                <a:cs typeface="Arial" panose="020B0604020202020204" pitchFamily="34" charset="0"/>
              </a:rPr>
              <a:t>Processor</a:t>
            </a:r>
            <a:r>
              <a:rPr lang="en-US" sz="1600" dirty="0">
                <a:cs typeface="Arial" panose="020B0604020202020204" pitchFamily="34" charset="0"/>
              </a:rPr>
              <a:t>: </a:t>
            </a:r>
            <a:r>
              <a:rPr lang="en-IN" sz="1600" dirty="0">
                <a:solidFill>
                  <a:srgbClr val="000000"/>
                </a:solidFill>
                <a:ea typeface="Arial" panose="020B0604020202020204" pitchFamily="34" charset="0"/>
              </a:rPr>
              <a:t>i5 Processor 11</a:t>
            </a:r>
            <a:r>
              <a:rPr lang="en-IN" sz="1600" baseline="30000" dirty="0">
                <a:solidFill>
                  <a:srgbClr val="000000"/>
                </a:solidFill>
                <a:ea typeface="Arial" panose="020B0604020202020204" pitchFamily="34" charset="0"/>
              </a:rPr>
              <a:t>th</a:t>
            </a:r>
            <a:r>
              <a:rPr lang="en-IN" sz="1600" dirty="0">
                <a:solidFill>
                  <a:srgbClr val="000000"/>
                </a:solidFill>
                <a:ea typeface="Arial" panose="020B0604020202020204" pitchFamily="34" charset="0"/>
              </a:rPr>
              <a:t> Gen</a:t>
            </a:r>
            <a:endParaRPr lang="en-US" sz="1600" b="1" dirty="0"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600" b="1" dirty="0">
                <a:cs typeface="Arial" panose="020B0604020202020204" pitchFamily="34" charset="0"/>
              </a:rPr>
              <a:t>RAM: </a:t>
            </a:r>
            <a:r>
              <a:rPr lang="en-US" sz="1600" dirty="0">
                <a:cs typeface="Arial" panose="020B0604020202020204" pitchFamily="34" charset="0"/>
              </a:rPr>
              <a:t> </a:t>
            </a:r>
            <a:r>
              <a:rPr lang="en-IN" sz="1600" dirty="0">
                <a:solidFill>
                  <a:srgbClr val="000000"/>
                </a:solidFill>
                <a:cs typeface="Arial" panose="020B0604020202020204" pitchFamily="34" charset="0"/>
              </a:rPr>
              <a:t>4GB</a:t>
            </a:r>
            <a:endParaRPr lang="en-US" sz="1600" dirty="0"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600" b="1" dirty="0">
                <a:cs typeface="Arial" panose="020B0604020202020204" pitchFamily="34" charset="0"/>
              </a:rPr>
              <a:t>Speed: </a:t>
            </a:r>
            <a:r>
              <a:rPr lang="en-IN" sz="1600" dirty="0">
                <a:solidFill>
                  <a:srgbClr val="000000"/>
                </a:solidFill>
                <a:cs typeface="Arial" panose="020B0604020202020204" pitchFamily="34" charset="0"/>
              </a:rPr>
              <a:t>2.9GHZ</a:t>
            </a:r>
            <a:endParaRPr lang="en-US" sz="1600" dirty="0"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1600" b="1" dirty="0">
                <a:cs typeface="Arial" panose="020B0604020202020204" pitchFamily="34" charset="0"/>
              </a:rPr>
              <a:t>Hard Disk:  </a:t>
            </a:r>
            <a:r>
              <a:rPr lang="en-US" sz="1600" dirty="0">
                <a:cs typeface="Arial" panose="020B0604020202020204" pitchFamily="34" charset="0"/>
              </a:rPr>
              <a:t>5</a:t>
            </a:r>
            <a:r>
              <a:rPr lang="en-IN" sz="1600" dirty="0">
                <a:solidFill>
                  <a:srgbClr val="000000"/>
                </a:solidFill>
                <a:cs typeface="Arial" panose="020B0604020202020204" pitchFamily="34" charset="0"/>
              </a:rPr>
              <a:t>00GB</a:t>
            </a:r>
            <a:endParaRPr lang="en-IN" sz="1600" dirty="0"/>
          </a:p>
          <a:p>
            <a:pPr algn="just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000" b="1" u="sng" dirty="0">
                <a:solidFill>
                  <a:srgbClr val="FF0000"/>
                </a:solidFill>
                <a:cs typeface="Arial" panose="020B0604020202020204" pitchFamily="34" charset="0"/>
              </a:rPr>
              <a:t>Software</a:t>
            </a:r>
            <a:endParaRPr lang="en-IN" sz="2000" dirty="0"/>
          </a:p>
          <a:p>
            <a:pPr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b="1" dirty="0">
                <a:cs typeface="Arial" panose="020B0604020202020204" pitchFamily="34" charset="0"/>
              </a:rPr>
              <a:t>Operating System: </a:t>
            </a:r>
            <a:r>
              <a:rPr lang="en-IN" dirty="0">
                <a:solidFill>
                  <a:srgbClr val="000000"/>
                </a:solidFill>
                <a:ea typeface="Arial" panose="020B0604020202020204" pitchFamily="34" charset="0"/>
              </a:rPr>
              <a:t>Windows 11. </a:t>
            </a:r>
            <a:endParaRPr lang="en-US" dirty="0"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b="1" dirty="0">
                <a:cs typeface="Arial" panose="020B0604020202020204" pitchFamily="34" charset="0"/>
              </a:rPr>
              <a:t>Programming Language: </a:t>
            </a:r>
            <a:r>
              <a:rPr lang="en-IN" dirty="0">
                <a:solidFill>
                  <a:srgbClr val="000000"/>
                </a:solidFill>
                <a:ea typeface="Arial" panose="020B0604020202020204" pitchFamily="34" charset="0"/>
              </a:rPr>
              <a:t>Python using machine learning algorithm  </a:t>
            </a:r>
            <a:endParaRPr lang="en-IN" b="1" dirty="0">
              <a:solidFill>
                <a:srgbClr val="000000"/>
              </a:solidFill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IN" b="1" dirty="0">
                <a:solidFill>
                  <a:srgbClr val="000000"/>
                </a:solidFill>
                <a:ea typeface="Arial" panose="020B0604020202020204" pitchFamily="34" charset="0"/>
              </a:rPr>
              <a:t>IDE/Code Editors:  </a:t>
            </a:r>
            <a:r>
              <a:rPr lang="en-IN" dirty="0" err="1">
                <a:solidFill>
                  <a:srgbClr val="000000"/>
                </a:solidFill>
                <a:ea typeface="Arial" panose="020B0604020202020204" pitchFamily="34" charset="0"/>
              </a:rPr>
              <a:t>pychram,jupyter</a:t>
            </a:r>
            <a:r>
              <a:rPr lang="en-IN" dirty="0">
                <a:solidFill>
                  <a:srgbClr val="000000"/>
                </a:solidFill>
                <a:ea typeface="Arial" panose="020B0604020202020204" pitchFamily="34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ea typeface="Arial" panose="020B0604020202020204" pitchFamily="34" charset="0"/>
              </a:rPr>
              <a:t>notebook,visual</a:t>
            </a:r>
            <a:r>
              <a:rPr lang="en-IN" dirty="0">
                <a:solidFill>
                  <a:srgbClr val="000000"/>
                </a:solidFill>
                <a:ea typeface="Arial" panose="020B0604020202020204" pitchFamily="34" charset="0"/>
              </a:rPr>
              <a:t> studio</a:t>
            </a:r>
            <a:endParaRPr lang="en-US" dirty="0"/>
          </a:p>
          <a:p>
            <a:endParaRPr lang="en-IN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Logo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58016" y="0"/>
            <a:ext cx="2285984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-32" y="717550"/>
            <a:ext cx="6143668" cy="682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6829464" y="714356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000332" y="6286520"/>
            <a:ext cx="6143668" cy="682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6280398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0" y="6367529"/>
            <a:ext cx="441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DEPARTMENT OF COMPUTER APPLICATIONS</a:t>
            </a:r>
            <a:endParaRPr lang="en-IN" b="1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58833"/>
            <a:ext cx="2133600" cy="365125"/>
          </a:xfrm>
        </p:spPr>
        <p:txBody>
          <a:bodyPr/>
          <a:lstStyle/>
          <a:p>
            <a:fld id="{2C3FB9A0-29AF-47DD-9689-6D05F63730EF}" type="slidenum">
              <a:rPr lang="en-IN" sz="1400" b="1" smtClean="0">
                <a:solidFill>
                  <a:schemeClr val="tx1"/>
                </a:solidFill>
              </a:rPr>
            </a:fld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8679" y="191136"/>
            <a:ext cx="188064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>
                <a:solidFill>
                  <a:srgbClr val="C00000"/>
                </a:solidFill>
                <a:cs typeface="Arial" panose="020B0604020202020204" pitchFamily="34" charset="0"/>
              </a:rPr>
              <a:t>REFERENCE</a:t>
            </a:r>
            <a:endParaRPr lang="en-IN" sz="2800" dirty="0"/>
          </a:p>
          <a:p>
            <a:endParaRPr lang="en-IN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464" y="4469"/>
            <a:ext cx="2314536" cy="6741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2859" y="1035945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endParaRPr lang="en-US" dirty="0" smtClean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Importance </a:t>
            </a:r>
            <a:r>
              <a:rPr lang="en-US" dirty="0"/>
              <a:t>of Web Scraping as a Data Source for Machine Learning Algorithms - Review" (2022). </a:t>
            </a:r>
            <a:r>
              <a:rPr lang="en-US" dirty="0" smtClean="0"/>
              <a:t>ieeexplore.ieee.org</a:t>
            </a:r>
            <a:endParaRPr lang="en-US" dirty="0" smtClean="0"/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"Enhanced Automated Web Scraping Tool with Proliferation of AI Techniques" (2022). </a:t>
            </a:r>
            <a:r>
              <a:rPr lang="en-US" dirty="0" smtClean="0"/>
              <a:t>ieeexplore.ieee.org</a:t>
            </a:r>
            <a:endParaRPr lang="en-US" dirty="0" smtClean="0"/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/>
              <a:t>"AI-Enhanced Web Scraping vs. Conventional Methods" by 4IRE Labs (2023). </a:t>
            </a:r>
            <a:r>
              <a:rPr lang="en-US" dirty="0" smtClean="0"/>
              <a:t>4irelabs.com</a:t>
            </a:r>
            <a:endParaRPr lang="en-IN" dirty="0" smtClean="0"/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smtClean="0"/>
              <a:t>Leveraging </a:t>
            </a:r>
            <a:r>
              <a:rPr lang="en-US" dirty="0"/>
              <a:t>Large Language Models for Web Scraping" by Ahluwalia, A., &amp; </a:t>
            </a:r>
            <a:r>
              <a:rPr lang="en-US" dirty="0" err="1"/>
              <a:t>Wani</a:t>
            </a:r>
            <a:r>
              <a:rPr lang="en-US" dirty="0"/>
              <a:t>, (2024). arxiv.org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Logo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58016" y="0"/>
            <a:ext cx="2285984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-32" y="717550"/>
            <a:ext cx="6143668" cy="682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6829464" y="714356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000332" y="6286520"/>
            <a:ext cx="6143668" cy="682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6280398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0" y="6367529"/>
            <a:ext cx="441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DEPARTMENT OF COMPUTER APPLICATIONS</a:t>
            </a:r>
            <a:endParaRPr lang="en-IN" b="1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58833"/>
            <a:ext cx="2133600" cy="365125"/>
          </a:xfrm>
        </p:spPr>
        <p:txBody>
          <a:bodyPr/>
          <a:lstStyle/>
          <a:p>
            <a:fld id="{2C3FB9A0-29AF-47DD-9689-6D05F63730EF}" type="slidenum">
              <a:rPr lang="en-IN" sz="1400" b="1" smtClean="0">
                <a:solidFill>
                  <a:schemeClr val="tx1"/>
                </a:solidFill>
              </a:rPr>
            </a:fld>
            <a:endParaRPr lang="en-IN" sz="14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Thank You Images - Free Download on Freep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97657"/>
            <a:ext cx="596265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464" y="4469"/>
            <a:ext cx="2314536" cy="6741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Logo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58016" y="0"/>
            <a:ext cx="2285984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-32" y="717550"/>
            <a:ext cx="6143668" cy="682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6829464" y="714356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000332" y="6286520"/>
            <a:ext cx="6143668" cy="682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6280398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0" y="6367529"/>
            <a:ext cx="441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DEPARTMENT OF COMPUTER APPLICATIONS</a:t>
            </a:r>
            <a:endParaRPr lang="en-IN" b="1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58833"/>
            <a:ext cx="2133600" cy="365125"/>
          </a:xfrm>
        </p:spPr>
        <p:txBody>
          <a:bodyPr/>
          <a:lstStyle/>
          <a:p>
            <a:fld id="{2C3FB9A0-29AF-47DD-9689-6D05F63730EF}" type="slidenum">
              <a:rPr lang="en-IN" sz="1400" b="1" smtClean="0">
                <a:solidFill>
                  <a:schemeClr val="tx1"/>
                </a:solidFill>
              </a:rPr>
            </a:fld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8679" y="191136"/>
            <a:ext cx="17351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>
                <a:solidFill>
                  <a:srgbClr val="FF0000"/>
                </a:solidFill>
                <a:cs typeface="Arial" panose="020B0604020202020204" pitchFamily="34" charset="0"/>
              </a:rPr>
              <a:t>ABSTRACT</a:t>
            </a:r>
            <a:endParaRPr lang="en-IN" sz="2800" b="1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464" y="4469"/>
            <a:ext cx="2314536" cy="6741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1520" y="1305342"/>
            <a:ext cx="878497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This project introduces an AI-powered web scraper controlled by voice commands, enabling users to extract information from websites efficiently and hands-free.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Develop an AI-powered web scraper that operates using voice commands, enabling hands-free and efficient data extraction from websites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The integration of voice-based interaction enhances accessibility, making web scraping more intuitive for users with limited technical expertise. 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The proposed solution leverages artificial intelligence (AI) and web scraping techniques to provide an intuitive and responsive user experience, reducing manual effort and improving data accessibility.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endParaRPr lang="en-I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Logo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58016" y="0"/>
            <a:ext cx="2285984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-32" y="717550"/>
            <a:ext cx="6143668" cy="682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6829464" y="714356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000332" y="6286520"/>
            <a:ext cx="6143668" cy="682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6280398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0" y="6367529"/>
            <a:ext cx="441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DEPARTMENT OF COMPUTER APPLICATIONS</a:t>
            </a:r>
            <a:endParaRPr lang="en-IN" b="1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58833"/>
            <a:ext cx="2133600" cy="365125"/>
          </a:xfrm>
        </p:spPr>
        <p:txBody>
          <a:bodyPr/>
          <a:lstStyle/>
          <a:p>
            <a:fld id="{2C3FB9A0-29AF-47DD-9689-6D05F63730EF}" type="slidenum">
              <a:rPr lang="en-IN" sz="1400" b="1" smtClean="0">
                <a:solidFill>
                  <a:schemeClr val="tx1"/>
                </a:solidFill>
              </a:rPr>
            </a:fld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8679" y="191136"/>
            <a:ext cx="176971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17375E"/>
                </a:solidFill>
                <a:cs typeface="Arial" panose="020B0604020202020204" pitchFamily="34" charset="0"/>
              </a:rPr>
              <a:t>OBJECTIVE</a:t>
            </a:r>
            <a:endParaRPr lang="en-IN" sz="2800" dirty="0">
              <a:solidFill>
                <a:srgbClr val="17375E"/>
              </a:solidFill>
            </a:endParaRPr>
          </a:p>
          <a:p>
            <a:endParaRPr lang="en-IN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740" y="-5979"/>
            <a:ext cx="2314536" cy="67416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39552" y="1346933"/>
            <a:ext cx="8064896" cy="391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Enable Hands-Free Web Scraping</a:t>
            </a:r>
            <a:r>
              <a:rPr lang="en-IN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Implement voice commands to initiate and control web scraping tasks, reducing manual effort.</a:t>
            </a:r>
            <a:endParaRPr lang="en-IN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N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Integrate AI for Query Understanding</a:t>
            </a:r>
            <a:r>
              <a:rPr lang="en-IN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Use Natural Language Processing (NLP) to interpret user speech and convert it into structured web scraping requests.</a:t>
            </a:r>
            <a:endParaRPr lang="en-IN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N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Automate Data Extraction and Processing</a:t>
            </a:r>
            <a:r>
              <a:rPr lang="en-IN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Employ web scraping frameworks like </a:t>
            </a:r>
            <a:r>
              <a:rPr lang="en-IN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IN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Scrapy</a:t>
            </a:r>
            <a:r>
              <a:rPr lang="en-IN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or Selenium to fetch and refine relevant data.</a:t>
            </a:r>
            <a:endParaRPr lang="en-IN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IN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Improve Accessibility and User Experience</a:t>
            </a:r>
            <a:r>
              <a:rPr lang="en-IN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Make data retrieval easier for visually impaired individuals and professionals handling large datasets.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Logo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58016" y="0"/>
            <a:ext cx="2285984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-32" y="717550"/>
            <a:ext cx="6143668" cy="682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6829464" y="714356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000332" y="6286520"/>
            <a:ext cx="6143668" cy="682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6280398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0" y="6367529"/>
            <a:ext cx="441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DEPARTMENT OF COMPUTER APPLICATIONS</a:t>
            </a:r>
            <a:endParaRPr lang="en-IN" b="1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58833"/>
            <a:ext cx="2133600" cy="365125"/>
          </a:xfrm>
        </p:spPr>
        <p:txBody>
          <a:bodyPr/>
          <a:lstStyle/>
          <a:p>
            <a:fld id="{2C3FB9A0-29AF-47DD-9689-6D05F63730EF}" type="slidenum">
              <a:rPr lang="en-IN" sz="1400" b="1" smtClean="0">
                <a:solidFill>
                  <a:schemeClr val="tx1"/>
                </a:solidFill>
              </a:rPr>
            </a:fld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512" y="184173"/>
            <a:ext cx="3028521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cs typeface="Arial" panose="020B0604020202020204" pitchFamily="34" charset="0"/>
              </a:rPr>
              <a:t>LITERTURE SURVEY</a:t>
            </a:r>
            <a:endParaRPr lang="en-IN" sz="2800" dirty="0">
              <a:solidFill>
                <a:srgbClr val="17375E"/>
              </a:solidFill>
            </a:endParaRPr>
          </a:p>
          <a:p>
            <a:endParaRPr lang="en-IN" sz="2800" dirty="0"/>
          </a:p>
          <a:p>
            <a:endParaRPr lang="en-IN" sz="2800" dirty="0">
              <a:solidFill>
                <a:srgbClr val="17375E"/>
              </a:solidFill>
            </a:endParaRPr>
          </a:p>
          <a:p>
            <a:endParaRPr lang="en-IN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464" y="4469"/>
            <a:ext cx="2314536" cy="67416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1500" y="1145543"/>
          <a:ext cx="9001000" cy="4566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1800200"/>
                <a:gridCol w="1800200"/>
                <a:gridCol w="1800200"/>
                <a:gridCol w="1800200"/>
              </a:tblGrid>
              <a:tr h="361682">
                <a:tc>
                  <a:txBody>
                    <a:bodyPr/>
                    <a:lstStyle/>
                    <a:p>
                      <a:r>
                        <a:rPr lang="en-IN" dirty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ABSTRACT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YEAR OF PUBLISH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AUTHOR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LIMITATIONS</a:t>
                      </a:r>
                      <a:endParaRPr lang="en-IN" dirty="0"/>
                    </a:p>
                  </a:txBody>
                  <a:tcPr/>
                </a:tc>
              </a:tr>
              <a:tr h="3926834">
                <a:tc>
                  <a:txBody>
                    <a:bodyPr/>
                    <a:lstStyle/>
                    <a:p>
                      <a:pPr algn="just"/>
                      <a:r>
                        <a:rPr lang="en-GB"/>
                        <a:t>Importance of Web Scraping as a Data Source for Machine Learning Algorithms - Review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/>
                        <a:t>Highlights how web scraping plays a crucial role in collecting data for machine learning models. Discusses challenges like anti-scraping mechanisms and dynamic webpage structures.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IEEE Xplore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SCALABILITY ISSUES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Logo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58016" y="0"/>
            <a:ext cx="2285984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-32" y="717550"/>
            <a:ext cx="6143668" cy="682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6829464" y="714356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000332" y="6286520"/>
            <a:ext cx="6143668" cy="682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6280398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0" y="6367529"/>
            <a:ext cx="441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DEPARTMENT OF COMPUTER APPLICATIONS</a:t>
            </a:r>
            <a:endParaRPr lang="en-IN" b="1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58833"/>
            <a:ext cx="2133600" cy="365125"/>
          </a:xfrm>
        </p:spPr>
        <p:txBody>
          <a:bodyPr/>
          <a:lstStyle/>
          <a:p>
            <a:fld id="{2C3FB9A0-29AF-47DD-9689-6D05F63730EF}" type="slidenum">
              <a:rPr lang="en-IN" sz="1400" b="1" smtClean="0">
                <a:solidFill>
                  <a:schemeClr val="tx1"/>
                </a:solidFill>
              </a:rPr>
            </a:fld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512" y="184173"/>
            <a:ext cx="3028521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cs typeface="Arial" panose="020B0604020202020204" pitchFamily="34" charset="0"/>
              </a:rPr>
              <a:t>LITERTURE SURVEY</a:t>
            </a:r>
            <a:endParaRPr lang="en-IN" sz="2800" dirty="0">
              <a:solidFill>
                <a:srgbClr val="17375E"/>
              </a:solidFill>
            </a:endParaRPr>
          </a:p>
          <a:p>
            <a:endParaRPr lang="en-IN" sz="2800" dirty="0"/>
          </a:p>
          <a:p>
            <a:endParaRPr lang="en-IN" sz="2800" dirty="0">
              <a:solidFill>
                <a:srgbClr val="17375E"/>
              </a:solidFill>
            </a:endParaRPr>
          </a:p>
          <a:p>
            <a:endParaRPr lang="en-IN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464" y="4469"/>
            <a:ext cx="2314536" cy="67416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600200"/>
          <a:ext cx="842493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987"/>
                <a:gridCol w="1684987"/>
                <a:gridCol w="1684987"/>
                <a:gridCol w="1684987"/>
                <a:gridCol w="1684987"/>
              </a:tblGrid>
              <a:tr h="357709">
                <a:tc>
                  <a:txBody>
                    <a:bodyPr/>
                    <a:lstStyle/>
                    <a:p>
                      <a:r>
                        <a:rPr lang="en-IN" dirty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ABSTRACT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YEAR OF PUBLISH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LIMITATIONS</a:t>
                      </a:r>
                      <a:endParaRPr lang="en-IN" dirty="0"/>
                    </a:p>
                  </a:txBody>
                  <a:tcPr/>
                </a:tc>
              </a:tr>
              <a:tr h="2869146">
                <a:tc>
                  <a:txBody>
                    <a:bodyPr/>
                    <a:lstStyle/>
                    <a:p>
                      <a:pPr algn="just"/>
                      <a:r>
                        <a:rPr lang="en-GB" dirty="0"/>
                        <a:t>Enhanced Automated Web Scraping Tool with Proliferation of AI Techniques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dirty="0"/>
                        <a:t>Introduces AI-based web scraping techniques, improving adaptability to dynamic websites. Discusses automation in data extraction with minimal human intervention.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IEEE EXPLORE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REAL TIME SCRAPING STRUGGLES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Logo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58016" y="0"/>
            <a:ext cx="2285984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-32" y="717550"/>
            <a:ext cx="6143668" cy="682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6829464" y="714356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000332" y="6286520"/>
            <a:ext cx="6143668" cy="682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6280398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0" y="6367529"/>
            <a:ext cx="441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DEPARTMENT OF COMPUTER APPLICATIONS</a:t>
            </a:r>
            <a:endParaRPr lang="en-IN" b="1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58833"/>
            <a:ext cx="2133600" cy="365125"/>
          </a:xfrm>
        </p:spPr>
        <p:txBody>
          <a:bodyPr/>
          <a:lstStyle/>
          <a:p>
            <a:fld id="{2C3FB9A0-29AF-47DD-9689-6D05F63730EF}" type="slidenum">
              <a:rPr lang="en-IN" sz="1400" b="1" smtClean="0">
                <a:solidFill>
                  <a:schemeClr val="tx1"/>
                </a:solidFill>
              </a:rPr>
            </a:fld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512" y="184173"/>
            <a:ext cx="3028521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cs typeface="Arial" panose="020B0604020202020204" pitchFamily="34" charset="0"/>
              </a:rPr>
              <a:t>LITERTURE SURVEY</a:t>
            </a:r>
            <a:endParaRPr lang="en-IN" sz="2800" dirty="0">
              <a:solidFill>
                <a:srgbClr val="17375E"/>
              </a:solidFill>
            </a:endParaRPr>
          </a:p>
          <a:p>
            <a:endParaRPr lang="en-IN" sz="2800" dirty="0"/>
          </a:p>
          <a:p>
            <a:endParaRPr lang="en-IN" sz="2800" dirty="0">
              <a:solidFill>
                <a:srgbClr val="17375E"/>
              </a:solidFill>
            </a:endParaRPr>
          </a:p>
          <a:p>
            <a:endParaRPr lang="en-IN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464" y="4469"/>
            <a:ext cx="2314536" cy="67416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600200"/>
          <a:ext cx="8424935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987"/>
                <a:gridCol w="1684987"/>
                <a:gridCol w="1684987"/>
                <a:gridCol w="1684987"/>
                <a:gridCol w="1684987"/>
              </a:tblGrid>
              <a:tr h="357709">
                <a:tc>
                  <a:txBody>
                    <a:bodyPr/>
                    <a:lstStyle/>
                    <a:p>
                      <a:r>
                        <a:rPr lang="en-IN" dirty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ABSTRACT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YEAR OF PUBLISH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AUTHOR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LIMITATIONS</a:t>
                      </a:r>
                      <a:endParaRPr lang="en-IN" dirty="0"/>
                    </a:p>
                  </a:txBody>
                  <a:tcPr/>
                </a:tc>
              </a:tr>
              <a:tr h="2869146">
                <a:tc>
                  <a:txBody>
                    <a:bodyPr/>
                    <a:lstStyle/>
                    <a:p>
                      <a:pPr algn="just"/>
                      <a:r>
                        <a:rPr lang="en-GB" dirty="0"/>
                        <a:t>Leveraging Large Language Models for Web Scraping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Explores the use of large language models (LLMs) for web scraping, enabling better understanding of website structures and user queries.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Ahluwalia, A., &amp; Wani, 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ADAPTIVE SCRAPING STILL </a:t>
                      </a:r>
                      <a:r>
                        <a:rPr lang="en-US" b="0"/>
                        <a:t>IN EARLY STAGES</a:t>
                      </a:r>
                      <a:endParaRPr lang="en-IN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Logo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58016" y="0"/>
            <a:ext cx="2285984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-32" y="717550"/>
            <a:ext cx="6143668" cy="682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6829464" y="714356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000332" y="6286520"/>
            <a:ext cx="6143668" cy="682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6280398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0" y="6367529"/>
            <a:ext cx="441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DEPARTMENT OF COMPUTER APPLICATIONS</a:t>
            </a:r>
            <a:endParaRPr lang="en-IN" b="1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58833"/>
            <a:ext cx="2133600" cy="365125"/>
          </a:xfrm>
        </p:spPr>
        <p:txBody>
          <a:bodyPr/>
          <a:lstStyle/>
          <a:p>
            <a:fld id="{2C3FB9A0-29AF-47DD-9689-6D05F63730EF}" type="slidenum">
              <a:rPr lang="en-IN" sz="1400" b="1" smtClean="0">
                <a:solidFill>
                  <a:schemeClr val="tx1"/>
                </a:solidFill>
              </a:rPr>
            </a:fld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8679" y="191136"/>
            <a:ext cx="25549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/>
              <a:t> </a:t>
            </a:r>
            <a:r>
              <a:rPr lang="en-IN" sz="2800" b="1" dirty="0">
                <a:solidFill>
                  <a:schemeClr val="tx2"/>
                </a:solidFill>
              </a:rPr>
              <a:t>Existing System</a:t>
            </a:r>
            <a:endParaRPr lang="en-IN" sz="2800" b="1" dirty="0">
              <a:solidFill>
                <a:schemeClr val="tx2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464" y="4469"/>
            <a:ext cx="2314536" cy="6741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7544" y="1268760"/>
            <a:ext cx="8640960" cy="347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Most web scrapers require users to input search queries and extraction parameters manually via a command-line interface (CLI) or graphical user interface (GUI).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Traditional scrapers follow predefined rules and lack flexibility in adapting to dynamic websites with changing layouts.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Web scraping typically involves keyboard and mouse inputs, making it less efficient for multitasking or accessibility-focused applications.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Logo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58016" y="0"/>
            <a:ext cx="2285984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-32" y="717550"/>
            <a:ext cx="6143668" cy="682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6829464" y="714356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000332" y="6286520"/>
            <a:ext cx="6143668" cy="6824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6280398"/>
            <a:ext cx="2314568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0" y="6367529"/>
            <a:ext cx="4419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DEPARTMENT OF COMPUTER APPLICATIONS</a:t>
            </a:r>
            <a:endParaRPr lang="en-IN" b="1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10400" y="6458833"/>
            <a:ext cx="2133600" cy="365125"/>
          </a:xfrm>
        </p:spPr>
        <p:txBody>
          <a:bodyPr/>
          <a:lstStyle/>
          <a:p>
            <a:fld id="{2C3FB9A0-29AF-47DD-9689-6D05F63730EF}" type="slidenum">
              <a:rPr lang="en-IN" sz="1400" b="1" smtClean="0">
                <a:solidFill>
                  <a:schemeClr val="tx1"/>
                </a:solidFill>
              </a:rPr>
            </a:fld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28679" y="191136"/>
            <a:ext cx="3375660" cy="9531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PROBLEM IDENTIFIED</a:t>
            </a:r>
            <a:endParaRPr lang="en-IN" sz="2800" dirty="0">
              <a:solidFill>
                <a:srgbClr val="C00000"/>
              </a:solidFill>
            </a:endParaRPr>
          </a:p>
          <a:p>
            <a:endParaRPr lang="en-IN" sz="2800" dirty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464" y="4469"/>
            <a:ext cx="2314536" cy="6741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7016" y="1145243"/>
            <a:ext cx="8461448" cy="4399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000" dirty="0"/>
              <a:t>Lack of Accessibility: Existing tools are not user-friendly for non-technical users.</a:t>
            </a:r>
            <a:endParaRPr lang="en-US" alt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000" dirty="0"/>
              <a:t> Manual Effort: Users must manually search, copy-paste, and format data.</a:t>
            </a:r>
            <a:endParaRPr lang="en-US" alt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000" dirty="0"/>
              <a:t>Rigid Functionality: Traditional scrapers are not flexible to adapt to various user intents.</a:t>
            </a:r>
            <a:endParaRPr lang="en-US" alt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000" dirty="0"/>
              <a:t> No Natural Language Interface: Users cannot interact with scrapers using voice or text in natural language.</a:t>
            </a:r>
            <a:endParaRPr lang="en-US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7475</Words>
  <Application>WPS Slides</Application>
  <PresentationFormat>On-screen Show (4:3)</PresentationFormat>
  <Paragraphs>369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SimSun</vt:lpstr>
      <vt:lpstr>Wingdings</vt:lpstr>
      <vt:lpstr>Calibri</vt:lpstr>
      <vt:lpstr>Times New Roman</vt:lpstr>
      <vt:lpstr>Microsoft YaHei</vt:lpstr>
      <vt:lpstr>Arial Unicode MS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Deftones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CRESCENT</dc:creator>
  <cp:lastModifiedBy>ADMIN</cp:lastModifiedBy>
  <cp:revision>496</cp:revision>
  <dcterms:created xsi:type="dcterms:W3CDTF">2020-12-10T05:13:00Z</dcterms:created>
  <dcterms:modified xsi:type="dcterms:W3CDTF">2025-05-07T03:55:03Z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B451019023314C048BFB736B85E2E01D_13</vt:lpwstr>
  </property>
  <property fmtid="{D5CDD505-2E9C-101B-9397-08002B2CF9AE}" pid="3" name="KSOProductBuildVer">
    <vt:lpwstr>1033-12.2.0.20795</vt:lpwstr>
  </property>
</Properties>
</file>