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68"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B4690075-6DE3-47E0-A773-0540EBAB66D8}"/>
    <pc:docChg chg="undo custSel modSld">
      <pc:chgData name="MAHA LAKSHMI" userId="6f0f25397fedf202" providerId="LiveId" clId="{B4690075-6DE3-47E0-A773-0540EBAB66D8}" dt="2024-08-27T05:53:21.555" v="18" actId="123"/>
      <pc:docMkLst>
        <pc:docMk/>
      </pc:docMkLst>
      <pc:sldChg chg="addSp delSp modSp mod">
        <pc:chgData name="MAHA LAKSHMI" userId="6f0f25397fedf202" providerId="LiveId" clId="{B4690075-6DE3-47E0-A773-0540EBAB66D8}" dt="2024-08-27T05:52:16.271" v="5" actId="123"/>
        <pc:sldMkLst>
          <pc:docMk/>
          <pc:sldMk cId="0" sldId="256"/>
        </pc:sldMkLst>
        <pc:spChg chg="add del mod">
          <ac:chgData name="MAHA LAKSHMI" userId="6f0f25397fedf202" providerId="LiveId" clId="{B4690075-6DE3-47E0-A773-0540EBAB66D8}" dt="2024-08-27T05:52:13.351" v="4"/>
          <ac:spMkLst>
            <pc:docMk/>
            <pc:sldMk cId="0" sldId="256"/>
            <ac:spMk id="10" creationId="{B29D2EAD-4783-3942-FA55-E5949382ED65}"/>
          </ac:spMkLst>
        </pc:spChg>
        <pc:spChg chg="mod">
          <ac:chgData name="MAHA LAKSHMI" userId="6f0f25397fedf202" providerId="LiveId" clId="{B4690075-6DE3-47E0-A773-0540EBAB66D8}" dt="2024-08-27T05:52:16.271" v="5" actId="123"/>
          <ac:spMkLst>
            <pc:docMk/>
            <pc:sldMk cId="0" sldId="256"/>
            <ac:spMk id="14" creationId="{D55ADE35-C35B-07C1-F5AA-C33B3DDB802E}"/>
          </ac:spMkLst>
        </pc:spChg>
      </pc:sldChg>
      <pc:sldChg chg="modSp mod">
        <pc:chgData name="MAHA LAKSHMI" userId="6f0f25397fedf202" providerId="LiveId" clId="{B4690075-6DE3-47E0-A773-0540EBAB66D8}" dt="2024-08-27T05:52:27.440" v="6" actId="123"/>
        <pc:sldMkLst>
          <pc:docMk/>
          <pc:sldMk cId="0" sldId="259"/>
        </pc:sldMkLst>
        <pc:spChg chg="mod">
          <ac:chgData name="MAHA LAKSHMI" userId="6f0f25397fedf202" providerId="LiveId" clId="{B4690075-6DE3-47E0-A773-0540EBAB66D8}" dt="2024-08-27T05:52:27.440" v="6" actId="123"/>
          <ac:spMkLst>
            <pc:docMk/>
            <pc:sldMk cId="0" sldId="259"/>
            <ac:spMk id="11" creationId="{B09288DF-527F-6B43-DBA8-05CF3B37CA38}"/>
          </ac:spMkLst>
        </pc:spChg>
      </pc:sldChg>
      <pc:sldChg chg="modSp mod">
        <pc:chgData name="MAHA LAKSHMI" userId="6f0f25397fedf202" providerId="LiveId" clId="{B4690075-6DE3-47E0-A773-0540EBAB66D8}" dt="2024-08-27T05:53:10.540" v="17" actId="14100"/>
        <pc:sldMkLst>
          <pc:docMk/>
          <pc:sldMk cId="0" sldId="265"/>
        </pc:sldMkLst>
        <pc:graphicFrameChg chg="mod">
          <ac:chgData name="MAHA LAKSHMI" userId="6f0f25397fedf202" providerId="LiveId" clId="{B4690075-6DE3-47E0-A773-0540EBAB66D8}" dt="2024-08-27T05:53:10.540" v="17" actId="14100"/>
          <ac:graphicFrameMkLst>
            <pc:docMk/>
            <pc:sldMk cId="0" sldId="265"/>
            <ac:graphicFrameMk id="2" creationId="{8F3C524E-5C1E-4652-9AE1-1DEE044D15CE}"/>
          </ac:graphicFrameMkLst>
        </pc:graphicFrameChg>
      </pc:sldChg>
      <pc:sldChg chg="modSp mod">
        <pc:chgData name="MAHA LAKSHMI" userId="6f0f25397fedf202" providerId="LiveId" clId="{B4690075-6DE3-47E0-A773-0540EBAB66D8}" dt="2024-08-27T05:53:21.555" v="18" actId="123"/>
        <pc:sldMkLst>
          <pc:docMk/>
          <pc:sldMk cId="2986442291" sldId="268"/>
        </pc:sldMkLst>
        <pc:spChg chg="mod">
          <ac:chgData name="MAHA LAKSHMI" userId="6f0f25397fedf202" providerId="LiveId" clId="{B4690075-6DE3-47E0-A773-0540EBAB66D8}" dt="2024-08-27T05:53:21.555" v="18" actId="123"/>
          <ac:spMkLst>
            <pc:docMk/>
            <pc:sldMk cId="2986442291" sldId="268"/>
            <ac:spMk id="4" creationId="{83F30787-68EF-0EF0-5D3D-761F4AF083CA}"/>
          </ac:spMkLst>
        </pc:spChg>
      </pc:sldChg>
      <pc:sldChg chg="modSp mod">
        <pc:chgData name="MAHA LAKSHMI" userId="6f0f25397fedf202" providerId="LiveId" clId="{B4690075-6DE3-47E0-A773-0540EBAB66D8}" dt="2024-08-27T05:52:56.606" v="15" actId="313"/>
        <pc:sldMkLst>
          <pc:docMk/>
          <pc:sldMk cId="2720660618" sldId="269"/>
        </pc:sldMkLst>
        <pc:spChg chg="mod">
          <ac:chgData name="MAHA LAKSHMI" userId="6f0f25397fedf202" providerId="LiveId" clId="{B4690075-6DE3-47E0-A773-0540EBAB66D8}" dt="2024-08-27T05:52:56.606" v="15" actId="313"/>
          <ac:spMkLst>
            <pc:docMk/>
            <pc:sldMk cId="2720660618" sldId="269"/>
            <ac:spMk id="4" creationId="{87575D36-9B47-BEC5-724F-EB88FA446EE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TAMIL_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r>
              <a:rPr lang="en-IN"/>
              <a:t>Recruitment source</a:t>
            </a:r>
          </a:p>
        </c:rich>
      </c:tx>
      <c:layout>
        <c:manualLayout>
          <c:xMode val="edge"/>
          <c:yMode val="edge"/>
          <c:x val="0.31331741776958733"/>
          <c:y val="4.010807060332412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085581057686936"/>
          <c:y val="0.19661946462299684"/>
          <c:w val="0.60035804899387579"/>
          <c:h val="0.45265128317293674"/>
        </c:manualLayout>
      </c:layout>
      <c:bar3DChart>
        <c:barDir val="col"/>
        <c:grouping val="clustered"/>
        <c:varyColors val="0"/>
        <c:ser>
          <c:idx val="0"/>
          <c:order val="0"/>
          <c:tx>
            <c:v>Admin Offices</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Lit>
              <c:ptCount val="8"/>
              <c:pt idx="0">
                <c:v>CareerBuilder</c:v>
              </c:pt>
              <c:pt idx="1">
                <c:v>Diversity Job Fair</c:v>
              </c:pt>
              <c:pt idx="2">
                <c:v>Employee Referral</c:v>
              </c:pt>
              <c:pt idx="3">
                <c:v>Google Search</c:v>
              </c:pt>
              <c:pt idx="4">
                <c:v>Indeed</c:v>
              </c:pt>
              <c:pt idx="5">
                <c:v>LinkedIn</c:v>
              </c:pt>
              <c:pt idx="6">
                <c:v>Other</c:v>
              </c:pt>
              <c:pt idx="7">
                <c:v>Website</c:v>
              </c:pt>
            </c:strLit>
          </c:cat>
          <c:val>
            <c:numLit>
              <c:formatCode>General</c:formatCode>
              <c:ptCount val="8"/>
              <c:pt idx="0">
                <c:v>0</c:v>
              </c:pt>
              <c:pt idx="1">
                <c:v>2</c:v>
              </c:pt>
              <c:pt idx="2">
                <c:v>0</c:v>
              </c:pt>
              <c:pt idx="3">
                <c:v>0</c:v>
              </c:pt>
              <c:pt idx="4">
                <c:v>0</c:v>
              </c:pt>
              <c:pt idx="5">
                <c:v>0</c:v>
              </c:pt>
              <c:pt idx="6">
                <c:v>1</c:v>
              </c:pt>
              <c:pt idx="7">
                <c:v>0</c:v>
              </c:pt>
            </c:numLit>
          </c:val>
          <c:extLst>
            <c:ext xmlns:c16="http://schemas.microsoft.com/office/drawing/2014/chart" uri="{C3380CC4-5D6E-409C-BE32-E72D297353CC}">
              <c16:uniqueId val="{00000000-1611-4DA7-AF39-4851D53CDDA2}"/>
            </c:ext>
          </c:extLst>
        </c:ser>
        <c:ser>
          <c:idx val="1"/>
          <c:order val="1"/>
          <c:tx>
            <c:v>IT/IS</c:v>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Lit>
              <c:ptCount val="8"/>
              <c:pt idx="0">
                <c:v>CareerBuilder</c:v>
              </c:pt>
              <c:pt idx="1">
                <c:v>Diversity Job Fair</c:v>
              </c:pt>
              <c:pt idx="2">
                <c:v>Employee Referral</c:v>
              </c:pt>
              <c:pt idx="3">
                <c:v>Google Search</c:v>
              </c:pt>
              <c:pt idx="4">
                <c:v>Indeed</c:v>
              </c:pt>
              <c:pt idx="5">
                <c:v>LinkedIn</c:v>
              </c:pt>
              <c:pt idx="6">
                <c:v>Other</c:v>
              </c:pt>
              <c:pt idx="7">
                <c:v>Website</c:v>
              </c:pt>
            </c:strLit>
          </c:cat>
          <c:val>
            <c:numLit>
              <c:formatCode>General</c:formatCode>
              <c:ptCount val="8"/>
              <c:pt idx="0">
                <c:v>0</c:v>
              </c:pt>
              <c:pt idx="1">
                <c:v>1</c:v>
              </c:pt>
              <c:pt idx="2">
                <c:v>3</c:v>
              </c:pt>
              <c:pt idx="3">
                <c:v>1</c:v>
              </c:pt>
              <c:pt idx="4">
                <c:v>10</c:v>
              </c:pt>
              <c:pt idx="5">
                <c:v>6</c:v>
              </c:pt>
              <c:pt idx="6">
                <c:v>0</c:v>
              </c:pt>
              <c:pt idx="7">
                <c:v>0</c:v>
              </c:pt>
            </c:numLit>
          </c:val>
          <c:extLst>
            <c:ext xmlns:c16="http://schemas.microsoft.com/office/drawing/2014/chart" uri="{C3380CC4-5D6E-409C-BE32-E72D297353CC}">
              <c16:uniqueId val="{00000001-1611-4DA7-AF39-4851D53CDDA2}"/>
            </c:ext>
          </c:extLst>
        </c:ser>
        <c:ser>
          <c:idx val="2"/>
          <c:order val="2"/>
          <c:tx>
            <c:v>Production       </c:v>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Lit>
              <c:ptCount val="8"/>
              <c:pt idx="0">
                <c:v>CareerBuilder</c:v>
              </c:pt>
              <c:pt idx="1">
                <c:v>Diversity Job Fair</c:v>
              </c:pt>
              <c:pt idx="2">
                <c:v>Employee Referral</c:v>
              </c:pt>
              <c:pt idx="3">
                <c:v>Google Search</c:v>
              </c:pt>
              <c:pt idx="4">
                <c:v>Indeed</c:v>
              </c:pt>
              <c:pt idx="5">
                <c:v>LinkedIn</c:v>
              </c:pt>
              <c:pt idx="6">
                <c:v>Other</c:v>
              </c:pt>
              <c:pt idx="7">
                <c:v>Website</c:v>
              </c:pt>
            </c:strLit>
          </c:cat>
          <c:val>
            <c:numLit>
              <c:formatCode>General</c:formatCode>
              <c:ptCount val="8"/>
              <c:pt idx="0">
                <c:v>5</c:v>
              </c:pt>
              <c:pt idx="1">
                <c:v>6</c:v>
              </c:pt>
              <c:pt idx="2">
                <c:v>4</c:v>
              </c:pt>
              <c:pt idx="3">
                <c:v>16</c:v>
              </c:pt>
              <c:pt idx="4">
                <c:v>17</c:v>
              </c:pt>
              <c:pt idx="5">
                <c:v>10</c:v>
              </c:pt>
              <c:pt idx="6">
                <c:v>0</c:v>
              </c:pt>
              <c:pt idx="7">
                <c:v>0</c:v>
              </c:pt>
            </c:numLit>
          </c:val>
          <c:extLst>
            <c:ext xmlns:c16="http://schemas.microsoft.com/office/drawing/2014/chart" uri="{C3380CC4-5D6E-409C-BE32-E72D297353CC}">
              <c16:uniqueId val="{00000002-1611-4DA7-AF39-4851D53CDDA2}"/>
            </c:ext>
          </c:extLst>
        </c:ser>
        <c:ser>
          <c:idx val="3"/>
          <c:order val="3"/>
          <c:tx>
            <c:v>Sales</c:v>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Lit>
              <c:ptCount val="8"/>
              <c:pt idx="0">
                <c:v>CareerBuilder</c:v>
              </c:pt>
              <c:pt idx="1">
                <c:v>Diversity Job Fair</c:v>
              </c:pt>
              <c:pt idx="2">
                <c:v>Employee Referral</c:v>
              </c:pt>
              <c:pt idx="3">
                <c:v>Google Search</c:v>
              </c:pt>
              <c:pt idx="4">
                <c:v>Indeed</c:v>
              </c:pt>
              <c:pt idx="5">
                <c:v>LinkedIn</c:v>
              </c:pt>
              <c:pt idx="6">
                <c:v>Other</c:v>
              </c:pt>
              <c:pt idx="7">
                <c:v>Website</c:v>
              </c:pt>
            </c:strLit>
          </c:cat>
          <c:val>
            <c:numLit>
              <c:formatCode>General</c:formatCode>
              <c:ptCount val="8"/>
              <c:pt idx="0">
                <c:v>2</c:v>
              </c:pt>
              <c:pt idx="1">
                <c:v>0</c:v>
              </c:pt>
              <c:pt idx="2">
                <c:v>2</c:v>
              </c:pt>
              <c:pt idx="3">
                <c:v>1</c:v>
              </c:pt>
              <c:pt idx="4">
                <c:v>5</c:v>
              </c:pt>
              <c:pt idx="5">
                <c:v>1</c:v>
              </c:pt>
              <c:pt idx="6">
                <c:v>0</c:v>
              </c:pt>
              <c:pt idx="7">
                <c:v>1</c:v>
              </c:pt>
            </c:numLit>
          </c:val>
          <c:extLst>
            <c:ext xmlns:c16="http://schemas.microsoft.com/office/drawing/2014/chart" uri="{C3380CC4-5D6E-409C-BE32-E72D297353CC}">
              <c16:uniqueId val="{00000003-1611-4DA7-AF39-4851D53CDDA2}"/>
            </c:ext>
          </c:extLst>
        </c:ser>
        <c:ser>
          <c:idx val="4"/>
          <c:order val="4"/>
          <c:tx>
            <c:v>Software Engineering</c:v>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Lit>
              <c:ptCount val="8"/>
              <c:pt idx="0">
                <c:v>CareerBuilder</c:v>
              </c:pt>
              <c:pt idx="1">
                <c:v>Diversity Job Fair</c:v>
              </c:pt>
              <c:pt idx="2">
                <c:v>Employee Referral</c:v>
              </c:pt>
              <c:pt idx="3">
                <c:v>Google Search</c:v>
              </c:pt>
              <c:pt idx="4">
                <c:v>Indeed</c:v>
              </c:pt>
              <c:pt idx="5">
                <c:v>LinkedIn</c:v>
              </c:pt>
              <c:pt idx="6">
                <c:v>Other</c:v>
              </c:pt>
              <c:pt idx="7">
                <c:v>Website</c:v>
              </c:pt>
            </c:strLit>
          </c:cat>
          <c:val>
            <c:numLit>
              <c:formatCode>General</c:formatCode>
              <c:ptCount val="8"/>
              <c:pt idx="0">
                <c:v>1</c:v>
              </c:pt>
              <c:pt idx="1">
                <c:v>0</c:v>
              </c:pt>
              <c:pt idx="2">
                <c:v>0</c:v>
              </c:pt>
              <c:pt idx="3">
                <c:v>1</c:v>
              </c:pt>
              <c:pt idx="4">
                <c:v>2</c:v>
              </c:pt>
              <c:pt idx="5">
                <c:v>1</c:v>
              </c:pt>
              <c:pt idx="6">
                <c:v>0</c:v>
              </c:pt>
              <c:pt idx="7">
                <c:v>0</c:v>
              </c:pt>
            </c:numLit>
          </c:val>
          <c:extLst>
            <c:ext xmlns:c16="http://schemas.microsoft.com/office/drawing/2014/chart" uri="{C3380CC4-5D6E-409C-BE32-E72D297353CC}">
              <c16:uniqueId val="{00000004-1611-4DA7-AF39-4851D53CDDA2}"/>
            </c:ext>
          </c:extLst>
        </c:ser>
        <c:dLbls>
          <c:showLegendKey val="0"/>
          <c:showVal val="0"/>
          <c:showCatName val="0"/>
          <c:showSerName val="0"/>
          <c:showPercent val="0"/>
          <c:showBubbleSize val="0"/>
        </c:dLbls>
        <c:gapWidth val="65"/>
        <c:shape val="box"/>
        <c:axId val="1489640704"/>
        <c:axId val="1489630144"/>
        <c:axId val="0"/>
      </c:bar3DChart>
      <c:catAx>
        <c:axId val="148964070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RECRUITMENT SOURCE</a:t>
                </a:r>
              </a:p>
            </c:rich>
          </c:tx>
          <c:layout>
            <c:manualLayout>
              <c:xMode val="edge"/>
              <c:yMode val="edge"/>
              <c:x val="0.37768390653295997"/>
              <c:y val="0.906913504970757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lt1"/>
                </a:solidFill>
                <a:latin typeface="+mn-lt"/>
                <a:ea typeface="+mn-ea"/>
                <a:cs typeface="+mn-cs"/>
              </a:defRPr>
            </a:pPr>
            <a:endParaRPr lang="en-US"/>
          </a:p>
        </c:txPr>
        <c:crossAx val="1489630144"/>
        <c:crosses val="autoZero"/>
        <c:auto val="1"/>
        <c:lblAlgn val="ctr"/>
        <c:lblOffset val="100"/>
        <c:noMultiLvlLbl val="0"/>
      </c:catAx>
      <c:valAx>
        <c:axId val="148963014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a:t>DEPARTMENT</a:t>
                </a:r>
              </a:p>
            </c:rich>
          </c:tx>
          <c:layout>
            <c:manualLayout>
              <c:xMode val="edge"/>
              <c:yMode val="edge"/>
              <c:x val="4.5063781920876921E-2"/>
              <c:y val="0.25457074874986418"/>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48964070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noFill/>
      <a:round/>
    </a:ln>
    <a:effectLst/>
  </c:spPr>
  <c:txPr>
    <a:bodyPr/>
    <a:lstStyle/>
    <a:p>
      <a:pPr>
        <a:defRPr>
          <a:solidFill>
            <a:schemeClr val="lt1"/>
          </a:solidFill>
          <a:latin typeface="+mn-lt"/>
          <a:ea typeface="+mn-ea"/>
          <a:cs typeface="+mn-cs"/>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5334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4000" y="3383340"/>
            <a:ext cx="8610600" cy="1569660"/>
          </a:xfrm>
          <a:prstGeom prst="rect">
            <a:avLst/>
          </a:prstGeom>
          <a:noFill/>
        </p:spPr>
        <p:txBody>
          <a:bodyPr wrap="square" rtlCol="0">
            <a:spAutoFit/>
          </a:bodyPr>
          <a:lstStyle/>
          <a:p>
            <a:pPr algn="just"/>
            <a:r>
              <a:rPr lang="en-US" sz="2400" dirty="0"/>
              <a:t>STUDENT NAME: Tamil G</a:t>
            </a:r>
          </a:p>
          <a:p>
            <a:pPr algn="just"/>
            <a:r>
              <a:rPr lang="en-US" sz="2400" dirty="0"/>
              <a:t>REGISTER NO: 122200922 , B4BD8248CFF613FAB0D41174CE8EA773</a:t>
            </a:r>
          </a:p>
          <a:p>
            <a:pPr algn="just"/>
            <a:r>
              <a:rPr lang="en-US" sz="2400" dirty="0"/>
              <a:t>DEPARTMENT: Bachelor of Commerce (Corporate Secretaryship)</a:t>
            </a:r>
          </a:p>
          <a:p>
            <a:pPr algn="just"/>
            <a:r>
              <a:rPr lang="en-US" sz="2400" dirty="0"/>
              <a:t>COLLEGE : K.C.S. Kasi Nadar College of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F3C524E-5C1E-4652-9AE1-1DEE044D15CE}"/>
              </a:ext>
            </a:extLst>
          </p:cNvPr>
          <p:cNvGraphicFramePr>
            <a:graphicFrameLocks/>
          </p:cNvGraphicFramePr>
          <p:nvPr>
            <p:extLst>
              <p:ext uri="{D42A27DB-BD31-4B8C-83A1-F6EECF244321}">
                <p14:modId xmlns:p14="http://schemas.microsoft.com/office/powerpoint/2010/main" val="399773388"/>
              </p:ext>
            </p:extLst>
          </p:nvPr>
        </p:nvGraphicFramePr>
        <p:xfrm>
          <a:off x="6111240" y="1447800"/>
          <a:ext cx="5242560" cy="3486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C4A5E38E-EB09-0045-1361-E1B3EE82D90C}"/>
              </a:ext>
            </a:extLst>
          </p:cNvPr>
          <p:cNvGraphicFramePr>
            <a:graphicFrameLocks noGrp="1"/>
          </p:cNvGraphicFramePr>
          <p:nvPr>
            <p:extLst>
              <p:ext uri="{D42A27DB-BD31-4B8C-83A1-F6EECF244321}">
                <p14:modId xmlns:p14="http://schemas.microsoft.com/office/powerpoint/2010/main" val="661276484"/>
              </p:ext>
            </p:extLst>
          </p:nvPr>
        </p:nvGraphicFramePr>
        <p:xfrm>
          <a:off x="352303" y="1447800"/>
          <a:ext cx="5495924" cy="3486150"/>
        </p:xfrm>
        <a:graphic>
          <a:graphicData uri="http://schemas.openxmlformats.org/drawingml/2006/table">
            <a:tbl>
              <a:tblPr>
                <a:tableStyleId>{5C22544A-7EE6-4342-B048-85BDC9FD1C3A}</a:tableStyleId>
              </a:tblPr>
              <a:tblGrid>
                <a:gridCol w="785132">
                  <a:extLst>
                    <a:ext uri="{9D8B030D-6E8A-4147-A177-3AD203B41FA5}">
                      <a16:colId xmlns:a16="http://schemas.microsoft.com/office/drawing/2014/main" val="2300923617"/>
                    </a:ext>
                  </a:extLst>
                </a:gridCol>
                <a:gridCol w="843765">
                  <a:extLst>
                    <a:ext uri="{9D8B030D-6E8A-4147-A177-3AD203B41FA5}">
                      <a16:colId xmlns:a16="http://schemas.microsoft.com/office/drawing/2014/main" val="3777344526"/>
                    </a:ext>
                  </a:extLst>
                </a:gridCol>
                <a:gridCol w="726499">
                  <a:extLst>
                    <a:ext uri="{9D8B030D-6E8A-4147-A177-3AD203B41FA5}">
                      <a16:colId xmlns:a16="http://schemas.microsoft.com/office/drawing/2014/main" val="2581531492"/>
                    </a:ext>
                  </a:extLst>
                </a:gridCol>
                <a:gridCol w="785132">
                  <a:extLst>
                    <a:ext uri="{9D8B030D-6E8A-4147-A177-3AD203B41FA5}">
                      <a16:colId xmlns:a16="http://schemas.microsoft.com/office/drawing/2014/main" val="1834860315"/>
                    </a:ext>
                  </a:extLst>
                </a:gridCol>
                <a:gridCol w="785132">
                  <a:extLst>
                    <a:ext uri="{9D8B030D-6E8A-4147-A177-3AD203B41FA5}">
                      <a16:colId xmlns:a16="http://schemas.microsoft.com/office/drawing/2014/main" val="563624922"/>
                    </a:ext>
                  </a:extLst>
                </a:gridCol>
                <a:gridCol w="785132">
                  <a:extLst>
                    <a:ext uri="{9D8B030D-6E8A-4147-A177-3AD203B41FA5}">
                      <a16:colId xmlns:a16="http://schemas.microsoft.com/office/drawing/2014/main" val="2311906324"/>
                    </a:ext>
                  </a:extLst>
                </a:gridCol>
                <a:gridCol w="785132">
                  <a:extLst>
                    <a:ext uri="{9D8B030D-6E8A-4147-A177-3AD203B41FA5}">
                      <a16:colId xmlns:a16="http://schemas.microsoft.com/office/drawing/2014/main" val="1320967825"/>
                    </a:ext>
                  </a:extLst>
                </a:gridCol>
              </a:tblGrid>
              <a:tr h="513345">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455912837"/>
                  </a:ext>
                </a:extLst>
              </a:tr>
              <a:tr h="513345">
                <a:tc>
                  <a:txBody>
                    <a:bodyPr/>
                    <a:lstStyle/>
                    <a:p>
                      <a:pPr algn="ctr" fontAlgn="b"/>
                      <a:r>
                        <a:rPr lang="en-IN" sz="1100" u="none" strike="noStrike">
                          <a:effectLst/>
                          <a:highlight>
                            <a:srgbClr val="DDEBF7"/>
                          </a:highlight>
                        </a:rPr>
                        <a:t>RECRUITMENT SOURCE</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Admin Offices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IT/IS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Production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Sales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Software Engineering</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458397857"/>
                  </a:ext>
                </a:extLst>
              </a:tr>
              <a:tr h="344784">
                <a:tc>
                  <a:txBody>
                    <a:bodyPr/>
                    <a:lstStyle/>
                    <a:p>
                      <a:pPr algn="ctr" fontAlgn="b"/>
                      <a:r>
                        <a:rPr lang="en-IN" sz="1100" u="none" strike="noStrike">
                          <a:effectLst/>
                        </a:rPr>
                        <a:t>CareerBuilder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1236382"/>
                  </a:ext>
                </a:extLst>
              </a:tr>
              <a:tr h="344784">
                <a:tc>
                  <a:txBody>
                    <a:bodyPr/>
                    <a:lstStyle/>
                    <a:p>
                      <a:pPr algn="ctr" fontAlgn="b"/>
                      <a:r>
                        <a:rPr lang="en-IN" sz="1100" u="none" strike="noStrike">
                          <a:effectLst/>
                        </a:rPr>
                        <a:t>Diversity Job Fair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9403394"/>
                  </a:ext>
                </a:extLst>
              </a:tr>
              <a:tr h="344784">
                <a:tc>
                  <a:txBody>
                    <a:bodyPr/>
                    <a:lstStyle/>
                    <a:p>
                      <a:pPr algn="ctr" fontAlgn="b"/>
                      <a:r>
                        <a:rPr lang="en-IN" sz="1100" u="none" strike="noStrike">
                          <a:effectLst/>
                        </a:rPr>
                        <a:t>Employee Referral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8781385"/>
                  </a:ext>
                </a:extLst>
              </a:tr>
              <a:tr h="344784">
                <a:tc>
                  <a:txBody>
                    <a:bodyPr/>
                    <a:lstStyle/>
                    <a:p>
                      <a:pPr algn="ctr" fontAlgn="b"/>
                      <a:r>
                        <a:rPr lang="en-IN" sz="1100" u="none" strike="noStrike">
                          <a:effectLst/>
                        </a:rPr>
                        <a:t>Google Search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5148262"/>
                  </a:ext>
                </a:extLst>
              </a:tr>
              <a:tr h="183885">
                <a:tc>
                  <a:txBody>
                    <a:bodyPr/>
                    <a:lstStyle/>
                    <a:p>
                      <a:pPr algn="ctr" fontAlgn="b"/>
                      <a:r>
                        <a:rPr lang="en-IN" sz="1100" u="none" strike="noStrike">
                          <a:effectLst/>
                        </a:rPr>
                        <a:t>Indeed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912554"/>
                  </a:ext>
                </a:extLst>
              </a:tr>
              <a:tr h="183885">
                <a:tc>
                  <a:txBody>
                    <a:bodyPr/>
                    <a:lstStyle/>
                    <a:p>
                      <a:pPr algn="ctr" fontAlgn="b"/>
                      <a:r>
                        <a:rPr lang="en-IN" sz="1100" u="none" strike="noStrike">
                          <a:effectLst/>
                        </a:rPr>
                        <a:t>LinkedIn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2232150"/>
                  </a:ext>
                </a:extLst>
              </a:tr>
              <a:tr h="183885">
                <a:tc>
                  <a:txBody>
                    <a:bodyPr/>
                    <a:lstStyle/>
                    <a:p>
                      <a:pPr algn="ctr" fontAlgn="b"/>
                      <a:r>
                        <a:rPr lang="en-IN" sz="1100" u="none" strike="noStrike">
                          <a:effectLst/>
                        </a:rPr>
                        <a:t>Other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96722781"/>
                  </a:ext>
                </a:extLst>
              </a:tr>
              <a:tr h="183885">
                <a:tc>
                  <a:txBody>
                    <a:bodyPr/>
                    <a:lstStyle/>
                    <a:p>
                      <a:pPr algn="ctr" fontAlgn="b"/>
                      <a:r>
                        <a:rPr lang="en-IN" sz="1100" u="none" strike="noStrike">
                          <a:effectLst/>
                        </a:rPr>
                        <a:t>Website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7933683"/>
                  </a:ext>
                </a:extLst>
              </a:tr>
              <a:tr h="344784">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3</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21</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58</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12</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5</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199178475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F30787-68EF-0EF0-5D3D-761F4AF083CA}"/>
              </a:ext>
            </a:extLst>
          </p:cNvPr>
          <p:cNvSpPr txBox="1"/>
          <p:nvPr/>
        </p:nvSpPr>
        <p:spPr>
          <a:xfrm>
            <a:off x="2209800" y="2096631"/>
            <a:ext cx="6855542" cy="2246769"/>
          </a:xfrm>
          <a:prstGeom prst="rect">
            <a:avLst/>
          </a:prstGeom>
          <a:noFill/>
        </p:spPr>
        <p:txBody>
          <a:bodyPr wrap="square">
            <a:spAutoFit/>
          </a:bodyPr>
          <a:lstStyle/>
          <a:p>
            <a:pPr algn="just"/>
            <a:r>
              <a:rPr lang="en-IN" sz="2800" b="1" dirty="0"/>
              <a:t>This graph can provide insights into the effectiveness of different recruitment channels for each department, allowing for data- driven decision-making regarding recruitment strategies.</a:t>
            </a:r>
          </a:p>
        </p:txBody>
      </p:sp>
    </p:spTree>
    <p:extLst>
      <p:ext uri="{BB962C8B-B14F-4D97-AF65-F5344CB8AC3E}">
        <p14:creationId xmlns:p14="http://schemas.microsoft.com/office/powerpoint/2010/main" val="298644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F3EBB-A664-B418-9D0D-91B7FC8D28C4}"/>
              </a:ext>
            </a:extLst>
          </p:cNvPr>
          <p:cNvSpPr txBox="1"/>
          <p:nvPr/>
        </p:nvSpPr>
        <p:spPr>
          <a:xfrm>
            <a:off x="2819400" y="2514600"/>
            <a:ext cx="5151347" cy="1323439"/>
          </a:xfrm>
          <a:prstGeom prst="rect">
            <a:avLst/>
          </a:prstGeom>
        </p:spPr>
        <p:style>
          <a:lnRef idx="1">
            <a:schemeClr val="dk1"/>
          </a:lnRef>
          <a:fillRef idx="2">
            <a:schemeClr val="dk1"/>
          </a:fillRef>
          <a:effectRef idx="1">
            <a:schemeClr val="dk1"/>
          </a:effectRef>
          <a:fontRef idx="minor">
            <a:schemeClr val="dk1"/>
          </a:fontRef>
        </p:style>
        <p:txBody>
          <a:bodyPr wrap="none" rtlCol="0" anchor="ctr">
            <a:spAutoFit/>
          </a:bodyPr>
          <a:lstStyle/>
          <a:p>
            <a:pPr algn="ctr"/>
            <a:r>
              <a:rPr lang="en-IN" sz="8000" dirty="0"/>
              <a:t>THANK YOU</a:t>
            </a:r>
          </a:p>
        </p:txBody>
      </p:sp>
    </p:spTree>
    <p:extLst>
      <p:ext uri="{BB962C8B-B14F-4D97-AF65-F5344CB8AC3E}">
        <p14:creationId xmlns:p14="http://schemas.microsoft.com/office/powerpoint/2010/main" val="349080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76467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Recruitment Source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20599"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5152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09288DF-527F-6B43-DBA8-05CF3B37CA38}"/>
              </a:ext>
            </a:extLst>
          </p:cNvPr>
          <p:cNvSpPr txBox="1"/>
          <p:nvPr/>
        </p:nvSpPr>
        <p:spPr>
          <a:xfrm>
            <a:off x="1676400" y="1752600"/>
            <a:ext cx="6100916" cy="4154984"/>
          </a:xfrm>
          <a:prstGeom prst="rect">
            <a:avLst/>
          </a:prstGeom>
          <a:noFill/>
        </p:spPr>
        <p:txBody>
          <a:bodyPr wrap="square">
            <a:spAutoFit/>
          </a:bodyPr>
          <a:lstStyle/>
          <a:p>
            <a:pPr algn="just"/>
            <a:r>
              <a:rPr lang="en-IN" sz="2400" b="1" dirty="0"/>
              <a:t>The graph illustrates the distribution of recruitment sources across different departments within a company.</a:t>
            </a:r>
            <a:r>
              <a:rPr lang="en-US" sz="2400" b="1" dirty="0"/>
              <a:t> The company is likely looking to understand the effectiveness of its various recruitment channels and how they contribute to hiring across different departments. They might be trying to identify the most successful recruitment sources for each department to optimize their hiring strategy and resource allocation.</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D4F9538-99CF-DD5F-E331-43E6C2444802}"/>
              </a:ext>
            </a:extLst>
          </p:cNvPr>
          <p:cNvSpPr txBox="1"/>
          <p:nvPr/>
        </p:nvSpPr>
        <p:spPr>
          <a:xfrm>
            <a:off x="1600200" y="1981200"/>
            <a:ext cx="6324600" cy="3170099"/>
          </a:xfrm>
          <a:prstGeom prst="rect">
            <a:avLst/>
          </a:prstGeom>
          <a:noFill/>
        </p:spPr>
        <p:txBody>
          <a:bodyPr wrap="square">
            <a:spAutoFit/>
          </a:bodyPr>
          <a:lstStyle/>
          <a:p>
            <a:pPr marL="342900" indent="-342900" algn="just">
              <a:buFont typeface="Wingdings" panose="05000000000000000000" pitchFamily="2" charset="2"/>
              <a:buChar char="Ø"/>
            </a:pPr>
            <a:r>
              <a:rPr lang="en-IN" sz="2000" b="1" dirty="0"/>
              <a:t>Most Popular Source : LinkedIn is the most popular recruitment source across departments, with IT/IS and Software Engineering relying heavily on it.</a:t>
            </a:r>
          </a:p>
          <a:p>
            <a:pPr marL="342900" indent="-342900" algn="just">
              <a:buFont typeface="Wingdings" panose="05000000000000000000" pitchFamily="2" charset="2"/>
              <a:buChar char="Ø"/>
            </a:pPr>
            <a:r>
              <a:rPr lang="en-IN" sz="2000" b="1" dirty="0"/>
              <a:t>Department Variations : Different departments utilize different recruitment sources. For instance, Admin Offices relies on Employee Referrals, while Production utilizes a combination of Indeed and LinkedIn.</a:t>
            </a:r>
          </a:p>
          <a:p>
            <a:pPr marL="342900" indent="-342900" algn="just">
              <a:buFont typeface="Wingdings" panose="05000000000000000000" pitchFamily="2" charset="2"/>
              <a:buChar char="Ø"/>
            </a:pPr>
            <a:r>
              <a:rPr lang="en-IN" sz="2000" b="1" dirty="0"/>
              <a:t>Underutilized Sources : Sources like CareerBuilder, Diversity Job Fair, and Google Search seem to be less effective across all departments.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3F8DFA-7281-35C9-3B59-D9645DF33EFF}"/>
              </a:ext>
            </a:extLst>
          </p:cNvPr>
          <p:cNvSpPr txBox="1"/>
          <p:nvPr/>
        </p:nvSpPr>
        <p:spPr>
          <a:xfrm>
            <a:off x="838200" y="1992261"/>
            <a:ext cx="8077199" cy="1938992"/>
          </a:xfrm>
          <a:prstGeom prst="rect">
            <a:avLst/>
          </a:prstGeom>
          <a:noFill/>
        </p:spPr>
        <p:txBody>
          <a:bodyPr wrap="square">
            <a:spAutoFit/>
          </a:bodyPr>
          <a:lstStyle/>
          <a:p>
            <a:pPr algn="just"/>
            <a:r>
              <a:rPr lang="en-IN" sz="2400" b="1" dirty="0"/>
              <a:t>The end users of recruitment sources are the people who are hired by an organization to fill job vacancies or positions. The end-to-end recruitment process is the entire cycle of hiring, from identifying the need for a new employee to their successful onboarding.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1734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401586"/>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7EA3F2E-D16E-89E8-A2F2-72A3C6673CCD}"/>
              </a:ext>
            </a:extLst>
          </p:cNvPr>
          <p:cNvSpPr txBox="1"/>
          <p:nvPr/>
        </p:nvSpPr>
        <p:spPr>
          <a:xfrm>
            <a:off x="2814484" y="1295400"/>
            <a:ext cx="6100916" cy="5016758"/>
          </a:xfrm>
          <a:prstGeom prst="rect">
            <a:avLst/>
          </a:prstGeom>
          <a:noFill/>
        </p:spPr>
        <p:txBody>
          <a:bodyPr wrap="square">
            <a:spAutoFit/>
          </a:bodyPr>
          <a:lstStyle/>
          <a:p>
            <a:pPr marL="342900" indent="-342900" algn="just">
              <a:buFont typeface="Wingdings" panose="05000000000000000000" pitchFamily="2" charset="2"/>
              <a:buChar char="ü"/>
            </a:pPr>
            <a:r>
              <a:rPr lang="en-IN" sz="2000" b="1" dirty="0"/>
              <a:t>Data Cleaning: Data cleaning is a process required to remove incomplete records, and modifying data to rectify inaccurate records.</a:t>
            </a:r>
          </a:p>
          <a:p>
            <a:pPr marL="342900" indent="-342900" algn="just">
              <a:buFont typeface="Wingdings" panose="05000000000000000000" pitchFamily="2" charset="2"/>
              <a:buChar char="ü"/>
            </a:pPr>
            <a:r>
              <a:rPr lang="en-IN" sz="2000" b="1" dirty="0"/>
              <a:t>Remove Duplicates: It removes the combination of values across all selected range to determine duplicates.</a:t>
            </a:r>
          </a:p>
          <a:p>
            <a:pPr marL="342900" indent="-342900" algn="just">
              <a:buFont typeface="Wingdings" panose="05000000000000000000" pitchFamily="2" charset="2"/>
              <a:buChar char="ü"/>
            </a:pPr>
            <a:r>
              <a:rPr lang="en-IN" sz="2000" b="1" dirty="0"/>
              <a:t>Filter: It take my dataset and show only the data that meet my criteria specify</a:t>
            </a:r>
          </a:p>
          <a:p>
            <a:pPr marL="342900" indent="-342900" algn="just">
              <a:buFont typeface="Wingdings" panose="05000000000000000000" pitchFamily="2" charset="2"/>
              <a:buChar char="ü"/>
            </a:pPr>
            <a:r>
              <a:rPr lang="en-IN" sz="2000" b="1" dirty="0"/>
              <a:t>Conditional Formatting: It is used to specify important values stand out in employee performance score in a data set.</a:t>
            </a:r>
          </a:p>
          <a:p>
            <a:pPr marL="342900" indent="-342900" algn="just">
              <a:buFont typeface="Wingdings" panose="05000000000000000000" pitchFamily="2" charset="2"/>
              <a:buChar char="ü"/>
            </a:pPr>
            <a:r>
              <a:rPr lang="en-IN" sz="2000" b="1" dirty="0"/>
              <a:t> Slicer: I used slicer to filter my data</a:t>
            </a:r>
          </a:p>
          <a:p>
            <a:pPr marL="342900" indent="-342900" algn="just">
              <a:buFont typeface="Wingdings" panose="05000000000000000000" pitchFamily="2" charset="2"/>
              <a:buChar char="ü"/>
            </a:pPr>
            <a:r>
              <a:rPr lang="en-IN" sz="2000" b="1" dirty="0"/>
              <a:t>Pivot Table: I used "pivot table to summarize my huge data</a:t>
            </a:r>
          </a:p>
          <a:p>
            <a:pPr marL="342900" indent="-342900" algn="just">
              <a:buFont typeface="Wingdings" panose="05000000000000000000" pitchFamily="2" charset="2"/>
              <a:buChar char="ü"/>
            </a:pPr>
            <a:r>
              <a:rPr lang="en-IN" sz="2000" b="1" dirty="0"/>
              <a:t> Pivot Chart: I used using area graph. "pivot chart" to visually summarises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7575D36-9B47-BEC5-724F-EB88FA446EE6}"/>
              </a:ext>
            </a:extLst>
          </p:cNvPr>
          <p:cNvSpPr txBox="1"/>
          <p:nvPr/>
        </p:nvSpPr>
        <p:spPr>
          <a:xfrm>
            <a:off x="2286000" y="1295400"/>
            <a:ext cx="6100916" cy="5078313"/>
          </a:xfrm>
          <a:prstGeom prst="rect">
            <a:avLst/>
          </a:prstGeom>
          <a:noFill/>
        </p:spPr>
        <p:txBody>
          <a:bodyPr wrap="square">
            <a:spAutoFit/>
          </a:bodyPr>
          <a:lstStyle/>
          <a:p>
            <a:pPr marL="285750" indent="-285750" algn="just">
              <a:buFont typeface="Wingdings" panose="05000000000000000000" pitchFamily="2" charset="2"/>
              <a:buChar char="Ø"/>
            </a:pPr>
            <a:r>
              <a:rPr lang="en-IN" b="1" dirty="0" err="1"/>
              <a:t>Emp_ID</a:t>
            </a:r>
            <a:r>
              <a:rPr lang="en-IN" b="1" dirty="0"/>
              <a:t> : An employee ID is a unique numerical or alphanumeric code assigned to an employee by their employer.</a:t>
            </a:r>
          </a:p>
          <a:p>
            <a:pPr marL="285750" indent="-285750" algn="just">
              <a:buFont typeface="Wingdings" panose="05000000000000000000" pitchFamily="2" charset="2"/>
              <a:buChar char="Ø"/>
            </a:pPr>
            <a:r>
              <a:rPr lang="en-IN" b="1" dirty="0"/>
              <a:t> Salary : A salaried employee is a worker who is paid a fixed amount of money or compensation by an employer.</a:t>
            </a:r>
          </a:p>
          <a:p>
            <a:pPr marL="285750" indent="-285750" algn="just">
              <a:buFont typeface="Wingdings" panose="05000000000000000000" pitchFamily="2" charset="2"/>
              <a:buChar char="Ø"/>
            </a:pPr>
            <a:r>
              <a:rPr lang="en-IN" b="1" dirty="0"/>
              <a:t>Position : A position description (also known as a job specification) outlines the key responsibilities, duties, and objectives of a role</a:t>
            </a:r>
          </a:p>
          <a:p>
            <a:pPr marL="285750" indent="-285750" algn="just">
              <a:buFont typeface="Wingdings" panose="05000000000000000000" pitchFamily="2" charset="2"/>
              <a:buChar char="Ø"/>
            </a:pPr>
            <a:r>
              <a:rPr lang="en-IN" b="1" dirty="0"/>
              <a:t>Citizen </a:t>
            </a:r>
            <a:r>
              <a:rPr lang="en-IN" b="1" dirty="0" err="1"/>
              <a:t>Desc</a:t>
            </a:r>
            <a:r>
              <a:rPr lang="en-IN" b="1" dirty="0"/>
              <a:t> : A citizen is a person who legally belongs to a country and has the rights and protection of that country</a:t>
            </a:r>
          </a:p>
          <a:p>
            <a:pPr marL="285750" indent="-285750" algn="just">
              <a:buFont typeface="Wingdings" panose="05000000000000000000" pitchFamily="2" charset="2"/>
              <a:buChar char="Ø"/>
            </a:pPr>
            <a:r>
              <a:rPr lang="en-IN" b="1" dirty="0"/>
              <a:t>Manager Name : A Manager, or Supervisor, oversees team members in a certain department to ensure it’s performing effectively.</a:t>
            </a:r>
          </a:p>
          <a:p>
            <a:pPr marL="285750" indent="-285750" algn="just">
              <a:buFont typeface="Wingdings" panose="05000000000000000000" pitchFamily="2" charset="2"/>
              <a:buChar char="Ø"/>
            </a:pPr>
            <a:r>
              <a:rPr lang="en-IN" b="1" dirty="0"/>
              <a:t>Recruitment Source : the recruitment medium that allows job candidates and businesses to communicate and connect to fill vacant work positions.</a:t>
            </a:r>
          </a:p>
          <a:p>
            <a:pPr marL="285750" indent="-285750" algn="just">
              <a:buFont typeface="Wingdings" panose="05000000000000000000" pitchFamily="2" charset="2"/>
              <a:buChar char="Ø"/>
            </a:pPr>
            <a:r>
              <a:rPr lang="en-IN" b="1" dirty="0"/>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C920E84-5E2F-C6AB-A1FE-BAA2BBE4CF4A}"/>
              </a:ext>
            </a:extLst>
          </p:cNvPr>
          <p:cNvSpPr txBox="1"/>
          <p:nvPr/>
        </p:nvSpPr>
        <p:spPr>
          <a:xfrm>
            <a:off x="2209800" y="1524000"/>
            <a:ext cx="6100916" cy="4524315"/>
          </a:xfrm>
          <a:prstGeom prst="rect">
            <a:avLst/>
          </a:prstGeom>
          <a:noFill/>
        </p:spPr>
        <p:txBody>
          <a:bodyPr wrap="square">
            <a:spAutoFit/>
          </a:bodyPr>
          <a:lstStyle/>
          <a:p>
            <a:pPr marL="285750" indent="-285750" algn="just">
              <a:buFont typeface="Wingdings" panose="05000000000000000000" pitchFamily="2" charset="2"/>
              <a:buChar char="v"/>
            </a:pPr>
            <a:r>
              <a:rPr lang="en-IN" b="1" dirty="0"/>
              <a:t>Data set was downloaded from Kaggle website</a:t>
            </a:r>
          </a:p>
          <a:p>
            <a:pPr marL="285750" indent="-285750" algn="just">
              <a:buFont typeface="Wingdings" panose="05000000000000000000" pitchFamily="2" charset="2"/>
              <a:buChar char="v"/>
            </a:pPr>
            <a:r>
              <a:rPr lang="en-IN" b="1" dirty="0"/>
              <a:t> Extract it from zip format</a:t>
            </a:r>
          </a:p>
          <a:p>
            <a:pPr marL="285750" indent="-285750" algn="just">
              <a:buFont typeface="Wingdings" panose="05000000000000000000" pitchFamily="2" charset="2"/>
              <a:buChar char="v"/>
            </a:pPr>
            <a:r>
              <a:rPr lang="en-IN" b="1" dirty="0"/>
              <a:t>Data Cleaning: Data cleaning is a process required to remove incomplete records, and modifying data to rectify inaccurate records.</a:t>
            </a:r>
          </a:p>
          <a:p>
            <a:pPr marL="285750" indent="-285750" algn="just">
              <a:buFont typeface="Wingdings" panose="05000000000000000000" pitchFamily="2" charset="2"/>
              <a:buChar char="v"/>
            </a:pPr>
            <a:r>
              <a:rPr lang="en-IN" b="1" dirty="0"/>
              <a:t>Remove Duplicates It removes the combination of values across all selected range to determine duplicates.</a:t>
            </a:r>
          </a:p>
          <a:p>
            <a:pPr marL="285750" indent="-285750" algn="just">
              <a:buFont typeface="Wingdings" panose="05000000000000000000" pitchFamily="2" charset="2"/>
              <a:buChar char="v"/>
            </a:pPr>
            <a:r>
              <a:rPr lang="en-IN" b="1" dirty="0"/>
              <a:t>Filter: It take my dataset and show only the data that meet my criteria specify</a:t>
            </a:r>
          </a:p>
          <a:p>
            <a:pPr marL="285750" indent="-285750" algn="just">
              <a:buFont typeface="Wingdings" panose="05000000000000000000" pitchFamily="2" charset="2"/>
              <a:buChar char="v"/>
            </a:pPr>
            <a:r>
              <a:rPr lang="en-IN" b="1" dirty="0"/>
              <a:t>Conditional Formatting: It is used to specify important values stand out in employee performance score in a data set</a:t>
            </a:r>
          </a:p>
          <a:p>
            <a:pPr marL="285750" indent="-285750" algn="just">
              <a:buFont typeface="Wingdings" panose="05000000000000000000" pitchFamily="2" charset="2"/>
              <a:buChar char="v"/>
            </a:pPr>
            <a:r>
              <a:rPr lang="en-IN" b="1" dirty="0"/>
              <a:t>Slicer: I used slicer to filter my data</a:t>
            </a:r>
          </a:p>
          <a:p>
            <a:pPr marL="285750" indent="-285750" algn="just">
              <a:buFont typeface="Wingdings" panose="05000000000000000000" pitchFamily="2" charset="2"/>
              <a:buChar char="v"/>
            </a:pPr>
            <a:r>
              <a:rPr lang="en-IN" b="1" dirty="0"/>
              <a:t>Pivot Table: I used "pivot table to summarize my huge data Pivot Chart: I used using area graph. "pivot chart" to visually summarises my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814</Words>
  <Application>Microsoft Office PowerPoint</Application>
  <PresentationFormat>Widescreen</PresentationFormat>
  <Paragraphs>146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 LAKSHMI</cp:lastModifiedBy>
  <cp:revision>25</cp:revision>
  <dcterms:created xsi:type="dcterms:W3CDTF">2024-03-29T15:07:22Z</dcterms:created>
  <dcterms:modified xsi:type="dcterms:W3CDTF">2024-08-27T05:53:25Z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