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62" r:id="rId9"/>
    <p:sldId id="263" r:id="rId10"/>
    <p:sldId id="293" r:id="rId11"/>
    <p:sldId id="264" r:id="rId12"/>
    <p:sldId id="265" r:id="rId13"/>
    <p:sldId id="266" r:id="rId14"/>
    <p:sldId id="294" r:id="rId15"/>
    <p:sldId id="267" r:id="rId16"/>
    <p:sldId id="29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303" r:id="rId45"/>
    <p:sldId id="304" r:id="rId46"/>
    <p:sldId id="288" r:id="rId47"/>
    <p:sldId id="290" r:id="rId48"/>
    <p:sldId id="291" r:id="rId49"/>
    <p:sldId id="29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23BD-9F71-1A63-D703-900AE6A2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5AC64-F91C-EE73-F545-C983ED6D3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3BEF-1A22-4B3E-E8B9-56305D11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B01-07B7-13D8-DB98-938B9C8A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9CC2-7678-A02C-A0B8-79542723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3136-6195-87D5-44F8-7292F996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DD76C-75DF-C7D1-F357-D6B4AE7C9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E1A6-86BE-4E73-18E9-A8671C86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F10A9-53A9-3A13-7DF1-A15FF67A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BD7D-3709-9D29-1076-2E4BA062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9829E-87B1-A804-5AEB-62054D994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5D19D-1F7B-D716-D347-66C0A73A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BE55-9EB0-4A44-4D3C-092F7E90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0940-9033-BD8E-0892-F7A82E47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5ED0-B331-F09C-4F87-578B590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3D9D-95AE-DD0A-2AED-63E56540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6C65-D687-4DAA-BF33-09EA992A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FE39-EA93-93EA-738D-7BC4EC8C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AE76-9D93-42EF-A034-7AA0BDA7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C17D-1C44-8710-0FE5-644786D4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F5C6-E635-5100-116A-F8C0B877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6FF8-42F7-0654-CA5A-03B77D952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3EAB-28F2-6AFC-7016-9D55B63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CD65-9F4D-14E6-4EBA-76B8C1FE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3AF2-86F4-753A-89E5-2B018331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0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718B-A60F-08D0-E332-0CC4345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D9A9-0011-30FB-4DF5-EB614E4F5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8B152-AE21-AE0D-C809-E3270702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5353-F316-13A5-8F1D-EF3D4609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B738-E81A-2CCB-E4B0-6E700FC8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04E81-1376-611C-491C-DA25FD1C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4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6B8A-8629-67AB-B2A6-FEB4819B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B55D8-FBFD-A89E-1596-79B1C248A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71455-7217-C256-220B-8BE9E765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38063-2FF8-F6BF-57EF-F8B6D12CF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5CAFF-4857-27CD-CD2E-D300CC8FF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46AE2-E685-B061-A426-3DA6EA1D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D9A11-F497-1047-94B9-24D68C9A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48368-0056-11BF-8BAD-650DE3E6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76AE-7188-00CD-C3F1-854D1A1F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F98C8-9968-02A6-DF98-A6FF57C6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7B491-97DA-7630-E029-B9995107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19B7-DEDB-14D6-3802-D1F76629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8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55FED-4DCB-6C5F-5E12-E2BD441A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70B65-AFB4-6B0B-7947-29DB9E2E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8B48-AF9B-7D58-6E88-EB02EEE2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A508-0DC7-181E-3A43-06805613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8EAE-D8ED-B08E-BBB7-510D2FD8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55C09-63E9-0779-8EE9-F636A21C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1817B-752F-8B82-0BCD-E50BE1D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CB414-B692-AFEB-6B88-3D804B9E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4C558-09F9-0898-955C-77AED316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CAE3-2C02-01EA-508A-3E275197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B3170-C986-9D7F-5DBC-2C14571AB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2D077-B119-B3FB-477B-B4C8F5A71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5C8AC-A822-3AF9-6B11-A1B00EEF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BC935-EDC7-6CE1-B52F-3E4A590C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C63E2-E368-FA0B-ED6E-F1B2EAA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DC1B0-4981-A30E-10BF-1D8CCAFF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4D57-F090-4D6A-753F-ED3B4A6E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483F-5BB0-FE5D-C8E5-165845A9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0EB4-4522-3649-9A72-78F2E796E8B5}" type="datetimeFigureOut">
              <a:rPr lang="en-US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86FC-C74D-0109-692E-4A4C98DC5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41D2-3EE8-53BC-9944-84196705C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CE8A-8B6B-3E48-95A0-64087757EA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7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3D7D5E-8688-8BBD-EE6B-4D7B62CD65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 b="1" i="1" u="sng">
                <a:solidFill>
                  <a:srgbClr val="FF0000"/>
                </a:solidFill>
              </a:rPr>
              <a:t>MUTHURANGAM GOVERNMENT ARTS COLLEGE (A)</a:t>
            </a:r>
          </a:p>
        </p:txBody>
      </p:sp>
    </p:spTree>
    <p:extLst>
      <p:ext uri="{BB962C8B-B14F-4D97-AF65-F5344CB8AC3E}">
        <p14:creationId xmlns:p14="http://schemas.microsoft.com/office/powerpoint/2010/main" val="22298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2D27E5-5533-8651-6383-B9C7C68A54D5}"/>
              </a:ext>
            </a:extLst>
          </p:cNvPr>
          <p:cNvSpPr txBox="1"/>
          <p:nvPr/>
        </p:nvSpPr>
        <p:spPr>
          <a:xfrm>
            <a:off x="2499721" y="2136338"/>
            <a:ext cx="81138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 3:Tab</a:t>
            </a:r>
          </a:p>
          <a:p>
            <a:r>
              <a:rPr lang="en-US" dirty="0"/>
              <a:t>What is Tab?</a:t>
            </a:r>
          </a:p>
          <a:p>
            <a:r>
              <a:rPr lang="en-US" dirty="0"/>
              <a:t>A tab is like a user interface that is used to build records for objects and to view the records in</a:t>
            </a:r>
          </a:p>
          <a:p>
            <a:r>
              <a:rPr lang="en-US" dirty="0"/>
              <a:t>the objects.</a:t>
            </a:r>
          </a:p>
          <a:p>
            <a:r>
              <a:rPr lang="en-US" dirty="0"/>
              <a:t>Types of Tab</a:t>
            </a:r>
          </a:p>
          <a:p>
            <a:r>
              <a:rPr lang="en-US" dirty="0"/>
              <a:t>● Custom object tab</a:t>
            </a:r>
          </a:p>
          <a:p>
            <a:r>
              <a:rPr lang="en-US" dirty="0"/>
              <a:t>● Web tab</a:t>
            </a:r>
          </a:p>
          <a:p>
            <a:r>
              <a:rPr lang="en-US" dirty="0"/>
              <a:t>● Visualforce tab</a:t>
            </a:r>
          </a:p>
        </p:txBody>
      </p:sp>
    </p:spTree>
    <p:extLst>
      <p:ext uri="{BB962C8B-B14F-4D97-AF65-F5344CB8AC3E}">
        <p14:creationId xmlns:p14="http://schemas.microsoft.com/office/powerpoint/2010/main" val="107047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4C2BE9-D944-5C0C-7722-F20A3931DF47}"/>
              </a:ext>
            </a:extLst>
          </p:cNvPr>
          <p:cNvSpPr txBox="1"/>
          <p:nvPr/>
        </p:nvSpPr>
        <p:spPr>
          <a:xfrm>
            <a:off x="94384" y="122766"/>
            <a:ext cx="60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Milestone 3:Tab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8FEBE-4F84-6680-2274-CA62EB268033}"/>
              </a:ext>
            </a:extLst>
          </p:cNvPr>
          <p:cNvSpPr txBox="1"/>
          <p:nvPr/>
        </p:nvSpPr>
        <p:spPr>
          <a:xfrm>
            <a:off x="279539" y="819711"/>
            <a:ext cx="34121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To create a Tab:(Buy)</a:t>
            </a:r>
          </a:p>
          <a:p>
            <a:r>
              <a:rPr lang="en-US"/>
              <a:t>1. Go to setup page → type Tabs in Quick Find bar → click on tabs → New (under custom</a:t>
            </a:r>
          </a:p>
          <a:p>
            <a:r>
              <a:rPr lang="en-US"/>
              <a:t>object tab)</a:t>
            </a:r>
          </a:p>
          <a:p>
            <a:r>
              <a:rPr lang="en-US"/>
              <a:t>2. Select Object(Buy) → Select the tab style → Next (Add to profiles page) keep it as</a:t>
            </a:r>
          </a:p>
          <a:p>
            <a:r>
              <a:rPr lang="en-US"/>
              <a:t>default → Next (Add to Custom App) keep it as default → Save.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3DE0523-CEF7-B941-FADA-FC0849EB9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2" y="1917495"/>
            <a:ext cx="8741307" cy="49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0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D0B43-1CFD-AF9A-2B30-BFAD6060C5F4}"/>
              </a:ext>
            </a:extLst>
          </p:cNvPr>
          <p:cNvSpPr txBox="1"/>
          <p:nvPr/>
        </p:nvSpPr>
        <p:spPr>
          <a:xfrm>
            <a:off x="266227" y="248477"/>
            <a:ext cx="10453835" cy="147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To create a Tab:(Rent)</a:t>
            </a:r>
          </a:p>
          <a:p>
            <a:r>
              <a:rPr lang="en-US"/>
              <a:t>1. Go to setup page → type Tabs in Quick Find bar → click on tabs → New (under custom</a:t>
            </a:r>
          </a:p>
          <a:p>
            <a:r>
              <a:rPr lang="en-US"/>
              <a:t>object tab)</a:t>
            </a:r>
          </a:p>
          <a:p>
            <a:r>
              <a:rPr lang="en-US"/>
              <a:t>2. Select Object(Rent) → Select the tab style → Next (Add to profiles page) keep it as</a:t>
            </a:r>
          </a:p>
          <a:p>
            <a:r>
              <a:rPr lang="en-US"/>
              <a:t>default → Next (Add to Custom App) keep it as default → Save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B1E70A-A6DE-466C-C004-B17BDCD32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1725807"/>
            <a:ext cx="8686400" cy="48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33AC12-BE1D-D1A1-027E-535C98FEDE38}"/>
              </a:ext>
            </a:extLst>
          </p:cNvPr>
          <p:cNvSpPr txBox="1"/>
          <p:nvPr/>
        </p:nvSpPr>
        <p:spPr>
          <a:xfrm>
            <a:off x="177485" y="226729"/>
            <a:ext cx="37449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To create a Tab:(Loan)</a:t>
            </a:r>
          </a:p>
          <a:p>
            <a:r>
              <a:rPr lang="en-US"/>
              <a:t>1. Go to setup page → type Tabs in Quick Find bar → click on tabs → New (under custom</a:t>
            </a:r>
          </a:p>
          <a:p>
            <a:r>
              <a:rPr lang="en-US"/>
              <a:t>object tab)</a:t>
            </a:r>
          </a:p>
          <a:p>
            <a:r>
              <a:rPr lang="en-US"/>
              <a:t>2. Select Object(Buy) → Select the tab style → Next (Add to profiles page) keep it as</a:t>
            </a:r>
          </a:p>
          <a:p>
            <a:r>
              <a:rPr lang="en-US"/>
              <a:t>default → Next (Add to Custom App) keep it as default → Save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5D214FA-6CE2-0643-9CFA-2E987BCC0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95" y="2258054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1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B56EFD-B52D-8787-4845-78DA946DD8FE}"/>
              </a:ext>
            </a:extLst>
          </p:cNvPr>
          <p:cNvSpPr txBox="1"/>
          <p:nvPr/>
        </p:nvSpPr>
        <p:spPr>
          <a:xfrm>
            <a:off x="1887104" y="1859339"/>
            <a:ext cx="84177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 4- The Lightning App:</a:t>
            </a:r>
          </a:p>
          <a:p>
            <a:r>
              <a:rPr lang="en-US" dirty="0"/>
              <a:t>An app is a collection of items that work together to serve a particular function. In Lightning</a:t>
            </a:r>
          </a:p>
          <a:p>
            <a:r>
              <a:rPr lang="en-US" dirty="0"/>
              <a:t>Experience, Lightning apps give your users access to sets of objects, tabs, and other items all in</a:t>
            </a:r>
          </a:p>
          <a:p>
            <a:r>
              <a:rPr lang="en-US" dirty="0"/>
              <a:t>one convenient bundle in the navigation bar.</a:t>
            </a:r>
          </a:p>
          <a:p>
            <a:r>
              <a:rPr lang="en-US" dirty="0"/>
              <a:t>Lightning apps let you brand your apps with a custom color and logo. You can even include a</a:t>
            </a:r>
          </a:p>
          <a:p>
            <a:r>
              <a:rPr lang="en-US" dirty="0"/>
              <a:t>utility bar and Lightning page tabs in your Lightning app. Members of your org can work more</a:t>
            </a:r>
          </a:p>
          <a:p>
            <a:r>
              <a:rPr lang="en-US" dirty="0"/>
              <a:t>efficiently by easily switching between apps.</a:t>
            </a:r>
          </a:p>
        </p:txBody>
      </p:sp>
    </p:spTree>
    <p:extLst>
      <p:ext uri="{BB962C8B-B14F-4D97-AF65-F5344CB8AC3E}">
        <p14:creationId xmlns:p14="http://schemas.microsoft.com/office/powerpoint/2010/main" val="40378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E47D8-4743-1D9A-B49E-6955C0972F8F}"/>
              </a:ext>
            </a:extLst>
          </p:cNvPr>
          <p:cNvSpPr txBox="1"/>
          <p:nvPr/>
        </p:nvSpPr>
        <p:spPr>
          <a:xfrm>
            <a:off x="-590" y="134806"/>
            <a:ext cx="60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 4- The Lightning App: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FA3B10-3B9F-A517-18AF-7A4C6714F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73" y="2085981"/>
            <a:ext cx="8128000" cy="4569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556E3-DA35-AFEE-4715-C375AA417C0D}"/>
              </a:ext>
            </a:extLst>
          </p:cNvPr>
          <p:cNvSpPr txBox="1"/>
          <p:nvPr/>
        </p:nvSpPr>
        <p:spPr>
          <a:xfrm>
            <a:off x="84108" y="504138"/>
            <a:ext cx="68065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Lightning App</a:t>
            </a:r>
          </a:p>
          <a:p>
            <a:r>
              <a:rPr lang="en-US" dirty="0"/>
              <a:t>1. Go to setup page → search “app manager” in quick find → select “app manager” → click</a:t>
            </a:r>
          </a:p>
          <a:p>
            <a:r>
              <a:rPr lang="en-US" dirty="0"/>
              <a:t>on New lightning App.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B3D75-D8D8-1436-8544-A12422664C36}"/>
              </a:ext>
            </a:extLst>
          </p:cNvPr>
          <p:cNvSpPr txBox="1"/>
          <p:nvPr/>
        </p:nvSpPr>
        <p:spPr>
          <a:xfrm>
            <a:off x="-27214" y="1848363"/>
            <a:ext cx="3346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Fill the app name as an Property Management in app details and branding →Next →</a:t>
            </a:r>
          </a:p>
          <a:p>
            <a:r>
              <a:rPr lang="en-US" dirty="0"/>
              <a:t>(App option page) keep it as default → Next</a:t>
            </a:r>
          </a:p>
          <a:p>
            <a:r>
              <a:rPr lang="en-US" dirty="0"/>
              <a:t>3. (Utility Items) keep it as default → Next → (Add Navigation Items)(add tabs Lead, Buy,</a:t>
            </a:r>
          </a:p>
          <a:p>
            <a:r>
              <a:rPr lang="en-US" dirty="0"/>
              <a:t>Rent, Loan) → Next → (Add User Profile) Add System Administrator, Salesforce</a:t>
            </a:r>
          </a:p>
          <a:p>
            <a:r>
              <a:rPr lang="en-US" dirty="0"/>
              <a:t>platform user, Standard User → Next.</a:t>
            </a:r>
          </a:p>
        </p:txBody>
      </p:sp>
    </p:spTree>
    <p:extLst>
      <p:ext uri="{BB962C8B-B14F-4D97-AF65-F5344CB8AC3E}">
        <p14:creationId xmlns:p14="http://schemas.microsoft.com/office/powerpoint/2010/main" val="329730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2200AB-51DD-092B-1CC1-109BB82A3AE0}"/>
              </a:ext>
            </a:extLst>
          </p:cNvPr>
          <p:cNvSpPr txBox="1"/>
          <p:nvPr/>
        </p:nvSpPr>
        <p:spPr>
          <a:xfrm>
            <a:off x="2181062" y="1997839"/>
            <a:ext cx="78298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Milestone5-Fields</a:t>
            </a:r>
          </a:p>
          <a:p>
            <a:r>
              <a:rPr lang="en-US" dirty="0"/>
              <a:t>When we talk about Salesforce, Fields represent the data stored in the columns of a relational</a:t>
            </a:r>
          </a:p>
          <a:p>
            <a:r>
              <a:rPr lang="en-US" dirty="0"/>
              <a:t>database. It can also hold any valuable information that you require for a specific object. Hence,</a:t>
            </a:r>
          </a:p>
          <a:p>
            <a:r>
              <a:rPr lang="en-US" dirty="0"/>
              <a:t>the overall searching, deletion, and editing of the records become simpler and quicker.</a:t>
            </a:r>
          </a:p>
          <a:p>
            <a:r>
              <a:rPr lang="en-US" dirty="0"/>
              <a:t>Types of Fields</a:t>
            </a:r>
          </a:p>
          <a:p>
            <a:r>
              <a:rPr lang="en-US" dirty="0"/>
              <a:t>● Standard Fields</a:t>
            </a:r>
          </a:p>
          <a:p>
            <a:r>
              <a:rPr lang="en-US" dirty="0"/>
              <a:t>● Custom Fields</a:t>
            </a:r>
          </a:p>
        </p:txBody>
      </p:sp>
    </p:spTree>
    <p:extLst>
      <p:ext uri="{BB962C8B-B14F-4D97-AF65-F5344CB8AC3E}">
        <p14:creationId xmlns:p14="http://schemas.microsoft.com/office/powerpoint/2010/main" val="140199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D9483-D633-0685-3149-AB0D055EC1FE}"/>
              </a:ext>
            </a:extLst>
          </p:cNvPr>
          <p:cNvSpPr txBox="1"/>
          <p:nvPr/>
        </p:nvSpPr>
        <p:spPr>
          <a:xfrm>
            <a:off x="159737" y="124239"/>
            <a:ext cx="342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/>
              <a:t>Milestone5-Fields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02A78-B2ED-5DE4-2021-C93241EFCA8D}"/>
              </a:ext>
            </a:extLst>
          </p:cNvPr>
          <p:cNvSpPr txBox="1"/>
          <p:nvPr/>
        </p:nvSpPr>
        <p:spPr>
          <a:xfrm>
            <a:off x="0" y="493571"/>
            <a:ext cx="60965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Lead Field</a:t>
            </a:r>
          </a:p>
          <a:p>
            <a:r>
              <a:rPr lang="en-US" dirty="0"/>
              <a:t>1. Go to setup → click on Object Manager → type object name in search bar → click on the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2. Now click on “Fields &amp; Relationships ” → New.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44040-E8D1-E7E1-7FCE-51FFA92E6418}"/>
              </a:ext>
            </a:extLst>
          </p:cNvPr>
          <p:cNvSpPr txBox="1"/>
          <p:nvPr/>
        </p:nvSpPr>
        <p:spPr>
          <a:xfrm>
            <a:off x="0" y="2247897"/>
            <a:ext cx="3709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Fill the field label name Lead → Next → Next → Save.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4029065-344A-9213-ABF2-61CED61CC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26" y="2247897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AB0C6-B95B-4EE3-8D17-61700FBB70C4}"/>
              </a:ext>
            </a:extLst>
          </p:cNvPr>
          <p:cNvSpPr txBox="1"/>
          <p:nvPr/>
        </p:nvSpPr>
        <p:spPr>
          <a:xfrm>
            <a:off x="261790" y="280282"/>
            <a:ext cx="5834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State: Create the </a:t>
            </a:r>
            <a:r>
              <a:rPr lang="en-US" dirty="0" err="1"/>
              <a:t>Picklist</a:t>
            </a:r>
            <a:r>
              <a:rPr lang="en-US" dirty="0"/>
              <a:t> Field (Maharashtra, Gujarat, Rajasthan)(Field Dependency)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39AF3E-77DB-C1B0-5B86-44F3D135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18" y="1054435"/>
            <a:ext cx="9823963" cy="55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FB924-26C2-D284-2D15-973AF749872B}"/>
              </a:ext>
            </a:extLst>
          </p:cNvPr>
          <p:cNvSpPr txBox="1"/>
          <p:nvPr/>
        </p:nvSpPr>
        <p:spPr>
          <a:xfrm>
            <a:off x="-1" y="56795"/>
            <a:ext cx="4383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City:Create</a:t>
            </a:r>
            <a:r>
              <a:rPr lang="en-US" dirty="0"/>
              <a:t> the </a:t>
            </a:r>
            <a:r>
              <a:rPr lang="en-US" dirty="0" err="1"/>
              <a:t>Picklist</a:t>
            </a:r>
            <a:r>
              <a:rPr lang="en-US" dirty="0"/>
              <a:t>(Mumbai, Pune, Nashik)(Field Dependency)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697CEEA-3EDB-FBA6-B80C-CBA4CAD6F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4115"/>
            <a:ext cx="9708394" cy="54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6F0D24-259D-3E51-0BC5-62D97C3B4767}"/>
              </a:ext>
            </a:extLst>
          </p:cNvPr>
          <p:cNvSpPr txBox="1">
            <a:spLocks/>
          </p:cNvSpPr>
          <p:nvPr/>
        </p:nvSpPr>
        <p:spPr>
          <a:xfrm>
            <a:off x="1166547" y="27072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/>
              <a:t>PROPERTY MANAGEMENT USING SALESFORCE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CBB8E-01CF-3F44-993B-37B3C2C26FB6}"/>
              </a:ext>
            </a:extLst>
          </p:cNvPr>
          <p:cNvSpPr txBox="1"/>
          <p:nvPr/>
        </p:nvSpPr>
        <p:spPr>
          <a:xfrm rot="10800000" flipV="1">
            <a:off x="5026271" y="4882899"/>
            <a:ext cx="7005991" cy="175432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Submitted by</a:t>
            </a:r>
          </a:p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Team Leader    :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Tamilarasan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S</a:t>
            </a:r>
          </a:p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Team Member : Sridhar H</a:t>
            </a:r>
          </a:p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Team Member :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Suriya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P</a:t>
            </a:r>
          </a:p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Team Member :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Venkatesan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N</a:t>
            </a:r>
          </a:p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Team Member :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Vinoth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kumar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280829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D85C6-9C8D-694F-1742-EDE5FACDC9AD}"/>
              </a:ext>
            </a:extLst>
          </p:cNvPr>
          <p:cNvSpPr txBox="1"/>
          <p:nvPr/>
        </p:nvSpPr>
        <p:spPr>
          <a:xfrm>
            <a:off x="5182191" y="25110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30D69-B90A-F5FA-E006-67833F8538CD}"/>
              </a:ext>
            </a:extLst>
          </p:cNvPr>
          <p:cNvSpPr txBox="1"/>
          <p:nvPr/>
        </p:nvSpPr>
        <p:spPr>
          <a:xfrm>
            <a:off x="709938" y="212980"/>
            <a:ext cx="6087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Create the Email Select the Data Type As Email (Email)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DEA75BE-844A-32B0-CF0B-84F6D92AA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89" y="723879"/>
            <a:ext cx="10769002" cy="60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6940EE-643F-99BF-95AA-C5BDCBA72B30}"/>
              </a:ext>
            </a:extLst>
          </p:cNvPr>
          <p:cNvSpPr txBox="1"/>
          <p:nvPr/>
        </p:nvSpPr>
        <p:spPr>
          <a:xfrm>
            <a:off x="315035" y="436528"/>
            <a:ext cx="6305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Fields and Relationship go to the Field Dependencies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EE7149-E8A8-7E8F-0FBD-169A77755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144115"/>
            <a:ext cx="9834667" cy="55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2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28B7D-F61F-C79D-B942-86EA38F03212}"/>
              </a:ext>
            </a:extLst>
          </p:cNvPr>
          <p:cNvSpPr txBox="1"/>
          <p:nvPr/>
        </p:nvSpPr>
        <p:spPr>
          <a:xfrm>
            <a:off x="1845838" y="2271801"/>
            <a:ext cx="98326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For Object Buy</a:t>
            </a:r>
          </a:p>
          <a:p>
            <a:r>
              <a:rPr lang="en-US" dirty="0"/>
              <a:t>1. Create Field for Buy</a:t>
            </a:r>
          </a:p>
          <a:p>
            <a:r>
              <a:rPr lang="en-US" dirty="0"/>
              <a:t>2. Create Property Type: (</a:t>
            </a:r>
            <a:r>
              <a:rPr lang="en-US" dirty="0" err="1"/>
              <a:t>Picklist</a:t>
            </a:r>
            <a:r>
              <a:rPr lang="en-US" dirty="0"/>
              <a:t>) (Residential, Commercial, Industrial)</a:t>
            </a:r>
          </a:p>
          <a:p>
            <a:r>
              <a:rPr lang="en-US" dirty="0"/>
              <a:t>3. Discount:(Percentage As the Field Data Type)</a:t>
            </a:r>
          </a:p>
          <a:p>
            <a:r>
              <a:rPr lang="en-US" dirty="0"/>
              <a:t>4. </a:t>
            </a:r>
            <a:r>
              <a:rPr lang="en-US" dirty="0" err="1"/>
              <a:t>State:Create</a:t>
            </a:r>
            <a:r>
              <a:rPr lang="en-US" dirty="0"/>
              <a:t> the </a:t>
            </a:r>
            <a:r>
              <a:rPr lang="en-US" dirty="0" err="1"/>
              <a:t>Picklist</a:t>
            </a:r>
            <a:r>
              <a:rPr lang="en-US" dirty="0"/>
              <a:t> Field (Maharashtra, Gujarat, Rajasthan)(Field Dependency)</a:t>
            </a:r>
          </a:p>
          <a:p>
            <a:r>
              <a:rPr lang="en-US" dirty="0"/>
              <a:t>5. City:(Take Any City for Field Dependency</a:t>
            </a:r>
          </a:p>
        </p:txBody>
      </p:sp>
    </p:spTree>
    <p:extLst>
      <p:ext uri="{BB962C8B-B14F-4D97-AF65-F5344CB8AC3E}">
        <p14:creationId xmlns:p14="http://schemas.microsoft.com/office/powerpoint/2010/main" val="328541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6244BB-4BA8-6CFD-931F-B6D15EA4C663}"/>
              </a:ext>
            </a:extLst>
          </p:cNvPr>
          <p:cNvSpPr txBox="1"/>
          <p:nvPr/>
        </p:nvSpPr>
        <p:spPr>
          <a:xfrm>
            <a:off x="190796" y="422269"/>
            <a:ext cx="6096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Property Type: (</a:t>
            </a:r>
            <a:r>
              <a:rPr lang="en-US" dirty="0" err="1"/>
              <a:t>Picklist</a:t>
            </a:r>
            <a:r>
              <a:rPr lang="en-US" dirty="0"/>
              <a:t>) (Residential, Commercial, Industrial)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C9E336-8838-516D-4ADC-45F07E983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34" y="1068600"/>
            <a:ext cx="9721023" cy="54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46454-8AAE-5690-E50E-6563936E5BE9}"/>
              </a:ext>
            </a:extLst>
          </p:cNvPr>
          <p:cNvSpPr txBox="1"/>
          <p:nvPr/>
        </p:nvSpPr>
        <p:spPr>
          <a:xfrm>
            <a:off x="350532" y="631761"/>
            <a:ext cx="6056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Discount:(Percentage As the Field Data Type)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27A44C-C800-E12A-8F31-B1F92AF9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60" y="1144115"/>
            <a:ext cx="9859459" cy="55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2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F89271-867D-D39B-1D3A-404411B0A1B7}"/>
              </a:ext>
            </a:extLst>
          </p:cNvPr>
          <p:cNvSpPr txBox="1"/>
          <p:nvPr/>
        </p:nvSpPr>
        <p:spPr>
          <a:xfrm>
            <a:off x="-590" y="511012"/>
            <a:ext cx="5662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State:Create</a:t>
            </a:r>
            <a:r>
              <a:rPr lang="en-US" dirty="0"/>
              <a:t> the </a:t>
            </a:r>
            <a:r>
              <a:rPr lang="en-US" dirty="0" err="1"/>
              <a:t>Picklist</a:t>
            </a:r>
            <a:r>
              <a:rPr lang="en-US" dirty="0"/>
              <a:t> Field (Maharashtra, Gujarat, Rajasthan)(Field Dependency)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C39776-D073-5AF6-477B-B302A55E7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06" y="1404502"/>
            <a:ext cx="9398000" cy="52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57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878549-6180-B79D-4D4A-A6C04C417C87}"/>
              </a:ext>
            </a:extLst>
          </p:cNvPr>
          <p:cNvSpPr txBox="1"/>
          <p:nvPr/>
        </p:nvSpPr>
        <p:spPr>
          <a:xfrm>
            <a:off x="315035" y="418781"/>
            <a:ext cx="60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City:(Take Any City for Field Dependency)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C17AF1-3747-8295-FB0A-E4697F109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91" y="984379"/>
            <a:ext cx="9960941" cy="560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5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B718D-D677-8812-A780-E6BF3E408536}"/>
              </a:ext>
            </a:extLst>
          </p:cNvPr>
          <p:cNvSpPr txBox="1"/>
          <p:nvPr/>
        </p:nvSpPr>
        <p:spPr>
          <a:xfrm>
            <a:off x="173047" y="251761"/>
            <a:ext cx="6096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Field for Rent</a:t>
            </a:r>
          </a:p>
          <a:p>
            <a:r>
              <a:rPr lang="en-US" dirty="0"/>
              <a:t>1. Rent:(Auto Number while Creating the object)→ R-{0000}</a:t>
            </a:r>
          </a:p>
          <a:p>
            <a:r>
              <a:rPr lang="en-US" dirty="0"/>
              <a:t>2. Rental </a:t>
            </a:r>
            <a:r>
              <a:rPr lang="en-US" dirty="0" err="1"/>
              <a:t>City:Select</a:t>
            </a:r>
            <a:r>
              <a:rPr lang="en-US" dirty="0"/>
              <a:t> the Text as the Field Data Name(Any City)</a:t>
            </a:r>
          </a:p>
          <a:p>
            <a:r>
              <a:rPr lang="en-US" dirty="0"/>
              <a:t>3. BHK type:(</a:t>
            </a:r>
            <a:r>
              <a:rPr lang="en-US" dirty="0" err="1"/>
              <a:t>Picklist</a:t>
            </a:r>
            <a:r>
              <a:rPr lang="en-US" dirty="0"/>
              <a:t>) (1BHK, 2BHK,3BHK)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11A1FA-D927-38A4-C7CC-7712D0EC3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33" y="1452090"/>
            <a:ext cx="9380252" cy="52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28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C70AA9-BD2A-4342-948B-822BC7B2D169}"/>
              </a:ext>
            </a:extLst>
          </p:cNvPr>
          <p:cNvSpPr txBox="1"/>
          <p:nvPr/>
        </p:nvSpPr>
        <p:spPr>
          <a:xfrm>
            <a:off x="208545" y="347788"/>
            <a:ext cx="60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BHK type:(</a:t>
            </a:r>
            <a:r>
              <a:rPr lang="en-US" dirty="0" err="1"/>
              <a:t>Picklist</a:t>
            </a:r>
            <a:r>
              <a:rPr lang="en-US" dirty="0"/>
              <a:t>) (1BHK, 2BHK,3BHK)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A0C4F1-0185-95BF-7ABE-FB9133B3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67" y="1144115"/>
            <a:ext cx="9717472" cy="54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2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558ED-BDD7-75C6-4410-1007119B20B8}"/>
              </a:ext>
            </a:extLst>
          </p:cNvPr>
          <p:cNvSpPr txBox="1"/>
          <p:nvPr/>
        </p:nvSpPr>
        <p:spPr>
          <a:xfrm>
            <a:off x="226292" y="177279"/>
            <a:ext cx="857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Field for Loan</a:t>
            </a:r>
          </a:p>
          <a:p>
            <a:r>
              <a:rPr lang="en-US" dirty="0"/>
              <a:t>1. Loan Id: Auto generated Field Take it as </a:t>
            </a:r>
            <a:r>
              <a:rPr lang="en-US" dirty="0" err="1"/>
              <a:t>Autonumber</a:t>
            </a:r>
            <a:r>
              <a:rPr lang="en-US" dirty="0"/>
              <a:t> LN-{0000}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362865-F9F3-CE12-D6C7-9C4594F3A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49" y="976165"/>
            <a:ext cx="10461701" cy="58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C2CA83-A8C1-FAAD-CC17-8A2F159D10EB}"/>
              </a:ext>
            </a:extLst>
          </p:cNvPr>
          <p:cNvSpPr txBox="1"/>
          <p:nvPr/>
        </p:nvSpPr>
        <p:spPr>
          <a:xfrm>
            <a:off x="230138" y="0"/>
            <a:ext cx="990422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/>
              <a:t>CONTENT;</a:t>
            </a:r>
          </a:p>
          <a:p>
            <a:pPr algn="l"/>
            <a:r>
              <a:rPr lang="en-US" b="1" u="sng"/>
              <a:t>MILESTONE 1</a:t>
            </a:r>
          </a:p>
          <a:p>
            <a:pPr algn="l"/>
            <a:r>
              <a:rPr lang="en-US"/>
              <a:t>      1. Creation of Developer org.</a:t>
            </a:r>
          </a:p>
          <a:p>
            <a:pPr algn="l"/>
            <a:r>
              <a:rPr lang="en-US"/>
              <a:t>      2. Account activation.</a:t>
            </a:r>
          </a:p>
          <a:p>
            <a:pPr algn="l"/>
            <a:r>
              <a:rPr lang="en-US" b="1" u="sng"/>
              <a:t>MILESTONE 2</a:t>
            </a:r>
          </a:p>
          <a:p>
            <a:pPr algn="l"/>
            <a:r>
              <a:rPr lang="en-US"/>
              <a:t>       1.OBJECT</a:t>
            </a:r>
          </a:p>
          <a:p>
            <a:pPr algn="l"/>
            <a:r>
              <a:rPr lang="en-US"/>
              <a:t>             Buy,Rent,Loan   </a:t>
            </a:r>
          </a:p>
          <a:p>
            <a:pPr algn="l"/>
            <a:r>
              <a:rPr lang="en-US" b="1" u="sng"/>
              <a:t>MILESTONE 3;TAB</a:t>
            </a:r>
            <a:endParaRPr lang="en-US"/>
          </a:p>
          <a:p>
            <a:pPr algn="l"/>
            <a:r>
              <a:rPr lang="en-US"/>
              <a:t>            Buy,Rent,Loan </a:t>
            </a:r>
            <a:endParaRPr lang="en-US" b="1" u="sng"/>
          </a:p>
          <a:p>
            <a:pPr algn="l"/>
            <a:r>
              <a:rPr lang="en-US" b="1" u="sng"/>
              <a:t>MILESTONE 5;FIELDS</a:t>
            </a:r>
            <a:endParaRPr lang="en-US"/>
          </a:p>
          <a:p>
            <a:pPr algn="l"/>
            <a:r>
              <a:rPr lang="en-US"/>
              <a:t>            Object Buy,Field for Rent,Field for Rent</a:t>
            </a:r>
          </a:p>
          <a:p>
            <a:pPr algn="l"/>
            <a:r>
              <a:rPr lang="en-US" b="1" u="sng"/>
              <a:t>MILESTONE 6</a:t>
            </a:r>
          </a:p>
          <a:p>
            <a:pPr algn="l"/>
            <a:r>
              <a:rPr lang="en-US" b="1"/>
              <a:t>           </a:t>
            </a:r>
            <a:r>
              <a:rPr lang="en-US"/>
              <a:t> 1.Profiles</a:t>
            </a:r>
          </a:p>
          <a:p>
            <a:pPr algn="l"/>
            <a:r>
              <a:rPr lang="en-US"/>
              <a:t>            2.Marketing</a:t>
            </a:r>
          </a:p>
          <a:p>
            <a:pPr algn="l"/>
            <a:r>
              <a:rPr lang="en-US" b="1" u="sng"/>
              <a:t>MILESTONE 7</a:t>
            </a:r>
          </a:p>
          <a:p>
            <a:pPr algn="l"/>
            <a:r>
              <a:rPr lang="en-US"/>
              <a:t>             User</a:t>
            </a:r>
          </a:p>
          <a:p>
            <a:pPr algn="l"/>
            <a:r>
              <a:rPr lang="en-US" b="1" u="sng"/>
              <a:t>MILESTONE 8</a:t>
            </a:r>
          </a:p>
          <a:p>
            <a:pPr algn="l"/>
            <a:r>
              <a:rPr lang="en-US"/>
              <a:t>              Permissions Sets</a:t>
            </a:r>
          </a:p>
          <a:p>
            <a:pPr algn="l"/>
            <a:r>
              <a:rPr lang="en-US" b="1" u="sng"/>
              <a:t>MILESTONE 9</a:t>
            </a:r>
          </a:p>
          <a:p>
            <a:pPr algn="l"/>
            <a:r>
              <a:rPr lang="en-US"/>
              <a:t>               OWD Settings</a:t>
            </a:r>
          </a:p>
          <a:p>
            <a:pPr algn="l"/>
            <a:r>
              <a:rPr lang="en-US" b="1" u="sng"/>
              <a:t>MILESTONE 10</a:t>
            </a:r>
          </a:p>
          <a:p>
            <a:pPr algn="l"/>
            <a:r>
              <a:rPr lang="en-US"/>
              <a:t>                 Reports</a:t>
            </a:r>
          </a:p>
          <a:p>
            <a:pPr algn="l"/>
            <a:r>
              <a:rPr lang="en-US" b="1" u="sng"/>
              <a:t>MILESTONE 11</a:t>
            </a:r>
          </a:p>
          <a:p>
            <a:pPr algn="l"/>
            <a:r>
              <a:rPr lang="en-US"/>
              <a:t>                  Dashboards</a:t>
            </a:r>
          </a:p>
          <a:p>
            <a:pPr algn="l"/>
            <a:r>
              <a:rPr lang="en-US" b="1" u="sng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595758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EFE78-A319-3A0B-40BC-5D3240AB43E8}"/>
              </a:ext>
            </a:extLst>
          </p:cNvPr>
          <p:cNvSpPr txBox="1"/>
          <p:nvPr/>
        </p:nvSpPr>
        <p:spPr>
          <a:xfrm>
            <a:off x="261790" y="383283"/>
            <a:ext cx="671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Interest Rate: (Select the Field Data Type As Currency)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28B4B5-14E2-44EC-B353-5E8AD446B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12" y="970015"/>
            <a:ext cx="10138163" cy="56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63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99674-D652-5708-80A9-A919B54D5086}"/>
              </a:ext>
            </a:extLst>
          </p:cNvPr>
          <p:cNvSpPr txBox="1"/>
          <p:nvPr/>
        </p:nvSpPr>
        <p:spPr>
          <a:xfrm>
            <a:off x="332784" y="543020"/>
            <a:ext cx="60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Term:(Select the Field Data type as Number)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721B89-8E2A-B351-2CBC-BFFDA078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34" y="1090870"/>
            <a:ext cx="9965950" cy="560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75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E44E9A-C78F-026A-40AB-9DC01E52D40C}"/>
              </a:ext>
            </a:extLst>
          </p:cNvPr>
          <p:cNvSpPr txBox="1"/>
          <p:nvPr/>
        </p:nvSpPr>
        <p:spPr>
          <a:xfrm>
            <a:off x="226292" y="383284"/>
            <a:ext cx="60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Annual Loan Field create the Number as the field data type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861AE7-1B32-B63D-7669-503801FE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40" y="927666"/>
            <a:ext cx="9866237" cy="55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30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98C219-898F-B0F6-DEE8-B037A6AAF5BA}"/>
              </a:ext>
            </a:extLst>
          </p:cNvPr>
          <p:cNvSpPr txBox="1"/>
          <p:nvPr/>
        </p:nvSpPr>
        <p:spPr>
          <a:xfrm>
            <a:off x="173047" y="298031"/>
            <a:ext cx="7973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Total Loan Instalments:( Field create the Number as the field data type)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841281-734C-619D-A297-256EC481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43" y="948882"/>
            <a:ext cx="10213487" cy="574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9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53045-4B05-AA71-1383-304CBF33F263}"/>
              </a:ext>
            </a:extLst>
          </p:cNvPr>
          <p:cNvSpPr txBox="1"/>
          <p:nvPr/>
        </p:nvSpPr>
        <p:spPr>
          <a:xfrm>
            <a:off x="244041" y="386772"/>
            <a:ext cx="719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Loan Repayment( Field create the Number as the field data type)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5DD77F-49A0-E4C6-DF5F-CBF021F49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48" y="1135144"/>
            <a:ext cx="10178933" cy="57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41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34D57-ED94-CF94-553F-84EB5013E655}"/>
              </a:ext>
            </a:extLst>
          </p:cNvPr>
          <p:cNvSpPr txBox="1"/>
          <p:nvPr/>
        </p:nvSpPr>
        <p:spPr>
          <a:xfrm>
            <a:off x="155298" y="472025"/>
            <a:ext cx="784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Loan </a:t>
            </a:r>
            <a:r>
              <a:rPr lang="en-US" dirty="0" err="1"/>
              <a:t>Amoun</a:t>
            </a:r>
            <a:r>
              <a:rPr lang="en-US" dirty="0"/>
              <a:t>( Select the Field data type as Formula)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FA1198-3148-70B9-4563-CEE53D7C9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82" y="1107584"/>
            <a:ext cx="9770717" cy="54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62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464C4-F065-C3A1-2BD2-2B329CA0456B}"/>
              </a:ext>
            </a:extLst>
          </p:cNvPr>
          <p:cNvSpPr txBox="1"/>
          <p:nvPr/>
        </p:nvSpPr>
        <p:spPr>
          <a:xfrm>
            <a:off x="208544" y="343991"/>
            <a:ext cx="6096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 Loan Object→ Go to the fields and Relationship and select the formula in</a:t>
            </a:r>
          </a:p>
          <a:p>
            <a:r>
              <a:rPr lang="en-US" dirty="0"/>
              <a:t>field data type. In Formula option select Advanced Formula and write the following</a:t>
            </a:r>
          </a:p>
          <a:p>
            <a:r>
              <a:rPr lang="en-US" dirty="0"/>
              <a:t>formula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5D26C0-9F91-36A8-4210-F14DFB32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05574"/>
            <a:ext cx="9256012" cy="52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31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17253D-7183-8D23-118C-FDD248150540}"/>
              </a:ext>
            </a:extLst>
          </p:cNvPr>
          <p:cNvSpPr txBox="1"/>
          <p:nvPr/>
        </p:nvSpPr>
        <p:spPr>
          <a:xfrm>
            <a:off x="173048" y="294542"/>
            <a:ext cx="60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 6: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3D0CD-83EF-7EAA-4EDC-E989A2D33409}"/>
              </a:ext>
            </a:extLst>
          </p:cNvPr>
          <p:cNvSpPr txBox="1"/>
          <p:nvPr/>
        </p:nvSpPr>
        <p:spPr>
          <a:xfrm>
            <a:off x="1397690" y="1924013"/>
            <a:ext cx="100500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profile is a group/collection of settings and permissions that define what a user can do</a:t>
            </a:r>
          </a:p>
          <a:p>
            <a:r>
              <a:rPr lang="en-US" dirty="0"/>
              <a:t>in salesforce.</a:t>
            </a:r>
          </a:p>
          <a:p>
            <a:r>
              <a:rPr lang="en-US" dirty="0"/>
              <a:t>● profile controls “Object permissions, Field permissions, User permissions, Tab settings,</a:t>
            </a:r>
          </a:p>
          <a:p>
            <a:r>
              <a:rPr lang="en-US" dirty="0"/>
              <a:t>App settings, Apex class access, Visualforce page access, Page layouts, Record Types,</a:t>
            </a:r>
          </a:p>
          <a:p>
            <a:r>
              <a:rPr lang="en-US" dirty="0"/>
              <a:t>Login hours &amp; Login IP ranges.</a:t>
            </a:r>
          </a:p>
          <a:p>
            <a:r>
              <a:rPr lang="en-US" dirty="0"/>
              <a:t>● You can define profiles by the user's job function. For example System Administrator,</a:t>
            </a:r>
          </a:p>
          <a:p>
            <a:r>
              <a:rPr lang="en-US" dirty="0"/>
              <a:t>Developer, Sales Representative.</a:t>
            </a:r>
          </a:p>
        </p:txBody>
      </p:sp>
    </p:spTree>
    <p:extLst>
      <p:ext uri="{BB962C8B-B14F-4D97-AF65-F5344CB8AC3E}">
        <p14:creationId xmlns:p14="http://schemas.microsoft.com/office/powerpoint/2010/main" val="2297710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5D8254-F646-74EF-BD68-DE0225BB6911}"/>
              </a:ext>
            </a:extLst>
          </p:cNvPr>
          <p:cNvSpPr txBox="1"/>
          <p:nvPr/>
        </p:nvSpPr>
        <p:spPr>
          <a:xfrm>
            <a:off x="244042" y="255249"/>
            <a:ext cx="6096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create a new profile:</a:t>
            </a:r>
          </a:p>
          <a:p>
            <a:r>
              <a:rPr lang="en-US" dirty="0"/>
              <a:t>1. Go to setup → type profiles in quick find box → click on profiles → clone the desired</a:t>
            </a:r>
          </a:p>
          <a:p>
            <a:r>
              <a:rPr lang="en-US" dirty="0"/>
              <a:t>profile (standard user is preferable) → enter profile name → save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A47264-C1BC-21E1-E2DC-F4342B71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32577"/>
            <a:ext cx="8936540" cy="50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56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4D1C31-D98F-7A7F-556B-1E9AE6B1C1F1}"/>
              </a:ext>
            </a:extLst>
          </p:cNvPr>
          <p:cNvSpPr txBox="1"/>
          <p:nvPr/>
        </p:nvSpPr>
        <p:spPr>
          <a:xfrm>
            <a:off x="208545" y="549996"/>
            <a:ext cx="6096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Scroll down to Custom Object Permissions and Give view all access permissions and assign</a:t>
            </a:r>
          </a:p>
          <a:p>
            <a:r>
              <a:rPr lang="en-US" dirty="0"/>
              <a:t>to the parent profile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DBF7D2-5DB6-1088-6EE1-F9D5854B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45" y="1473326"/>
            <a:ext cx="9149522" cy="51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4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12FBF1-9845-EE38-8C76-B059C98CC023}"/>
              </a:ext>
            </a:extLst>
          </p:cNvPr>
          <p:cNvSpPr txBox="1"/>
          <p:nvPr/>
        </p:nvSpPr>
        <p:spPr>
          <a:xfrm>
            <a:off x="124239" y="337219"/>
            <a:ext cx="67799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MILESTONE-1</a:t>
            </a:r>
            <a:r>
              <a:rPr lang="en-US"/>
              <a:t>:</a:t>
            </a:r>
          </a:p>
          <a:p>
            <a:r>
              <a:rPr lang="en-US"/>
              <a:t>Creating developer account:</a:t>
            </a:r>
          </a:p>
          <a:p>
            <a:r>
              <a:rPr lang="en-US"/>
              <a:t>1. Go to developers.salesforce.com</a:t>
            </a:r>
          </a:p>
          <a:p>
            <a:r>
              <a:rPr lang="en-US"/>
              <a:t>2. Click on sign up.</a:t>
            </a:r>
          </a:p>
          <a:p>
            <a:r>
              <a:rPr lang="en-US"/>
              <a:t>3. Enter the username and password that you</a:t>
            </a:r>
          </a:p>
          <a:p>
            <a:r>
              <a:rPr lang="en-US"/>
              <a:t>just created.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42F717B-3D99-5822-D7A0-ED3B5AF7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0" y="2112843"/>
            <a:ext cx="8128000" cy="45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70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3EEF8-E8D8-E40F-E951-6E25696A56FB}"/>
              </a:ext>
            </a:extLst>
          </p:cNvPr>
          <p:cNvSpPr txBox="1"/>
          <p:nvPr/>
        </p:nvSpPr>
        <p:spPr>
          <a:xfrm>
            <a:off x="2206872" y="1739348"/>
            <a:ext cx="7778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Milestone7-New User</a:t>
            </a:r>
          </a:p>
          <a:p>
            <a:r>
              <a:rPr lang="en-US" dirty="0"/>
              <a:t>● A user is anyone who logs in to Salesforce. Users are employees at your company, such</a:t>
            </a:r>
          </a:p>
          <a:p>
            <a:r>
              <a:rPr lang="en-US" dirty="0"/>
              <a:t>as sales reps, managers, and IT specialists, who need access to the company's records.</a:t>
            </a:r>
          </a:p>
          <a:p>
            <a:r>
              <a:rPr lang="en-US" dirty="0"/>
              <a:t>● Every user in Salesforce has a user account. The user account identifies the user, and the</a:t>
            </a:r>
          </a:p>
          <a:p>
            <a:r>
              <a:rPr lang="en-US" dirty="0"/>
              <a:t>user account settings determine what features and records the user can access.</a:t>
            </a:r>
          </a:p>
        </p:txBody>
      </p:sp>
    </p:spTree>
    <p:extLst>
      <p:ext uri="{BB962C8B-B14F-4D97-AF65-F5344CB8AC3E}">
        <p14:creationId xmlns:p14="http://schemas.microsoft.com/office/powerpoint/2010/main" val="3961462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213DD-CF40-27C1-F855-007702536252}"/>
              </a:ext>
            </a:extLst>
          </p:cNvPr>
          <p:cNvSpPr txBox="1"/>
          <p:nvPr/>
        </p:nvSpPr>
        <p:spPr>
          <a:xfrm>
            <a:off x="244042" y="354763"/>
            <a:ext cx="6096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User</a:t>
            </a:r>
          </a:p>
          <a:p>
            <a:r>
              <a:rPr lang="en-US" dirty="0"/>
              <a:t>1. Go to setup → type users in quick find box → select users → click New user.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150E-CADE-5CA9-F6C7-578E342B9DD7}"/>
              </a:ext>
            </a:extLst>
          </p:cNvPr>
          <p:cNvSpPr txBox="1"/>
          <p:nvPr/>
        </p:nvSpPr>
        <p:spPr>
          <a:xfrm>
            <a:off x="244042" y="1508412"/>
            <a:ext cx="6096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Fill in the fields (first name, last name, alias, email id, username, nick name, role, user</a:t>
            </a:r>
          </a:p>
          <a:p>
            <a:r>
              <a:rPr lang="en-US" dirty="0"/>
              <a:t>license, profiles) → save.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9456CE4-8C34-10FA-6BC0-5D9D988FA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27" y="1933468"/>
            <a:ext cx="8758998" cy="49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59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28B44-87DE-719B-6FDE-A5B833CD1A1C}"/>
              </a:ext>
            </a:extLst>
          </p:cNvPr>
          <p:cNvSpPr txBox="1"/>
          <p:nvPr/>
        </p:nvSpPr>
        <p:spPr>
          <a:xfrm>
            <a:off x="1869651" y="2274838"/>
            <a:ext cx="9258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Milestone8-Permission Set</a:t>
            </a:r>
          </a:p>
          <a:p>
            <a:r>
              <a:rPr lang="en-US" dirty="0"/>
              <a:t>A permission set is a collection of settings and permissions that give users access to various tools</a:t>
            </a:r>
          </a:p>
          <a:p>
            <a:r>
              <a:rPr lang="en-US" dirty="0"/>
              <a:t>and functions. Permission sets extend users' functional access without changing their profiles.</a:t>
            </a:r>
          </a:p>
          <a:p>
            <a:r>
              <a:rPr lang="en-US" dirty="0"/>
              <a:t>Users can have only one profile but, depending on the Salesforce edition, they can have multiple</a:t>
            </a:r>
          </a:p>
          <a:p>
            <a:r>
              <a:rPr lang="en-US" dirty="0"/>
              <a:t>permission sets.</a:t>
            </a:r>
          </a:p>
        </p:txBody>
      </p:sp>
    </p:spTree>
    <p:extLst>
      <p:ext uri="{BB962C8B-B14F-4D97-AF65-F5344CB8AC3E}">
        <p14:creationId xmlns:p14="http://schemas.microsoft.com/office/powerpoint/2010/main" val="785801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982200-227E-86DF-2771-EE195FAB3898}"/>
              </a:ext>
            </a:extLst>
          </p:cNvPr>
          <p:cNvSpPr txBox="1"/>
          <p:nvPr/>
        </p:nvSpPr>
        <p:spPr>
          <a:xfrm>
            <a:off x="208545" y="408009"/>
            <a:ext cx="6096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Permission Sets</a:t>
            </a:r>
          </a:p>
          <a:p>
            <a:r>
              <a:rPr lang="en-US" dirty="0"/>
              <a:t>1. Go to setup → type “permission sets” in quick search → select permission sets → New.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4ACA5B-CEA4-00A9-934A-FADB29D10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288231"/>
            <a:ext cx="8128000" cy="4569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558748-95C2-A0F0-7714-13D67AD23EF4}"/>
              </a:ext>
            </a:extLst>
          </p:cNvPr>
          <p:cNvSpPr txBox="1"/>
          <p:nvPr/>
        </p:nvSpPr>
        <p:spPr>
          <a:xfrm>
            <a:off x="208545" y="1331339"/>
            <a:ext cx="60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Enter the label name → save.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27889-B3E9-C183-BFB5-14D08CFBC01D}"/>
              </a:ext>
            </a:extLst>
          </p:cNvPr>
          <p:cNvSpPr txBox="1"/>
          <p:nvPr/>
        </p:nvSpPr>
        <p:spPr>
          <a:xfrm>
            <a:off x="208545" y="1809785"/>
            <a:ext cx="635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After saving the permission click on the Manage assignment</a:t>
            </a:r>
          </a:p>
        </p:txBody>
      </p:sp>
    </p:spTree>
    <p:extLst>
      <p:ext uri="{BB962C8B-B14F-4D97-AF65-F5344CB8AC3E}">
        <p14:creationId xmlns:p14="http://schemas.microsoft.com/office/powerpoint/2010/main" val="457351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2245F3-6DC5-9623-DCE1-D164536167E3}"/>
              </a:ext>
            </a:extLst>
          </p:cNvPr>
          <p:cNvSpPr txBox="1"/>
          <p:nvPr/>
        </p:nvSpPr>
        <p:spPr>
          <a:xfrm>
            <a:off x="1124216" y="1859339"/>
            <a:ext cx="99435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 9: Setup For OWD</a:t>
            </a:r>
          </a:p>
          <a:p>
            <a:r>
              <a:rPr lang="en-US" dirty="0"/>
              <a:t>Organization-Wide Defaults, or OWDs, are the pattern security rules that you can follow for your</a:t>
            </a:r>
          </a:p>
          <a:p>
            <a:r>
              <a:rPr lang="en-US" dirty="0"/>
              <a:t>Salesforce instance. Organization Wide Defaults are utilized to confine who can access what</a:t>
            </a:r>
          </a:p>
          <a:p>
            <a:r>
              <a:rPr lang="en-US" dirty="0"/>
              <a:t>information in your CRM. You can award access through different methods that we will discuss</a:t>
            </a:r>
          </a:p>
          <a:p>
            <a:r>
              <a:rPr lang="en-US" dirty="0"/>
              <a:t>later (sharing principles, Role Hierarchy, Sales Teams, and Account groups, manual sharing, and</a:t>
            </a:r>
          </a:p>
          <a:p>
            <a:r>
              <a:rPr lang="en-US" dirty="0"/>
              <a:t>so forth).</a:t>
            </a:r>
          </a:p>
          <a:p>
            <a:r>
              <a:rPr lang="en-US" dirty="0"/>
              <a:t>Primarily, there are four levels of access that can be set in Salesforce OWD and they are-</a:t>
            </a:r>
          </a:p>
          <a:p>
            <a:r>
              <a:rPr lang="en-US" dirty="0"/>
              <a:t>● Public Read/Write/Transfer (only available of Leads and Cases)</a:t>
            </a:r>
          </a:p>
          <a:p>
            <a:r>
              <a:rPr lang="en-US" dirty="0"/>
              <a:t>● Public Read/Write</a:t>
            </a:r>
          </a:p>
          <a:p>
            <a:r>
              <a:rPr lang="en-US" dirty="0"/>
              <a:t>● Public Read/Only</a:t>
            </a:r>
          </a:p>
          <a:p>
            <a:r>
              <a:rPr lang="en-US" dirty="0"/>
              <a:t>● Private</a:t>
            </a:r>
          </a:p>
        </p:txBody>
      </p:sp>
    </p:spTree>
    <p:extLst>
      <p:ext uri="{BB962C8B-B14F-4D97-AF65-F5344CB8AC3E}">
        <p14:creationId xmlns:p14="http://schemas.microsoft.com/office/powerpoint/2010/main" val="3075391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D6AC3D-B30B-1801-1813-55B7CA045B24}"/>
              </a:ext>
            </a:extLst>
          </p:cNvPr>
          <p:cNvSpPr txBox="1"/>
          <p:nvPr/>
        </p:nvSpPr>
        <p:spPr>
          <a:xfrm>
            <a:off x="146424" y="0"/>
            <a:ext cx="34210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OWD Setting</a:t>
            </a:r>
          </a:p>
          <a:p>
            <a:r>
              <a:rPr lang="en-US" dirty="0"/>
              <a:t>1. Setup, use the Quick Find box to find Sharing Settings.</a:t>
            </a:r>
          </a:p>
          <a:p>
            <a:r>
              <a:rPr lang="en-US" dirty="0"/>
              <a:t>2. Click Edit in the Organization-Wide Defaults area.</a:t>
            </a:r>
          </a:p>
          <a:p>
            <a:r>
              <a:rPr lang="en-US" dirty="0"/>
              <a:t>3. For each object, select the default access you want to give everyone.</a:t>
            </a:r>
          </a:p>
          <a:p>
            <a:r>
              <a:rPr lang="en-US" dirty="0"/>
              <a:t>4. To disable automatic access using your hierarchies, deselect Grant Access Using</a:t>
            </a:r>
          </a:p>
          <a:p>
            <a:r>
              <a:rPr lang="en-US" dirty="0"/>
              <a:t>Hierarchies for Lead, Rent custom object</a:t>
            </a:r>
          </a:p>
          <a:p>
            <a:r>
              <a:rPr lang="en-US" dirty="0"/>
              <a:t>5. Click Edit and from the Drop Down select private for internal and external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71399E-5B8A-4E39-D3A1-53FB5ED41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93" y="2020889"/>
            <a:ext cx="8603507" cy="48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22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88DC1-AFF5-EC23-66AF-5F417ECBB427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E847F-2E9D-7FDF-6464-5841F5379EE5}"/>
              </a:ext>
            </a:extLst>
          </p:cNvPr>
          <p:cNvSpPr txBox="1"/>
          <p:nvPr/>
        </p:nvSpPr>
        <p:spPr>
          <a:xfrm>
            <a:off x="5334000" y="26670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AB5C1-8080-2783-277F-AD40B841F35D}"/>
              </a:ext>
            </a:extLst>
          </p:cNvPr>
          <p:cNvSpPr txBox="1"/>
          <p:nvPr/>
        </p:nvSpPr>
        <p:spPr>
          <a:xfrm>
            <a:off x="5486400" y="2819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BE8D7-EC5A-0105-231A-DB47213B2593}"/>
              </a:ext>
            </a:extLst>
          </p:cNvPr>
          <p:cNvSpPr txBox="1"/>
          <p:nvPr/>
        </p:nvSpPr>
        <p:spPr>
          <a:xfrm>
            <a:off x="1947122" y="1758077"/>
            <a:ext cx="9482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/>
              <a:t>Milestone10-Report</a:t>
            </a:r>
          </a:p>
          <a:p>
            <a:pPr algn="l"/>
            <a:r>
              <a:rPr lang="en-US" dirty="0"/>
              <a:t>Reports give you access to your Salesforce data. You can examine your Salesforce data in almost</a:t>
            </a:r>
          </a:p>
          <a:p>
            <a:pPr algn="l"/>
            <a:r>
              <a:rPr lang="en-US" dirty="0"/>
              <a:t>infinite combinations, display it in easy-to-understand formats, and share the resulting insights</a:t>
            </a:r>
          </a:p>
          <a:p>
            <a:pPr algn="l"/>
            <a:r>
              <a:rPr lang="en-US" dirty="0"/>
              <a:t>with others. Before building, reading, and sharing reports, review these reporting basics.</a:t>
            </a:r>
          </a:p>
          <a:p>
            <a:pPr algn="l"/>
            <a:r>
              <a:rPr lang="en-US" dirty="0"/>
              <a:t>Types of Reports in Salesforce</a:t>
            </a:r>
          </a:p>
          <a:p>
            <a:pPr algn="l"/>
            <a:r>
              <a:rPr lang="en-US" dirty="0"/>
              <a:t>Tabular</a:t>
            </a:r>
          </a:p>
          <a:p>
            <a:pPr algn="l"/>
            <a:r>
              <a:rPr lang="en-US" dirty="0"/>
              <a:t>Summary</a:t>
            </a:r>
          </a:p>
          <a:p>
            <a:pPr algn="l"/>
            <a:r>
              <a:rPr lang="en-US" dirty="0"/>
              <a:t>Matrix</a:t>
            </a:r>
          </a:p>
          <a:p>
            <a:pPr algn="l"/>
            <a:r>
              <a:rPr lang="en-US" dirty="0"/>
              <a:t>Joined Reports</a:t>
            </a:r>
          </a:p>
        </p:txBody>
      </p:sp>
    </p:spTree>
    <p:extLst>
      <p:ext uri="{BB962C8B-B14F-4D97-AF65-F5344CB8AC3E}">
        <p14:creationId xmlns:p14="http://schemas.microsoft.com/office/powerpoint/2010/main" val="1656158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0A637E-57F4-9B8F-3000-A3A081F13511}"/>
              </a:ext>
            </a:extLst>
          </p:cNvPr>
          <p:cNvSpPr txBox="1"/>
          <p:nvPr/>
        </p:nvSpPr>
        <p:spPr>
          <a:xfrm>
            <a:off x="457022" y="440018"/>
            <a:ext cx="6096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Report-</a:t>
            </a:r>
          </a:p>
          <a:p>
            <a:r>
              <a:rPr lang="en-US" dirty="0"/>
              <a:t>1. Go to the app → click on the reports tab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342950-2B26-7AB3-E588-6621DCE1C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79" y="1695871"/>
            <a:ext cx="9149521" cy="4721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1F34FC-09DF-B1AD-99E2-0ADFD6D2DB13}"/>
              </a:ext>
            </a:extLst>
          </p:cNvPr>
          <p:cNvSpPr txBox="1"/>
          <p:nvPr/>
        </p:nvSpPr>
        <p:spPr>
          <a:xfrm>
            <a:off x="457022" y="1206444"/>
            <a:ext cx="6096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Click New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F499C-5C4E-6CBF-A979-A6991D9D2F2C}"/>
              </a:ext>
            </a:extLst>
          </p:cNvPr>
          <p:cNvSpPr txBox="1"/>
          <p:nvPr/>
        </p:nvSpPr>
        <p:spPr>
          <a:xfrm>
            <a:off x="457022" y="1763314"/>
            <a:ext cx="2790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Select report type from category or from report type panel or from search panel → click</a:t>
            </a:r>
          </a:p>
          <a:p>
            <a:r>
              <a:rPr lang="en-US" dirty="0"/>
              <a:t>on start report.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BE366-FF8D-EA6F-8B1E-CF600E97517F}"/>
              </a:ext>
            </a:extLst>
          </p:cNvPr>
          <p:cNvSpPr txBox="1"/>
          <p:nvPr/>
        </p:nvSpPr>
        <p:spPr>
          <a:xfrm>
            <a:off x="457022" y="3359915"/>
            <a:ext cx="2585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Customize your report, then save or run 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9642F-7B33-A0B7-F7FF-52315FA69551}"/>
              </a:ext>
            </a:extLst>
          </p:cNvPr>
          <p:cNvSpPr txBox="1"/>
          <p:nvPr/>
        </p:nvSpPr>
        <p:spPr>
          <a:xfrm>
            <a:off x="297286" y="4007967"/>
            <a:ext cx="27451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Report for following Condition</a:t>
            </a:r>
          </a:p>
          <a:p>
            <a:r>
              <a:rPr lang="en-US" dirty="0"/>
              <a:t>1. Create the Report of the Total Number of Loan Passed for </a:t>
            </a:r>
            <a:r>
              <a:rPr lang="en-US" dirty="0" err="1"/>
              <a:t>for</a:t>
            </a:r>
            <a:r>
              <a:rPr lang="en-US" dirty="0"/>
              <a:t> getting the Amount For the</a:t>
            </a:r>
          </a:p>
          <a:p>
            <a:r>
              <a:rPr lang="en-US" dirty="0"/>
              <a:t>Property</a:t>
            </a:r>
          </a:p>
          <a:p>
            <a:r>
              <a:rPr lang="en-US" dirty="0"/>
              <a:t>2. The Condition should be Like Loan Amount &gt;= to 5000$</a:t>
            </a:r>
          </a:p>
        </p:txBody>
      </p:sp>
    </p:spTree>
    <p:extLst>
      <p:ext uri="{BB962C8B-B14F-4D97-AF65-F5344CB8AC3E}">
        <p14:creationId xmlns:p14="http://schemas.microsoft.com/office/powerpoint/2010/main" val="3936724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1CAEB1-D802-11FA-4AEC-6FE7DFB3B81E}"/>
              </a:ext>
            </a:extLst>
          </p:cNvPr>
          <p:cNvSpPr txBox="1"/>
          <p:nvPr/>
        </p:nvSpPr>
        <p:spPr>
          <a:xfrm>
            <a:off x="1843028" y="2413337"/>
            <a:ext cx="85059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Milestone11-Dashboards</a:t>
            </a:r>
          </a:p>
          <a:p>
            <a:r>
              <a:rPr lang="en-US" dirty="0"/>
              <a:t>Dashboards help you visually understand changing business conditions so you can make</a:t>
            </a:r>
          </a:p>
          <a:p>
            <a:r>
              <a:rPr lang="en-US" dirty="0"/>
              <a:t>decisions based on the real-time data you’ve gathered with reports. Use dashboards to help users</a:t>
            </a:r>
          </a:p>
          <a:p>
            <a:r>
              <a:rPr lang="en-US" dirty="0"/>
              <a:t>identify trends, sort out quantities, and measure the impact of their activities. Before building,</a:t>
            </a:r>
          </a:p>
          <a:p>
            <a:r>
              <a:rPr lang="en-US" dirty="0"/>
              <a:t>reading, and sharing dashboards, review these dashboard basics.</a:t>
            </a:r>
          </a:p>
        </p:txBody>
      </p:sp>
    </p:spTree>
    <p:extLst>
      <p:ext uri="{BB962C8B-B14F-4D97-AF65-F5344CB8AC3E}">
        <p14:creationId xmlns:p14="http://schemas.microsoft.com/office/powerpoint/2010/main" val="2820914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313E6-A223-980F-C3B3-07B90A2F84ED}"/>
              </a:ext>
            </a:extLst>
          </p:cNvPr>
          <p:cNvSpPr txBox="1"/>
          <p:nvPr/>
        </p:nvSpPr>
        <p:spPr>
          <a:xfrm>
            <a:off x="226293" y="266021"/>
            <a:ext cx="6096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dashboards</a:t>
            </a:r>
          </a:p>
          <a:p>
            <a:r>
              <a:rPr lang="en-US" dirty="0"/>
              <a:t>1. Go to the App Launcher and select the Dashboards</a:t>
            </a:r>
          </a:p>
          <a:p>
            <a:r>
              <a:rPr lang="en-US" dirty="0"/>
              <a:t>2. Select add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7EA8D-ED3F-63E0-A242-F1A635AAAA0E}"/>
              </a:ext>
            </a:extLst>
          </p:cNvPr>
          <p:cNvSpPr txBox="1"/>
          <p:nvPr/>
        </p:nvSpPr>
        <p:spPr>
          <a:xfrm>
            <a:off x="226293" y="1189351"/>
            <a:ext cx="5044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Select the folder select the following option new lead with loan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2CFF7-C9BC-5A5A-73B3-E6EB29500102}"/>
              </a:ext>
            </a:extLst>
          </p:cNvPr>
          <p:cNvSpPr txBox="1"/>
          <p:nvPr/>
        </p:nvSpPr>
        <p:spPr>
          <a:xfrm>
            <a:off x="226293" y="1800144"/>
            <a:ext cx="5869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Select in which format you want display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0493C-7E7A-448C-C176-B28C126A3A4F}"/>
              </a:ext>
            </a:extLst>
          </p:cNvPr>
          <p:cNvSpPr txBox="1"/>
          <p:nvPr/>
        </p:nvSpPr>
        <p:spPr>
          <a:xfrm>
            <a:off x="226293" y="2446475"/>
            <a:ext cx="3837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Dashboard</a:t>
            </a:r>
          </a:p>
          <a:p>
            <a:r>
              <a:rPr lang="en-US" dirty="0"/>
              <a:t>1. Create the Dashboard for the Same Take Any Type of Dashboard( Chart) And Display It</a:t>
            </a:r>
          </a:p>
          <a:p>
            <a:r>
              <a:rPr lang="en-US" dirty="0"/>
              <a:t>on The App Home Page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0D74E50-4E4B-95BD-E4F2-AB221C3BB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169476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8527B-F348-C5C4-DCEC-F2B0BF3DE23D}"/>
              </a:ext>
            </a:extLst>
          </p:cNvPr>
          <p:cNvSpPr txBox="1"/>
          <p:nvPr/>
        </p:nvSpPr>
        <p:spPr>
          <a:xfrm>
            <a:off x="226293" y="202004"/>
            <a:ext cx="6096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ACCOUNT ACTIVATION</a:t>
            </a:r>
            <a:r>
              <a:rPr lang="en-US"/>
              <a:t>:</a:t>
            </a:r>
          </a:p>
          <a:p>
            <a:r>
              <a:rPr lang="en-US"/>
              <a:t>Go to the inbox of the email</a:t>
            </a:r>
          </a:p>
          <a:p>
            <a:r>
              <a:rPr lang="en-US"/>
              <a:t>that you used while signing up.</a:t>
            </a:r>
          </a:p>
          <a:p>
            <a:r>
              <a:rPr lang="en-US"/>
              <a:t>Click on the verify account</a:t>
            </a:r>
          </a:p>
          <a:p>
            <a:r>
              <a:rPr lang="en-US"/>
              <a:t>toactivate your account.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1C3476-D82A-F495-CD9A-8251EB9C8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55" y="133114"/>
            <a:ext cx="5116533" cy="67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7C72BF-D0C2-9FE2-A824-59F06CE626A6}"/>
              </a:ext>
            </a:extLst>
          </p:cNvPr>
          <p:cNvSpPr txBox="1"/>
          <p:nvPr/>
        </p:nvSpPr>
        <p:spPr>
          <a:xfrm>
            <a:off x="1805904" y="1859339"/>
            <a:ext cx="95176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Milestone 2- Object</a:t>
            </a:r>
          </a:p>
          <a:p>
            <a:r>
              <a:rPr lang="en-US" dirty="0"/>
              <a:t>What Is Object?</a:t>
            </a:r>
          </a:p>
          <a:p>
            <a:r>
              <a:rPr lang="en-US" dirty="0"/>
              <a:t>Salesforce objects are database tables that permit you to store data that is specific to an organization.</a:t>
            </a:r>
          </a:p>
          <a:p>
            <a:r>
              <a:rPr lang="en-US" dirty="0"/>
              <a:t>What are the types of Salesforce objects</a:t>
            </a:r>
          </a:p>
          <a:p>
            <a:r>
              <a:rPr lang="en-US" dirty="0"/>
              <a:t>Salesforce objects are of two types:</a:t>
            </a:r>
          </a:p>
          <a:p>
            <a:r>
              <a:rPr lang="en-US" dirty="0"/>
              <a:t>● Standard Objects: Standard objects are the kind of objects that are provided by</a:t>
            </a:r>
          </a:p>
          <a:p>
            <a:r>
              <a:rPr lang="en-US" dirty="0" err="1"/>
              <a:t>salesforce.com</a:t>
            </a:r>
            <a:r>
              <a:rPr lang="en-US" dirty="0"/>
              <a:t> such as users, contracts, reports, dashboards, etc.</a:t>
            </a:r>
          </a:p>
          <a:p>
            <a:r>
              <a:rPr lang="en-US" dirty="0"/>
              <a:t>● Custom Objects: Custom objects are those objects that are created by users. They supply</a:t>
            </a:r>
          </a:p>
          <a:p>
            <a:r>
              <a:rPr lang="en-US" dirty="0"/>
              <a:t>information that is unique and essential to their organization. They are the heart of any</a:t>
            </a:r>
          </a:p>
          <a:p>
            <a:r>
              <a:rPr lang="en-US" dirty="0"/>
              <a:t>application and provide a structure for sharing data.</a:t>
            </a:r>
          </a:p>
        </p:txBody>
      </p:sp>
    </p:spTree>
    <p:extLst>
      <p:ext uri="{BB962C8B-B14F-4D97-AF65-F5344CB8AC3E}">
        <p14:creationId xmlns:p14="http://schemas.microsoft.com/office/powerpoint/2010/main" val="236980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25B16-A697-98C8-F437-0930C3DC8E10}"/>
              </a:ext>
            </a:extLst>
          </p:cNvPr>
          <p:cNvSpPr txBox="1"/>
          <p:nvPr/>
        </p:nvSpPr>
        <p:spPr>
          <a:xfrm>
            <a:off x="226293" y="294541"/>
            <a:ext cx="5869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Milestone 2-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081DF-2750-8030-31DD-83EC210FEF78}"/>
              </a:ext>
            </a:extLst>
          </p:cNvPr>
          <p:cNvSpPr txBox="1"/>
          <p:nvPr/>
        </p:nvSpPr>
        <p:spPr>
          <a:xfrm>
            <a:off x="112851" y="663873"/>
            <a:ext cx="42514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Create Object Buy</a:t>
            </a:r>
          </a:p>
          <a:p>
            <a:r>
              <a:rPr lang="en-US"/>
              <a:t>1. To create an object:</a:t>
            </a:r>
          </a:p>
          <a:p>
            <a:r>
              <a:rPr lang="en-US"/>
              <a:t>2. From the setup page → Click on Object Manager → Click on Create → Click on Custom</a:t>
            </a:r>
          </a:p>
          <a:p>
            <a:r>
              <a:rPr lang="en-US"/>
              <a:t>Object.</a:t>
            </a:r>
          </a:p>
          <a:p>
            <a:r>
              <a:rPr lang="en-US"/>
              <a:t>3. Enter the label name→Buy</a:t>
            </a:r>
          </a:p>
          <a:p>
            <a:r>
              <a:rPr lang="en-US"/>
              <a:t>4. plural label name→ Buyers</a:t>
            </a:r>
          </a:p>
          <a:p>
            <a:r>
              <a:rPr lang="en-US"/>
              <a:t>5. click on Allow reports,</a:t>
            </a:r>
          </a:p>
          <a:p>
            <a:r>
              <a:rPr lang="en-US"/>
              <a:t>6. Allow search → Save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AE55E3B-FFA4-309C-F4CE-F9725CB9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37" y="2081490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29527-9593-4858-9A93-1A766069DE32}"/>
              </a:ext>
            </a:extLst>
          </p:cNvPr>
          <p:cNvSpPr txBox="1"/>
          <p:nvPr/>
        </p:nvSpPr>
        <p:spPr>
          <a:xfrm>
            <a:off x="124239" y="159737"/>
            <a:ext cx="78803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Create Object Rent</a:t>
            </a:r>
          </a:p>
          <a:p>
            <a:r>
              <a:rPr lang="en-US"/>
              <a:t>1. To create an object:</a:t>
            </a:r>
          </a:p>
          <a:p>
            <a:r>
              <a:rPr lang="en-US"/>
              <a:t>2. From the setup page → Click on Object Manager → Click on Create → Click on Custom</a:t>
            </a:r>
          </a:p>
          <a:p>
            <a:r>
              <a:rPr lang="en-US"/>
              <a:t>Object.</a:t>
            </a:r>
          </a:p>
          <a:p>
            <a:r>
              <a:rPr lang="en-US"/>
              <a:t>3. Enter the label name→Rent</a:t>
            </a:r>
          </a:p>
          <a:p>
            <a:r>
              <a:rPr lang="en-US"/>
              <a:t>4. plural label name→ Rents</a:t>
            </a:r>
          </a:p>
          <a:p>
            <a:r>
              <a:rPr lang="en-US"/>
              <a:t>5. click on Allow reports,</a:t>
            </a:r>
          </a:p>
          <a:p>
            <a:r>
              <a:rPr lang="en-US"/>
              <a:t>6. Allow search → Save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023732-FDAF-3D62-D007-AC1E2A791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99" y="1828057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7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F9C0C1-C5B0-058C-CC8F-96D611292090}"/>
              </a:ext>
            </a:extLst>
          </p:cNvPr>
          <p:cNvSpPr txBox="1"/>
          <p:nvPr/>
        </p:nvSpPr>
        <p:spPr>
          <a:xfrm>
            <a:off x="408215" y="479208"/>
            <a:ext cx="59007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/>
              <a:t>Create Object Loan</a:t>
            </a:r>
          </a:p>
          <a:p>
            <a:r>
              <a:rPr lang="en-US"/>
              <a:t>7. To create an object:</a:t>
            </a:r>
          </a:p>
          <a:p>
            <a:r>
              <a:rPr lang="en-US"/>
              <a:t>8. From the setup page → Click on Object Manager → Click on Create → Click on Custom</a:t>
            </a:r>
          </a:p>
          <a:p>
            <a:r>
              <a:rPr lang="en-US"/>
              <a:t>Object.</a:t>
            </a:r>
          </a:p>
          <a:p>
            <a:r>
              <a:rPr lang="en-US"/>
              <a:t>9. Enter the label name→Loan</a:t>
            </a:r>
          </a:p>
          <a:p>
            <a:r>
              <a:rPr lang="en-US"/>
              <a:t>10. plural label name→ Loans</a:t>
            </a:r>
          </a:p>
          <a:p>
            <a:r>
              <a:rPr lang="en-US"/>
              <a:t>11. click on Allow reports,</a:t>
            </a:r>
          </a:p>
          <a:p>
            <a:r>
              <a:rPr lang="en-US"/>
              <a:t>12.Allow search → Save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0397A2-C377-9735-EAF0-0C9739C92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70" y="1987793"/>
            <a:ext cx="8128000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917603891268</cp:lastModifiedBy>
  <cp:revision>6</cp:revision>
  <dcterms:created xsi:type="dcterms:W3CDTF">2023-04-14T08:36:06Z</dcterms:created>
  <dcterms:modified xsi:type="dcterms:W3CDTF">2023-04-15T03:14:01Z</dcterms:modified>
</cp:coreProperties>
</file>