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5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5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5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5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1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10487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8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indent="0" marL="0">
              <a:buNone/>
              <a:defRPr b="0" cap="small" dirty="0" sz="1400" i="0" kern="1200" lang="en-US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9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10487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13" name="TextBox 10"/>
          <p:cNvSpPr txBox="1"/>
          <p:nvPr/>
        </p:nvSpPr>
        <p:spPr>
          <a:xfrm>
            <a:off x="898295" y="971253"/>
            <a:ext cx="801912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“</a:t>
            </a:r>
          </a:p>
        </p:txBody>
      </p:sp>
      <p:sp>
        <p:nvSpPr>
          <p:cNvPr id="1048714" name="TextBox 12"/>
          <p:cNvSpPr txBox="1"/>
          <p:nvPr/>
        </p:nvSpPr>
        <p:spPr>
          <a:xfrm>
            <a:off x="9330490" y="2613787"/>
            <a:ext cx="801912" cy="196977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r">
              <a:defRPr b="0" sz="1220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dirty="0"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algn="l" indent="0" marL="0">
              <a:buNone/>
              <a:defRPr cap="none" sz="20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8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1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2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10487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5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6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82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28" name="Straight Connector 16"/>
          <p:cNvCxnSpPr>
            <a:cxnSpLocks/>
          </p:cNvCxnSpPr>
          <p:nvPr/>
        </p:nvCxnSpPr>
        <p:spPr>
          <a:xfrm>
            <a:off x="3726142" y="2133600"/>
            <a:ext cx="0" cy="3962400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17"/>
          <p:cNvCxnSpPr>
            <a:cxnSpLocks/>
          </p:cNvCxnSpPr>
          <p:nvPr/>
        </p:nvCxnSpPr>
        <p:spPr>
          <a:xfrm>
            <a:off x="6962227" y="2133600"/>
            <a:ext cx="0" cy="3966882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10486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anchorCtr="0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10487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anchor="b" anchorCtr="0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10487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algn="l" indent="0" marL="0">
              <a:buNone/>
              <a:defRPr cap="all" sz="20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2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3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10487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2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104869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104870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8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10487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b="0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8"/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/>
        </p:spPr>
      </p:pic>
      <p:pic>
        <p:nvPicPr>
          <p:cNvPr id="2097153" name="Picture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9"/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/>
        </p:spPr>
      </p:pic>
      <p:sp>
        <p:nvSpPr>
          <p:cNvPr id="1048576" name="Oval 15"/>
          <p:cNvSpPr/>
          <p:nvPr/>
        </p:nvSpPr>
        <p:spPr>
          <a:xfrm>
            <a:off x="8609012" y="1676400"/>
            <a:ext cx="2819400" cy="2819400"/>
          </a:xfrm>
          <a:prstGeom prst="ellipse"/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4" name="Picture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0"/>
          <a:srcRect t="28713"/>
          <a:stretch>
            <a:fillRect/>
          </a:stretch>
        </p:blipFill>
        <p:spPr>
          <a:xfrm>
            <a:off x="8000197" y="0"/>
            <a:ext cx="1603387" cy="1143000"/>
          </a:xfrm>
          <a:prstGeom prst="rect"/>
        </p:spPr>
      </p:pic>
      <p:pic>
        <p:nvPicPr>
          <p:cNvPr id="2097155" name="Picture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1"/>
          <a:srcRect b="24199"/>
          <a:stretch>
            <a:fillRect/>
          </a:stretch>
        </p:blipFill>
        <p:spPr>
          <a:xfrm>
            <a:off x="8609012" y="6092866"/>
            <a:ext cx="993734" cy="765134"/>
          </a:xfrm>
          <a:prstGeom prst="rect"/>
        </p:spPr>
      </p:pic>
      <p:sp>
        <p:nvSpPr>
          <p:cNvPr id="1048577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/>
        </p:spPr>
        <p:txBody>
          <a:bodyPr anchor="t" bIns="45720" lIns="91440" rIns="91440" rtlCol="0" tIns="45720" vert="horz">
            <a:no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b="0" sz="110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280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b="0" sz="420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2000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800" i="0" kern="1200">
          <a:solidFill>
            <a:schemeClr val="tx1"/>
          </a:solidFill>
          <a:latin typeface="+mj-lt"/>
          <a:ea typeface="+mj-ea"/>
          <a:cs typeface="+mj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600" i="0" kern="1200">
          <a:solidFill>
            <a:schemeClr val="tx1"/>
          </a:solidFill>
          <a:latin typeface="+mj-lt"/>
          <a:ea typeface="+mj-ea"/>
          <a:cs typeface="+mj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emf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76299" y="1182329"/>
            <a:ext cx="1743075" cy="1333500"/>
            <a:chOff x="742950" y="1104900"/>
            <a:chExt cx="1743075" cy="1333500"/>
          </a:xfrm>
        </p:grpSpPr>
        <p:sp>
          <p:nvSpPr>
            <p:cNvPr id="104858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1" name="Title 1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749215" cy="1477328"/>
          </a:xfrm>
        </p:spPr>
        <p:txBody>
          <a:bodyPr/>
          <a:p>
            <a:r>
              <a:rPr dirty="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EMPLOYEE PERFORMANCE ANALSIS</a:t>
            </a:r>
            <a:br>
              <a:rPr dirty="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</a:br>
            <a:r>
              <a:rPr dirty="0" lang="en-US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                   USING EXCEL                 </a:t>
            </a:r>
          </a:p>
        </p:txBody>
      </p:sp>
      <p:sp>
        <p:nvSpPr>
          <p:cNvPr id="1048592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3" name="TextBox 13"/>
          <p:cNvSpPr txBox="1"/>
          <p:nvPr/>
        </p:nvSpPr>
        <p:spPr>
          <a:xfrm rot="21600000">
            <a:off x="1524000" y="2985433"/>
            <a:ext cx="8148413" cy="25806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STUDENT NAME : S.TAMILVAVAN</a:t>
            </a:r>
          </a:p>
          <a:p>
            <a:r>
              <a:rPr dirty="0" sz="2400" lang="en-US">
                <a:latin typeface="Arial"/>
              </a:rPr>
              <a:t>REGISTER NO      :312201069</a:t>
            </a:r>
          </a:p>
          <a:p>
            <a:r>
              <a:rPr sz="2400" lang="en-US">
                <a:latin typeface="Arial"/>
              </a:rPr>
              <a:t>                              ASUNM110312201069</a:t>
            </a:r>
            <a:endParaRPr dirty="0" sz="2400" lang="en-US"/>
          </a:p>
          <a:p>
            <a:r>
              <a:rPr dirty="0" sz="2400" lang="en-US">
                <a:latin typeface="Arial"/>
              </a:rPr>
              <a:t>DEPARTMENT     :B.COM (ACCOUNTING AND FINANCE)</a:t>
            </a:r>
          </a:p>
          <a:p>
            <a:r>
              <a:rPr dirty="0" sz="2400" lang="en-US">
                <a:latin typeface="Arial"/>
              </a:rPr>
              <a:t>COLLEGE              :D.R.B.C.C.C.HINDU COLLEGE, </a:t>
            </a:r>
          </a:p>
          <a:p>
            <a:r>
              <a:rPr dirty="0" sz="2400" lang="en-US">
                <a:latin typeface="Arial"/>
              </a:rPr>
              <a:t>                                PATTABIRAM.</a:t>
            </a:r>
          </a:p>
          <a:p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N</a:t>
            </a:r>
            <a:r>
              <a:rPr dirty="0" sz="2400" lang="en-US">
                <a:latin typeface="Arial"/>
              </a:rPr>
              <a:t>M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I</a:t>
            </a:r>
            <a:r>
              <a:rPr dirty="0" sz="2400" lang="en-US">
                <a:latin typeface="Arial"/>
              </a:rPr>
              <a:t>D</a:t>
            </a:r>
            <a:r>
              <a:rPr dirty="0" sz="2400" lang="en-US">
                <a:latin typeface="Arial"/>
              </a:rPr>
              <a:t>:</a:t>
            </a:r>
            <a:r>
              <a:rPr dirty="0" sz="2400" lang="en-US">
                <a:latin typeface="Arial"/>
              </a:rPr>
              <a:t>FFB3AFB343DCBE89874474B2B0CF5623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4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v"/>
            </a:pPr>
            <a:r>
              <a:rPr dirty="0" lang="en-US"/>
              <a:t>DATA COLLECTION : </a:t>
            </a:r>
          </a:p>
          <a:p>
            <a:pPr>
              <a:buFont typeface="+mj-lt"/>
              <a:buAutoNum type="alphaUcPeriod"/>
            </a:pPr>
            <a:r>
              <a:rPr dirty="0" lang="en-US"/>
              <a:t>KAGGLE </a:t>
            </a:r>
          </a:p>
          <a:p>
            <a:pPr>
              <a:buFont typeface="+mj-lt"/>
              <a:buAutoNum type="alphaUcPeriod"/>
            </a:pPr>
            <a:r>
              <a:rPr dirty="0" lang="en-US"/>
              <a:t>NM DASH BOARD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 lang="en-US"/>
              <a:t>PERFORMANCE LEVEL</a:t>
            </a:r>
          </a:p>
          <a:p>
            <a:pPr>
              <a:buFont typeface="+mj-lt"/>
              <a:buAutoNum type="alphaUcPeriod"/>
            </a:pPr>
            <a:r>
              <a:rPr dirty="0" lang="en-US"/>
              <a:t>FORMULA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 lang="en-US"/>
              <a:t>PIVOT TABLE </a:t>
            </a:r>
          </a:p>
          <a:p>
            <a:pPr>
              <a:buFont typeface="+mj-lt"/>
              <a:buAutoNum type="alphaUcPeriod"/>
            </a:pPr>
            <a:r>
              <a:rPr dirty="0" lang="en-US"/>
              <a:t>SUMMARY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 lang="en-US"/>
              <a:t>VISUALIZATION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4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4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828800" y="1046163"/>
            <a:ext cx="6171027" cy="4315486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Performance appraisal is systematic and objective way to judging the relative worth of ability of an employee in </a:t>
            </a:r>
            <a:r>
              <a:rPr dirty="0" lang="en-US" err="1"/>
              <a:t>perfoming</a:t>
            </a:r>
            <a:r>
              <a:rPr dirty="0" lang="en-US"/>
              <a:t> in his/her task </a:t>
            </a:r>
          </a:p>
          <a:p>
            <a:endParaRPr dirty="0" lang="en-US"/>
          </a:p>
          <a:p>
            <a:r>
              <a:rPr dirty="0" lang="en-US"/>
              <a:t>It helps to identify those who are performing their assigned tasks well and those who are not and the reason for such performance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02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3" name="Oval 1"/>
          <p:cNvSpPr/>
          <p:nvPr/>
        </p:nvSpPr>
        <p:spPr>
          <a:xfrm flipV="1">
            <a:off x="10820400" y="381000"/>
            <a:ext cx="45719" cy="45719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0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7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sp>
        <p:nvSpPr>
          <p:cNvPr id="1048606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35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07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08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0" name="object 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11" name="Text Placeholder 8"/>
          <p:cNvSpPr>
            <a:spLocks noGrp="1"/>
          </p:cNvSpPr>
          <p:nvPr>
            <p:ph idx="1"/>
          </p:nvPr>
        </p:nvSpPr>
        <p:spPr>
          <a:xfrm>
            <a:off x="609600" y="1577340"/>
            <a:ext cx="10972800" cy="1384995"/>
          </a:xfrm>
        </p:spPr>
        <p:txBody>
          <a:bodyPr>
            <a:normAutofit fontScale="90000" lnSpcReduction="20000"/>
          </a:bodyPr>
          <a:p>
            <a:r>
              <a:rPr dirty="0" lang="en-US"/>
              <a:t>         To identify the  specific area of performance that is problematic ,such as low productivity ,high </a:t>
            </a:r>
            <a:r>
              <a:rPr dirty="0" lang="en-US" err="1"/>
              <a:t>absenteesism</a:t>
            </a:r>
            <a:r>
              <a:rPr dirty="0" lang="en-US"/>
              <a:t> ,or  poor quality of work </a:t>
            </a:r>
          </a:p>
          <a:p>
            <a:endParaRPr dirty="0" lang="en-US"/>
          </a:p>
          <a:p>
            <a:r>
              <a:rPr dirty="0" lang="en-US"/>
              <a:t>         To provide a system wide analysis of workflow , talent, product quality ,and other key indicators of organizational structure </a:t>
            </a:r>
          </a:p>
        </p:txBody>
      </p:sp>
      <p:sp>
        <p:nvSpPr>
          <p:cNvPr id="1048612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8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4" name="object 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15" name="Text Placeholder 11"/>
          <p:cNvSpPr>
            <a:spLocks noGrp="1"/>
          </p:cNvSpPr>
          <p:nvPr>
            <p:ph idx="1"/>
          </p:nvPr>
        </p:nvSpPr>
        <p:spPr>
          <a:xfrm>
            <a:off x="609600" y="1577340"/>
            <a:ext cx="10972800" cy="553998"/>
          </a:xfrm>
        </p:spPr>
        <p:txBody>
          <a:bodyPr>
            <a:normAutofit fontScale="95000" lnSpcReduction="20000"/>
          </a:bodyPr>
          <a:p>
            <a:r>
              <a:rPr dirty="0" lang="en-US"/>
              <a:t>            Aims to capture ,</a:t>
            </a:r>
            <a:r>
              <a:rPr dirty="0" lang="en-US" err="1"/>
              <a:t>analyse</a:t>
            </a:r>
            <a:r>
              <a:rPr dirty="0" lang="en-US"/>
              <a:t>, and evaluate key components relating to performance and provide concise feedback to inform future practices </a:t>
            </a:r>
          </a:p>
        </p:txBody>
      </p:sp>
      <p:sp>
        <p:nvSpPr>
          <p:cNvPr id="104861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7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1" name="object 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22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/>
              <a:t>End users are individuals who interact directly with the final software applications , </a:t>
            </a:r>
            <a:r>
              <a:rPr dirty="0" lang="en-US" err="1"/>
              <a:t>hardwares</a:t>
            </a:r>
            <a:r>
              <a:rPr dirty="0" lang="en-US"/>
              <a:t>, or digital services, utilizing its features and functions to meet their  specific needs or requirements </a:t>
            </a:r>
          </a:p>
          <a:p>
            <a:endParaRPr dirty="0" lang="en-US"/>
          </a:p>
          <a:p>
            <a:r>
              <a:rPr dirty="0" lang="en-US"/>
              <a:t>Various end users are </a:t>
            </a:r>
          </a:p>
          <a:p>
            <a:pPr lvl="1"/>
            <a:r>
              <a:rPr dirty="0" lang="en-US"/>
              <a:t>Employers </a:t>
            </a:r>
          </a:p>
          <a:p>
            <a:pPr lvl="1"/>
            <a:r>
              <a:rPr dirty="0" lang="en-US"/>
              <a:t>Employees</a:t>
            </a:r>
          </a:p>
          <a:p>
            <a:pPr lvl="1"/>
            <a:r>
              <a:rPr dirty="0" lang="en-US" err="1"/>
              <a:t>Organisations</a:t>
            </a:r>
            <a:r>
              <a:rPr dirty="0" lang="en-US"/>
              <a:t> </a:t>
            </a:r>
            <a:r>
              <a:rPr dirty="0" lang="en-US" err="1"/>
              <a:t>etc</a:t>
            </a:r>
            <a:r>
              <a:rPr dirty="0" lang="en-US"/>
              <a:t>    </a:t>
            </a:r>
          </a:p>
        </p:txBody>
      </p:sp>
      <p:sp>
        <p:nvSpPr>
          <p:cNvPr id="1048623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52540" y="637331"/>
            <a:ext cx="838199" cy="426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7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28" name="Content Placeholder 10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                              FORMULA: Performance level </a:t>
            </a:r>
          </a:p>
          <a:p>
            <a:pPr indent="0" marL="0">
              <a:buNone/>
            </a:pPr>
            <a:r>
              <a:rPr dirty="0" lang="en-US"/>
              <a:t>                               PIVOT TABLE :Summarization </a:t>
            </a:r>
          </a:p>
          <a:p>
            <a:pPr indent="0" marL="0">
              <a:buNone/>
            </a:pPr>
            <a:r>
              <a:rPr dirty="0" lang="en-US"/>
              <a:t>                               GRAPH : Data visualization                          </a:t>
            </a:r>
          </a:p>
        </p:txBody>
      </p:sp>
      <p:sp>
        <p:nvSpPr>
          <p:cNvPr id="1048629" name="object 9"/>
          <p:cNvSpPr txBox="1">
            <a:spLocks noGrp="1"/>
          </p:cNvSpPr>
          <p:nvPr>
            <p:ph type="sldNum" sz="quarter" idx="12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1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/>
              <a:t> Employee data set : Kaggle</a:t>
            </a:r>
          </a:p>
          <a:p>
            <a:pPr lvl="1"/>
            <a:r>
              <a:rPr dirty="0" lang="en-US"/>
              <a:t> 10 features</a:t>
            </a:r>
          </a:p>
          <a:p>
            <a:pPr indent="-342900" lvl="1" marL="800100">
              <a:buFont typeface="+mj-lt"/>
              <a:buAutoNum type="alphaUcPeriod"/>
            </a:pPr>
            <a:r>
              <a:rPr dirty="0" lang="en-US"/>
              <a:t>Emp id – numerical value </a:t>
            </a:r>
          </a:p>
          <a:p>
            <a:pPr indent="-342900" lvl="1" marL="800100">
              <a:buFont typeface="+mj-lt"/>
              <a:buAutoNum type="alphaUcPeriod"/>
            </a:pPr>
            <a:r>
              <a:rPr dirty="0" lang="en-US"/>
              <a:t>Name – text</a:t>
            </a:r>
          </a:p>
          <a:p>
            <a:pPr indent="-342900" lvl="1" marL="800100">
              <a:buFont typeface="+mj-lt"/>
              <a:buAutoNum type="alphaUcPeriod"/>
            </a:pPr>
            <a:r>
              <a:rPr dirty="0" lang="en-US"/>
              <a:t>Department – text </a:t>
            </a:r>
          </a:p>
          <a:p>
            <a:pPr indent="-342900" lvl="1" marL="800100">
              <a:buFont typeface="+mj-lt"/>
              <a:buAutoNum type="alphaUcPeriod"/>
            </a:pPr>
            <a:r>
              <a:rPr dirty="0" lang="en-US"/>
              <a:t>Employee status – text </a:t>
            </a:r>
          </a:p>
          <a:p>
            <a:pPr indent="-342900" lvl="1" marL="800100">
              <a:buFont typeface="+mj-lt"/>
              <a:buAutoNum type="alphaUcPeriod"/>
            </a:pPr>
            <a:r>
              <a:rPr dirty="0" lang="en-US"/>
              <a:t>FTE – numerical</a:t>
            </a:r>
          </a:p>
          <a:p>
            <a:pPr indent="-342900" lvl="1" marL="800100">
              <a:buFont typeface="+mj-lt"/>
              <a:buAutoNum type="alphaUcPeriod"/>
            </a:pPr>
            <a:r>
              <a:rPr dirty="0" lang="en-US"/>
              <a:t>Performance level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36" name="Content Placeholder 9"/>
          <p:cNvSpPr>
            <a:spLocks noGrp="1"/>
          </p:cNvSpPr>
          <p:nvPr>
            <p:ph idx="1"/>
          </p:nvPr>
        </p:nvSpPr>
        <p:spPr>
          <a:xfrm>
            <a:off x="982436" y="2019300"/>
            <a:ext cx="9067418" cy="4229099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lang="en-US"/>
              <a:t>=IFS [G2 &gt;=1 ,”VERY HIGH “ ,G2 &gt;=0.4 ,”HIGH” , G2 &gt;=0.4 ,”MED” , “TRUE” ,”LOW”]</a:t>
            </a:r>
          </a:p>
        </p:txBody>
      </p:sp>
      <p:sp>
        <p:nvSpPr>
          <p:cNvPr id="104863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TextBox 8"/>
          <p:cNvSpPr txBox="1"/>
          <p:nvPr/>
        </p:nvSpPr>
        <p:spPr>
          <a:xfrm>
            <a:off x="2695833" y="2539196"/>
            <a:ext cx="90674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lastClr="000000" val="windowText"/>
      </a:dk1>
      <a:lt1>
        <a:sysClr lastClr="FFFFFF" val="window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Admin</cp:lastModifiedBy>
  <dcterms:created xsi:type="dcterms:W3CDTF">2024-03-28T17:07:22Z</dcterms:created>
  <dcterms:modified xsi:type="dcterms:W3CDTF">2024-09-10T09:22:11Z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be8a2c0a02194554be6c8373101f96e3</vt:lpwstr>
  </property>
</Properties>
</file>