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ms-powerpoint.presentation.macroEnabled.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64" r:id="rId5"/>
    <p:sldId id="259" r:id="rId6"/>
    <p:sldId id="260" r:id="rId7"/>
    <p:sldId id="261" r:id="rId8"/>
    <p:sldId id="263" r:id="rId9"/>
    <p:sldId id="262" r:id="rId10"/>
    <p:sldId id="273" r:id="rId11"/>
    <p:sldId id="274" r:id="rId12"/>
    <p:sldId id="281" r:id="rId13"/>
    <p:sldId id="271" r:id="rId14"/>
    <p:sldId id="266" r:id="rId15"/>
    <p:sldId id="268" r:id="rId16"/>
    <p:sldId id="282" r:id="rId17"/>
    <p:sldId id="269" r:id="rId18"/>
    <p:sldId id="267" r:id="rId19"/>
    <p:sldId id="270" r:id="rId20"/>
    <p:sldId id="279" r:id="rId21"/>
    <p:sldId id="280" r:id="rId22"/>
    <p:sldId id="27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E87D29CF-6547-47C9-9B54-2BAAC3F29BFA}" type="datetimeFigureOut">
              <a:rPr lang="en-US" smtClean="0"/>
              <a:pPr/>
              <a:t>4/4/2024</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FC363362-B8C7-4E7A-85C7-D15DA97AC501}"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87D29CF-6547-47C9-9B54-2BAAC3F29BFA}"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363362-B8C7-4E7A-85C7-D15DA97AC501}"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FC363362-B8C7-4E7A-85C7-D15DA97AC501}"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87D29CF-6547-47C9-9B54-2BAAC3F29BFA}"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E87D29CF-6547-47C9-9B54-2BAAC3F29BFA}"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FC363362-B8C7-4E7A-85C7-D15DA97AC501}"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E87D29CF-6547-47C9-9B54-2BAAC3F29BFA}" type="datetimeFigureOut">
              <a:rPr lang="en-US" smtClean="0"/>
              <a:pPr/>
              <a:t>4/4/2024</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FC363362-B8C7-4E7A-85C7-D15DA97AC501}"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E87D29CF-6547-47C9-9B54-2BAAC3F29BFA}"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363362-B8C7-4E7A-85C7-D15DA97AC501}"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E87D29CF-6547-47C9-9B54-2BAAC3F29BFA}" type="datetimeFigureOut">
              <a:rPr lang="en-US" smtClean="0"/>
              <a:pPr/>
              <a:t>4/4/2024</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FC363362-B8C7-4E7A-85C7-D15DA97AC501}"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87D29CF-6547-47C9-9B54-2BAAC3F29BFA}" type="datetimeFigureOut">
              <a:rPr lang="en-US" smtClean="0"/>
              <a:pPr/>
              <a:t>4/4/2024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FC363362-B8C7-4E7A-85C7-D15DA97AC50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E87D29CF-6547-47C9-9B54-2BAAC3F29BFA}" type="datetimeFigureOut">
              <a:rPr lang="en-US" smtClean="0"/>
              <a:pPr/>
              <a:t>4/4/2024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FC363362-B8C7-4E7A-85C7-D15DA97AC50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FC363362-B8C7-4E7A-85C7-D15DA97AC501}"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E87D29CF-6547-47C9-9B54-2BAAC3F29BFA}" type="datetimeFigureOut">
              <a:rPr lang="en-US" smtClean="0"/>
              <a:pPr/>
              <a:t>4/4/2024</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FC363362-B8C7-4E7A-85C7-D15DA97AC501}"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E87D29CF-6547-47C9-9B54-2BAAC3F29BFA}" type="datetimeFigureOut">
              <a:rPr lang="en-US" smtClean="0"/>
              <a:pPr/>
              <a:t>4/4/2024</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E87D29CF-6547-47C9-9B54-2BAAC3F29BFA}" type="datetimeFigureOut">
              <a:rPr lang="en-US" smtClean="0"/>
              <a:pPr/>
              <a:t>4/4/2024</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FC363362-B8C7-4E7A-85C7-D15DA97AC501}"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geeksforgeeks.org/deep-learning-introduction-to-long-short-term-memory/" TargetMode="External"/><Relationship Id="rId2" Type="http://schemas.openxmlformats.org/officeDocument/2006/relationships/hyperlink" Target="https://www.python.org/" TargetMode="External"/><Relationship Id="rId1" Type="http://schemas.openxmlformats.org/officeDocument/2006/relationships/slideLayout" Target="../slideLayouts/slideLayout2.xml"/><Relationship Id="rId5" Type="http://schemas.openxmlformats.org/officeDocument/2006/relationships/hyperlink" Target="https://github.com/deeplearning" TargetMode="External"/><Relationship Id="rId4" Type="http://schemas.openxmlformats.org/officeDocument/2006/relationships/hyperlink" Target="https://en.wikipedia.org/wiki/Deep_learn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71802" y="4286256"/>
            <a:ext cx="5072098" cy="1857388"/>
          </a:xfrm>
        </p:spPr>
        <p:txBody>
          <a:bodyPr>
            <a:normAutofit/>
          </a:bodyPr>
          <a:lstStyle/>
          <a:p>
            <a:pPr algn="just"/>
            <a:r>
              <a:rPr lang="en-US" dirty="0" smtClean="0">
                <a:solidFill>
                  <a:schemeClr val="tx1"/>
                </a:solidFill>
              </a:rPr>
              <a:t> :</a:t>
            </a:r>
            <a:r>
              <a:rPr lang="en-US" dirty="0" err="1" smtClean="0">
                <a:solidFill>
                  <a:schemeClr val="tx1"/>
                </a:solidFill>
              </a:rPr>
              <a:t>tamil</a:t>
            </a:r>
            <a:r>
              <a:rPr lang="en-US" dirty="0" smtClean="0">
                <a:solidFill>
                  <a:schemeClr val="tx1"/>
                </a:solidFill>
              </a:rPr>
              <a:t> </a:t>
            </a:r>
            <a:r>
              <a:rPr lang="en-US" dirty="0" err="1" smtClean="0">
                <a:solidFill>
                  <a:schemeClr val="tx1"/>
                </a:solidFill>
              </a:rPr>
              <a:t>amuthan.n</a:t>
            </a:r>
            <a:endParaRPr lang="en-US" dirty="0" smtClean="0">
              <a:solidFill>
                <a:schemeClr val="tx1"/>
              </a:solidFill>
            </a:endParaRPr>
          </a:p>
          <a:p>
            <a:pPr algn="just"/>
            <a:r>
              <a:rPr lang="en-US" dirty="0" smtClean="0">
                <a:solidFill>
                  <a:schemeClr val="tx1"/>
                </a:solidFill>
              </a:rPr>
              <a:t> :BE CSE</a:t>
            </a:r>
          </a:p>
          <a:p>
            <a:pPr algn="just"/>
            <a:r>
              <a:rPr lang="en-US" dirty="0" smtClean="0">
                <a:solidFill>
                  <a:schemeClr val="tx1"/>
                </a:solidFill>
              </a:rPr>
              <a:t> :</a:t>
            </a:r>
            <a:r>
              <a:rPr lang="en-US" dirty="0" smtClean="0">
                <a:solidFill>
                  <a:schemeClr val="tx1"/>
                </a:solidFill>
                <a:latin typeface="Bahnschrift Light" pitchFamily="34" charset="0"/>
              </a:rPr>
              <a:t>963221104055</a:t>
            </a:r>
          </a:p>
          <a:p>
            <a:pPr algn="just"/>
            <a:r>
              <a:rPr lang="en-US" dirty="0" smtClean="0">
                <a:solidFill>
                  <a:schemeClr val="tx1"/>
                </a:solidFill>
              </a:rPr>
              <a:t> :</a:t>
            </a:r>
            <a:r>
              <a:rPr lang="en-US" cap="none" dirty="0" smtClean="0">
                <a:solidFill>
                  <a:schemeClr val="tx1"/>
                </a:solidFill>
                <a:latin typeface="Arial Unicode MS" pitchFamily="34" charset="-128"/>
                <a:ea typeface="Arial Unicode MS" pitchFamily="34" charset="-128"/>
                <a:cs typeface="Arial Unicode MS" pitchFamily="34" charset="-128"/>
              </a:rPr>
              <a:t>au</a:t>
            </a:r>
            <a:r>
              <a:rPr lang="en-US" dirty="0" smtClean="0">
                <a:solidFill>
                  <a:schemeClr val="tx1"/>
                </a:solidFill>
                <a:latin typeface="Bahnschrift Light" pitchFamily="34" charset="0"/>
              </a:rPr>
              <a:t>963221104055</a:t>
            </a:r>
          </a:p>
          <a:p>
            <a:pPr algn="just"/>
            <a:r>
              <a:rPr lang="en-US" dirty="0" smtClean="0">
                <a:solidFill>
                  <a:schemeClr val="tx1"/>
                </a:solidFill>
              </a:rPr>
              <a:t> :</a:t>
            </a:r>
            <a:r>
              <a:rPr lang="en-US" cap="none" dirty="0" smtClean="0">
                <a:solidFill>
                  <a:schemeClr val="tx1"/>
                </a:solidFill>
              </a:rPr>
              <a:t>tamilamuthan10k@gmail.com</a:t>
            </a:r>
            <a:endParaRPr lang="en-US" dirty="0" smtClean="0"/>
          </a:p>
          <a:p>
            <a:pPr algn="just"/>
            <a:r>
              <a:rPr lang="en-US" dirty="0" smtClean="0">
                <a:solidFill>
                  <a:schemeClr val="tx1"/>
                </a:solidFill>
              </a:rPr>
              <a:t> :PET ENGINEERING COLLEGE</a:t>
            </a:r>
          </a:p>
        </p:txBody>
      </p:sp>
      <p:sp>
        <p:nvSpPr>
          <p:cNvPr id="2" name="Title 1"/>
          <p:cNvSpPr>
            <a:spLocks noGrp="1"/>
          </p:cNvSpPr>
          <p:nvPr>
            <p:ph type="ctrTitle"/>
          </p:nvPr>
        </p:nvSpPr>
        <p:spPr>
          <a:xfrm>
            <a:off x="714348" y="785794"/>
            <a:ext cx="7772400" cy="1470025"/>
          </a:xfrm>
        </p:spPr>
        <p:txBody>
          <a:bodyPr>
            <a:normAutofit fontScale="90000"/>
          </a:bodyPr>
          <a:lstStyle/>
          <a:p>
            <a:r>
              <a:rPr lang="en-US" b="1" dirty="0"/>
              <a:t>Title Generator with Machine Learning</a:t>
            </a:r>
            <a:br>
              <a:rPr lang="en-US" b="1" dirty="0"/>
            </a:br>
            <a:endParaRPr lang="en-US" dirty="0"/>
          </a:p>
        </p:txBody>
      </p:sp>
      <p:sp>
        <p:nvSpPr>
          <p:cNvPr id="6" name="TextBox 5"/>
          <p:cNvSpPr txBox="1"/>
          <p:nvPr/>
        </p:nvSpPr>
        <p:spPr>
          <a:xfrm>
            <a:off x="1928794" y="4326633"/>
            <a:ext cx="1428760" cy="2031325"/>
          </a:xfrm>
          <a:prstGeom prst="rect">
            <a:avLst/>
          </a:prstGeom>
          <a:noFill/>
        </p:spPr>
        <p:txBody>
          <a:bodyPr wrap="square" rtlCol="0">
            <a:spAutoFit/>
          </a:bodyPr>
          <a:lstStyle/>
          <a:p>
            <a:r>
              <a:rPr lang="en-US" b="1" dirty="0" smtClean="0"/>
              <a:t>NAME      </a:t>
            </a:r>
            <a:r>
              <a:rPr lang="en-US" b="1" dirty="0" smtClean="0"/>
              <a:t> </a:t>
            </a:r>
            <a:endParaRPr lang="en-US" b="1" dirty="0" smtClean="0"/>
          </a:p>
          <a:p>
            <a:r>
              <a:rPr lang="en-US" b="1" dirty="0" smtClean="0"/>
              <a:t>COURSE  </a:t>
            </a:r>
            <a:r>
              <a:rPr lang="en-US" b="1" dirty="0" smtClean="0"/>
              <a:t> </a:t>
            </a:r>
            <a:endParaRPr lang="en-US" b="1" dirty="0" smtClean="0"/>
          </a:p>
          <a:p>
            <a:r>
              <a:rPr lang="en-US" b="1" dirty="0" smtClean="0"/>
              <a:t>REG </a:t>
            </a:r>
            <a:r>
              <a:rPr lang="en-US" b="1" dirty="0" smtClean="0"/>
              <a:t>.NO    </a:t>
            </a:r>
            <a:endParaRPr lang="en-US" b="1" dirty="0" smtClean="0">
              <a:latin typeface="Bahnschrift Light" pitchFamily="34" charset="0"/>
            </a:endParaRPr>
          </a:p>
          <a:p>
            <a:r>
              <a:rPr lang="en-US" b="1" dirty="0" smtClean="0"/>
              <a:t>NM ID     </a:t>
            </a:r>
            <a:r>
              <a:rPr lang="en-US" b="1" dirty="0" smtClean="0"/>
              <a:t> </a:t>
            </a:r>
            <a:endParaRPr lang="en-US" b="1" dirty="0" smtClean="0">
              <a:latin typeface="Bahnschrift Light" pitchFamily="34" charset="0"/>
            </a:endParaRPr>
          </a:p>
          <a:p>
            <a:r>
              <a:rPr lang="en-US" b="1" dirty="0" smtClean="0"/>
              <a:t>MAIL ID </a:t>
            </a:r>
            <a:r>
              <a:rPr lang="en-US" b="1" dirty="0" smtClean="0"/>
              <a:t> </a:t>
            </a:r>
            <a:endParaRPr lang="en-US" b="1" dirty="0" smtClean="0"/>
          </a:p>
          <a:p>
            <a:r>
              <a:rPr lang="en-US" b="1" dirty="0" smtClean="0"/>
              <a:t>COLLEGE </a:t>
            </a:r>
            <a:r>
              <a:rPr lang="en-US" b="1" dirty="0" smtClean="0"/>
              <a:t> </a:t>
            </a:r>
            <a:endParaRPr lang="en-US" b="1" dirty="0" smtClean="0"/>
          </a:p>
          <a:p>
            <a:endParaRPr lang="en-US"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System Development Approach </a:t>
            </a:r>
            <a:endParaRPr lang="en-US" dirty="0"/>
          </a:p>
        </p:txBody>
      </p:sp>
      <p:sp>
        <p:nvSpPr>
          <p:cNvPr id="3" name="Content Placeholder 2"/>
          <p:cNvSpPr>
            <a:spLocks noGrp="1"/>
          </p:cNvSpPr>
          <p:nvPr>
            <p:ph sz="quarter" idx="1"/>
          </p:nvPr>
        </p:nvSpPr>
        <p:spPr/>
        <p:txBody>
          <a:bodyPr>
            <a:normAutofit/>
          </a:bodyPr>
          <a:lstStyle/>
          <a:p>
            <a:pPr>
              <a:buFont typeface="Wingdings" pitchFamily="2" charset="2"/>
              <a:buChar char="Ø"/>
            </a:pPr>
            <a:r>
              <a:rPr lang="en-US" b="1" dirty="0" smtClean="0"/>
              <a:t> Requirements and Objectives:</a:t>
            </a:r>
            <a:endParaRPr lang="en-US" dirty="0" smtClean="0"/>
          </a:p>
          <a:p>
            <a:pPr>
              <a:buFont typeface="Wingdings" pitchFamily="2" charset="2"/>
              <a:buChar char="Ø"/>
            </a:pPr>
            <a:r>
              <a:rPr lang="en-US" dirty="0" smtClean="0"/>
              <a:t>Identify the specific requirements and objectives of the Title Generator system, including the types of content it will support, the desired quality of generated titles, and the target audience.</a:t>
            </a:r>
          </a:p>
          <a:p>
            <a:pPr>
              <a:buFont typeface="Wingdings" pitchFamily="2" charset="2"/>
              <a:buChar char="Ø"/>
            </a:pPr>
            <a:r>
              <a:rPr lang="en-US" dirty="0" smtClean="0"/>
              <a:t>Define key performance indicators (KPIs) and success criteria for evaluating the effectiveness of the system.</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428604"/>
            <a:ext cx="8534400" cy="758952"/>
          </a:xfrm>
        </p:spPr>
        <p:txBody>
          <a:bodyPr>
            <a:normAutofit/>
          </a:bodyPr>
          <a:lstStyle/>
          <a:p>
            <a:r>
              <a:rPr lang="en-US" dirty="0" smtClean="0"/>
              <a:t>Algorithm and </a:t>
            </a:r>
            <a:r>
              <a:rPr lang="en-US" dirty="0" smtClean="0"/>
              <a:t>deployment</a:t>
            </a:r>
            <a:endParaRPr lang="en-US" dirty="0"/>
          </a:p>
        </p:txBody>
      </p:sp>
      <p:sp>
        <p:nvSpPr>
          <p:cNvPr id="3" name="Content Placeholder 2"/>
          <p:cNvSpPr>
            <a:spLocks noGrp="1"/>
          </p:cNvSpPr>
          <p:nvPr>
            <p:ph sz="quarter" idx="1"/>
          </p:nvPr>
        </p:nvSpPr>
        <p:spPr>
          <a:xfrm>
            <a:off x="428596" y="1571612"/>
            <a:ext cx="8229600" cy="5126055"/>
          </a:xfrm>
        </p:spPr>
        <p:txBody>
          <a:bodyPr>
            <a:normAutofit/>
          </a:bodyPr>
          <a:lstStyle/>
          <a:p>
            <a:pPr>
              <a:buFont typeface="Wingdings" pitchFamily="2" charset="2"/>
              <a:buChar char="Ø"/>
            </a:pPr>
            <a:r>
              <a:rPr lang="en-US" b="1" dirty="0" smtClean="0"/>
              <a:t>Algorithm:</a:t>
            </a:r>
            <a:r>
              <a:rPr lang="en-US" dirty="0" smtClean="0"/>
              <a:t> An algorithm is a step-by-step procedure or set of instructions designed to solve a specific problem or perform a particular task. In the context of machine learning, an algorithm refers to the mathematical and computational techniques used to train models, make predictions, or generate outputs based on input </a:t>
            </a:r>
            <a:r>
              <a:rPr lang="en-US" dirty="0" smtClean="0"/>
              <a:t>data.</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pPr>
              <a:buFont typeface="Wingdings" pitchFamily="2" charset="2"/>
              <a:buChar char="Ø"/>
            </a:pPr>
            <a:r>
              <a:rPr lang="en-US" b="1" dirty="0" smtClean="0"/>
              <a:t>Deployment:</a:t>
            </a:r>
            <a:r>
              <a:rPr lang="en-US" dirty="0" smtClean="0"/>
              <a:t> Deployment refers to the process of making a software application or machine learning model available for use in a production environment. In the context of machine learning, deployment involves taking a trained model and integrating it into a system or application where it can perform its intended function. </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857232"/>
            <a:ext cx="8229600" cy="1143000"/>
          </a:xfrm>
        </p:spPr>
        <p:txBody>
          <a:bodyPr>
            <a:normAutofit fontScale="90000"/>
          </a:bodyPr>
          <a:lstStyle/>
          <a:p>
            <a:r>
              <a:rPr lang="en-US" sz="3600" b="1" dirty="0" smtClean="0"/>
              <a:t>Recurrent Neural Networks (RNNs)</a:t>
            </a:r>
            <a:endParaRPr lang="en-US" sz="3600" dirty="0"/>
          </a:p>
        </p:txBody>
      </p:sp>
      <p:sp>
        <p:nvSpPr>
          <p:cNvPr id="3" name="Content Placeholder 2"/>
          <p:cNvSpPr>
            <a:spLocks noGrp="1"/>
          </p:cNvSpPr>
          <p:nvPr>
            <p:ph sz="quarter" idx="1"/>
          </p:nvPr>
        </p:nvSpPr>
        <p:spPr>
          <a:xfrm>
            <a:off x="428596" y="2000240"/>
            <a:ext cx="8229600" cy="4525963"/>
          </a:xfrm>
        </p:spPr>
        <p:txBody>
          <a:bodyPr>
            <a:normAutofit/>
          </a:bodyPr>
          <a:lstStyle/>
          <a:p>
            <a:pPr>
              <a:buFont typeface="Wingdings" pitchFamily="2" charset="2"/>
              <a:buChar char="Ø"/>
            </a:pPr>
            <a:r>
              <a:rPr lang="en-US" dirty="0" smtClean="0"/>
              <a:t>RNNs are a class of neural networks designed to handle sequential data. They are well-suited for tasks involving natural language processing, such as title generation, where the input and output are sequences of words. Long Short-Term Memory (LSTM) networks and Gated Recurrent Units (GRUs) are popular variants of RNNs that address the vanishing gradient problem and enable the model to capture long-range dependencies in the input data.</a:t>
            </a:r>
          </a:p>
          <a:p>
            <a:endParaRPr lang="en-US" dirty="0"/>
          </a:p>
        </p:txBody>
      </p:sp>
      <p:sp>
        <p:nvSpPr>
          <p:cNvPr id="4" name="TextBox 3"/>
          <p:cNvSpPr txBox="1"/>
          <p:nvPr/>
        </p:nvSpPr>
        <p:spPr>
          <a:xfrm>
            <a:off x="3428992" y="428604"/>
            <a:ext cx="2786082" cy="646331"/>
          </a:xfrm>
          <a:prstGeom prst="rect">
            <a:avLst/>
          </a:prstGeom>
          <a:noFill/>
        </p:spPr>
        <p:txBody>
          <a:bodyPr wrap="square" rtlCol="0">
            <a:spAutoFit/>
          </a:bodyPr>
          <a:lstStyle/>
          <a:p>
            <a:r>
              <a:rPr lang="en-US" sz="3600" b="1" dirty="0" smtClean="0"/>
              <a:t>Algorithm</a:t>
            </a:r>
            <a:endParaRPr lang="en-US" sz="3600"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t>Convolutional</a:t>
            </a:r>
            <a:r>
              <a:rPr lang="en-US" b="1" dirty="0" smtClean="0"/>
              <a:t> Neural Networks (CNNs)</a:t>
            </a:r>
            <a:endParaRPr lang="en-US" dirty="0"/>
          </a:p>
        </p:txBody>
      </p:sp>
      <p:sp>
        <p:nvSpPr>
          <p:cNvPr id="3" name="Content Placeholder 2"/>
          <p:cNvSpPr>
            <a:spLocks noGrp="1"/>
          </p:cNvSpPr>
          <p:nvPr>
            <p:ph sz="quarter" idx="1"/>
          </p:nvPr>
        </p:nvSpPr>
        <p:spPr/>
        <p:txBody>
          <a:bodyPr/>
          <a:lstStyle/>
          <a:p>
            <a:pPr>
              <a:buFont typeface="Wingdings" pitchFamily="2" charset="2"/>
              <a:buChar char="Ø"/>
            </a:pPr>
            <a:r>
              <a:rPr lang="en-US" dirty="0" smtClean="0"/>
              <a:t>CNNs are primarily used for image processing tasks but have also been adapted for text-based tasks such as title generation. In this context, CNNs can be applied to extract features from the input text and generate titles based on learned representations of the content.</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a:t>
            </a:r>
            <a:endParaRPr lang="en-US" dirty="0"/>
          </a:p>
        </p:txBody>
      </p:sp>
      <p:sp>
        <p:nvSpPr>
          <p:cNvPr id="3" name="Content Placeholder 2"/>
          <p:cNvSpPr>
            <a:spLocks noGrp="1"/>
          </p:cNvSpPr>
          <p:nvPr>
            <p:ph sz="quarter" idx="1"/>
          </p:nvPr>
        </p:nvSpPr>
        <p:spPr/>
        <p:txBody>
          <a:bodyPr>
            <a:normAutofit fontScale="92500" lnSpcReduction="10000"/>
          </a:bodyPr>
          <a:lstStyle/>
          <a:p>
            <a:r>
              <a:rPr lang="en-US" b="1" dirty="0" smtClean="0"/>
              <a:t>Deployment Platform:</a:t>
            </a:r>
            <a:endParaRPr lang="en-US" dirty="0" smtClean="0"/>
          </a:p>
          <a:p>
            <a:pPr>
              <a:buFont typeface="Wingdings" pitchFamily="2" charset="2"/>
              <a:buChar char="Ø"/>
            </a:pPr>
            <a:r>
              <a:rPr lang="en-US" dirty="0" smtClean="0"/>
              <a:t>Choose a deployment platform for hosting the Title Generator model, such as cloud-based services (e.g., AWS, Google Cloud Platform, Microsoft Azure) or on-premises servers.</a:t>
            </a:r>
          </a:p>
          <a:p>
            <a:r>
              <a:rPr lang="en-US" dirty="0" smtClean="0"/>
              <a:t> </a:t>
            </a:r>
            <a:r>
              <a:rPr lang="en-US" b="1" dirty="0" smtClean="0"/>
              <a:t>API Development:</a:t>
            </a:r>
            <a:endParaRPr lang="en-US" dirty="0" smtClean="0"/>
          </a:p>
          <a:p>
            <a:pPr>
              <a:buFont typeface="Wingdings" pitchFamily="2" charset="2"/>
              <a:buChar char="Ø"/>
            </a:pPr>
            <a:r>
              <a:rPr lang="en-US" dirty="0" smtClean="0"/>
              <a:t>Develop an API for interacting with the deployed model &amp; define endpoints for sending input text and receiving generated titles.</a:t>
            </a:r>
          </a:p>
          <a:p>
            <a:pPr>
              <a:buFont typeface="Wingdings" pitchFamily="2" charset="2"/>
              <a:buChar char="Ø"/>
            </a:pPr>
            <a:r>
              <a:rPr lang="en-US" dirty="0" smtClean="0"/>
              <a:t>Implement error handling and input validation to ensure robustness and reliability</a:t>
            </a:r>
          </a:p>
          <a:p>
            <a:endParaRPr lang="en-US" dirty="0" smtClean="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Libraries</a:t>
            </a:r>
            <a:endParaRPr lang="en-US" dirty="0"/>
          </a:p>
        </p:txBody>
      </p:sp>
      <p:sp>
        <p:nvSpPr>
          <p:cNvPr id="3" name="Content Placeholder 2"/>
          <p:cNvSpPr>
            <a:spLocks noGrp="1"/>
          </p:cNvSpPr>
          <p:nvPr>
            <p:ph sz="quarter" idx="1"/>
          </p:nvPr>
        </p:nvSpPr>
        <p:spPr/>
        <p:txBody>
          <a:bodyPr/>
          <a:lstStyle/>
          <a:p>
            <a:r>
              <a:rPr lang="en-US" dirty="0" err="1" smtClean="0"/>
              <a:t>Numpy</a:t>
            </a:r>
            <a:endParaRPr lang="en-US" dirty="0" smtClean="0"/>
          </a:p>
          <a:p>
            <a:r>
              <a:rPr lang="en-US" dirty="0" smtClean="0"/>
              <a:t>Pandas</a:t>
            </a:r>
          </a:p>
          <a:p>
            <a:r>
              <a:rPr lang="en-US" dirty="0" err="1" smtClean="0"/>
              <a:t>Keras</a:t>
            </a:r>
            <a:endParaRPr lang="en-US" dirty="0" smtClean="0"/>
          </a:p>
          <a:p>
            <a:r>
              <a:rPr lang="en-US" dirty="0" err="1" smtClean="0"/>
              <a:t>Tensorflow</a:t>
            </a:r>
            <a:endParaRPr lang="en-US" dirty="0" smtClean="0"/>
          </a:p>
          <a:p>
            <a:r>
              <a:rPr lang="en-US" dirty="0" err="1" smtClean="0"/>
              <a:t>Pytorch</a:t>
            </a:r>
            <a:endParaRPr lang="en-US" dirty="0" smtClean="0"/>
          </a:p>
          <a:p>
            <a:r>
              <a:rPr lang="en-US" dirty="0" err="1" smtClean="0"/>
              <a:t>Matplotlib</a:t>
            </a:r>
            <a:endParaRPr lang="en-US" dirty="0" smtClean="0"/>
          </a:p>
          <a:p>
            <a:r>
              <a:rPr lang="en-US" dirty="0" smtClean="0"/>
              <a:t>NLTK</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357166"/>
            <a:ext cx="8534400" cy="758952"/>
          </a:xfrm>
        </p:spPr>
        <p:txBody>
          <a:bodyPr>
            <a:normAutofit fontScale="90000"/>
          </a:bodyPr>
          <a:lstStyle/>
          <a:p>
            <a:r>
              <a:rPr lang="en-US" dirty="0" smtClean="0"/>
              <a:t>LSTM</a:t>
            </a:r>
            <a:br>
              <a:rPr lang="en-US" dirty="0" smtClean="0"/>
            </a:br>
            <a:r>
              <a:rPr lang="en-US" dirty="0" smtClean="0"/>
              <a:t>( Long Short-Term Memory)</a:t>
            </a:r>
            <a:endParaRPr lang="en-US" dirty="0"/>
          </a:p>
        </p:txBody>
      </p:sp>
      <p:sp>
        <p:nvSpPr>
          <p:cNvPr id="3" name="Content Placeholder 2"/>
          <p:cNvSpPr>
            <a:spLocks noGrp="1"/>
          </p:cNvSpPr>
          <p:nvPr>
            <p:ph sz="quarter" idx="1"/>
          </p:nvPr>
        </p:nvSpPr>
        <p:spPr/>
        <p:txBody>
          <a:bodyPr>
            <a:normAutofit fontScale="92500" lnSpcReduction="10000"/>
          </a:bodyPr>
          <a:lstStyle/>
          <a:p>
            <a:pPr>
              <a:buFont typeface="Wingdings" pitchFamily="2" charset="2"/>
              <a:buChar char="Ø"/>
            </a:pPr>
            <a:r>
              <a:rPr lang="en-US" dirty="0" smtClean="0"/>
              <a:t>LSTM is a type of recurrent neural network (RNN) architecture designed to address the vanishing gradient problem that occurs in traditional RNNs. It is particularly effective for processing and making predictions on sequences of data, such as time series data, natural language text, or audio signals.</a:t>
            </a:r>
          </a:p>
          <a:p>
            <a:pPr>
              <a:buFont typeface="Wingdings" pitchFamily="2" charset="2"/>
              <a:buChar char="Ø"/>
            </a:pPr>
            <a:r>
              <a:rPr lang="en-US" dirty="0" smtClean="0"/>
              <a:t>The key feature of LSTM networks is their ability to maintain long-term dependencies in sequential data by incorporating a memory cell and gating mechanisms. This allows LSTMs to learn and remember information over long time intervals, making them well-suited for tasks involving context and temporal dependencies.</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Grp="1" noChangeAspect="1" noChangeArrowheads="1"/>
          </p:cNvPicPr>
          <p:nvPr>
            <p:ph sz="quarter" idx="1"/>
          </p:nvPr>
        </p:nvPicPr>
        <p:blipFill>
          <a:blip r:embed="rId2"/>
          <a:stretch>
            <a:fillRect/>
          </a:stretch>
        </p:blipFill>
        <p:spPr bwMode="auto">
          <a:xfrm>
            <a:off x="642910" y="1500174"/>
            <a:ext cx="8001055" cy="4572000"/>
          </a:xfrm>
          <a:prstGeom prst="rect">
            <a:avLst/>
          </a:prstGeom>
          <a:noFill/>
          <a:ln w="9525">
            <a:noFill/>
            <a:miter lim="800000"/>
            <a:headEnd/>
            <a:tailEnd/>
          </a:ln>
          <a:effectLst/>
        </p:spPr>
      </p:pic>
      <p:sp>
        <p:nvSpPr>
          <p:cNvPr id="3" name="TextBox 2"/>
          <p:cNvSpPr txBox="1"/>
          <p:nvPr/>
        </p:nvSpPr>
        <p:spPr>
          <a:xfrm>
            <a:off x="2500298" y="357166"/>
            <a:ext cx="4286280" cy="646331"/>
          </a:xfrm>
          <a:prstGeom prst="rect">
            <a:avLst/>
          </a:prstGeom>
          <a:noFill/>
        </p:spPr>
        <p:txBody>
          <a:bodyPr wrap="square" rtlCol="0">
            <a:spAutoFit/>
          </a:bodyPr>
          <a:lstStyle/>
          <a:p>
            <a:pPr algn="ctr"/>
            <a:r>
              <a:rPr lang="en-US" sz="3600" b="1" dirty="0" smtClean="0">
                <a:solidFill>
                  <a:schemeClr val="accent5">
                    <a:lumMod val="60000"/>
                    <a:lumOff val="40000"/>
                  </a:schemeClr>
                </a:solidFill>
              </a:rPr>
              <a:t>LSTM  Model</a:t>
            </a:r>
            <a:endParaRPr lang="en-US" sz="3600" b="1" dirty="0">
              <a:solidFill>
                <a:schemeClr val="accent5">
                  <a:lumMod val="60000"/>
                  <a:lumOff val="40000"/>
                </a:schemeClr>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sp>
        <p:nvSpPr>
          <p:cNvPr id="3" name="Content Placeholder 2"/>
          <p:cNvSpPr>
            <a:spLocks noGrp="1"/>
          </p:cNvSpPr>
          <p:nvPr>
            <p:ph sz="quarter" idx="1"/>
          </p:nvPr>
        </p:nvSpPr>
        <p:spPr/>
        <p:txBody>
          <a:bodyPr>
            <a:normAutofit/>
          </a:bodyPr>
          <a:lstStyle/>
          <a:p>
            <a:pPr>
              <a:buFont typeface="Wingdings" pitchFamily="2" charset="2"/>
              <a:buChar char="Ø"/>
            </a:pPr>
            <a:r>
              <a:rPr lang="en-US" dirty="0" smtClean="0"/>
              <a:t>BLEU score: Measures the similarity between the generated titles and reference titles.</a:t>
            </a:r>
          </a:p>
          <a:p>
            <a:pPr>
              <a:buFont typeface="Wingdings" pitchFamily="2" charset="2"/>
              <a:buChar char="Ø"/>
            </a:pPr>
            <a:r>
              <a:rPr lang="en-US" dirty="0" smtClean="0"/>
              <a:t>ROUGE score: Evaluates the overlap between the generated titles and reference titles in terms of n-grams.</a:t>
            </a:r>
          </a:p>
          <a:p>
            <a:pPr>
              <a:buFont typeface="Wingdings" pitchFamily="2" charset="2"/>
              <a:buChar char="Ø"/>
            </a:pPr>
            <a:r>
              <a:rPr lang="en-US" dirty="0" smtClean="0"/>
              <a:t>Perplexity: Measures the uncertainty of the model's predictions.</a:t>
            </a:r>
          </a:p>
          <a:p>
            <a:pPr>
              <a:buFont typeface="Wingdings" pitchFamily="2" charset="2"/>
              <a:buChar char="Ø"/>
            </a:pPr>
            <a:r>
              <a:rPr lang="en-US" dirty="0" smtClean="0"/>
              <a:t>Human Evaluation: Collect feedback from human annotators to assess the quality, relevance, and coherence of the generated titles</a:t>
            </a:r>
            <a:r>
              <a:rPr lang="en-US" dirty="0" smtClean="0"/>
              <a:t>.</a:t>
            </a:r>
          </a:p>
          <a:p>
            <a:endParaRPr lang="en-US"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sz="quarter" idx="1"/>
          </p:nvPr>
        </p:nvSpPr>
        <p:spPr/>
        <p:txBody>
          <a:bodyPr/>
          <a:lstStyle/>
          <a:p>
            <a:pPr>
              <a:buFont typeface="Wingdings" pitchFamily="2" charset="2"/>
              <a:buChar char="Ø"/>
            </a:pPr>
            <a:r>
              <a:rPr lang="en-US" dirty="0" smtClean="0"/>
              <a:t>Problem statement</a:t>
            </a:r>
          </a:p>
          <a:p>
            <a:pPr>
              <a:buFont typeface="Wingdings" pitchFamily="2" charset="2"/>
              <a:buChar char="Ø"/>
            </a:pPr>
            <a:r>
              <a:rPr lang="en-US" dirty="0" smtClean="0"/>
              <a:t>Proposed </a:t>
            </a:r>
            <a:r>
              <a:rPr lang="en-US" dirty="0" smtClean="0"/>
              <a:t>system/solution</a:t>
            </a:r>
          </a:p>
          <a:p>
            <a:pPr>
              <a:buFont typeface="Wingdings" pitchFamily="2" charset="2"/>
              <a:buChar char="Ø"/>
            </a:pPr>
            <a:r>
              <a:rPr lang="en-US" dirty="0" smtClean="0"/>
              <a:t>System development approach</a:t>
            </a:r>
          </a:p>
          <a:p>
            <a:pPr>
              <a:buFont typeface="Wingdings" pitchFamily="2" charset="2"/>
              <a:buChar char="Ø"/>
            </a:pPr>
            <a:r>
              <a:rPr lang="en-US" dirty="0" smtClean="0"/>
              <a:t>Algorithm and deployment</a:t>
            </a:r>
          </a:p>
          <a:p>
            <a:pPr>
              <a:buFont typeface="Wingdings" pitchFamily="2" charset="2"/>
              <a:buChar char="Ø"/>
            </a:pPr>
            <a:r>
              <a:rPr lang="en-US" dirty="0" smtClean="0"/>
              <a:t>Result</a:t>
            </a:r>
          </a:p>
          <a:p>
            <a:pPr>
              <a:buFont typeface="Wingdings" pitchFamily="2" charset="2"/>
              <a:buChar char="Ø"/>
            </a:pPr>
            <a:r>
              <a:rPr lang="en-US" dirty="0" smtClean="0"/>
              <a:t>Conclusion</a:t>
            </a:r>
            <a:endParaRPr lang="en-US" dirty="0" smtClean="0"/>
          </a:p>
          <a:p>
            <a:pPr>
              <a:buFont typeface="Wingdings" pitchFamily="2" charset="2"/>
              <a:buChar char="Ø"/>
            </a:pPr>
            <a:r>
              <a:rPr lang="en-US" dirty="0" smtClean="0"/>
              <a:t>References</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sz="quarter" idx="1"/>
          </p:nvPr>
        </p:nvSpPr>
        <p:spPr/>
        <p:txBody>
          <a:bodyPr>
            <a:normAutofit lnSpcReduction="10000"/>
          </a:bodyPr>
          <a:lstStyle/>
          <a:p>
            <a:pPr>
              <a:buFont typeface="Wingdings" pitchFamily="2" charset="2"/>
              <a:buChar char="Ø"/>
            </a:pPr>
            <a:r>
              <a:rPr lang="en-US" dirty="0" smtClean="0"/>
              <a:t>In conclusion, the Title Generator with Machine Learning project has demonstrated promising results in automating the process of generating titles for various types of content. Through the implementation of an LSTM-based model with attention mechanisms, the system effectively captures contextual information and produces coherent and contextually relevant titles. Evaluation metrics such as BLEU score and human evaluation have shown the quality and relevance of the generated titles compared to ground truth titles</a:t>
            </a:r>
            <a:r>
              <a:rPr lang="en-US" dirty="0" smtClean="0"/>
              <a:t>.</a:t>
            </a:r>
            <a:endParaRPr lang="en-US" dirty="0"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a:buFont typeface="Wingdings" pitchFamily="2" charset="2"/>
              <a:buChar char="Ø"/>
            </a:pPr>
            <a:r>
              <a:rPr lang="en-US" dirty="0" smtClean="0"/>
              <a:t>Furthermore, the deployment of the Title Generator as an API has facilitated its integration into existing workflows, enabling seamless title generation in real-time applications. The system's scalability, efficiency, and reliability have been demonstrated through deployment metrics such as latency and resource utilization.</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sz="quarter" idx="1"/>
          </p:nvPr>
        </p:nvSpPr>
        <p:spPr/>
        <p:txBody>
          <a:bodyPr/>
          <a:lstStyle/>
          <a:p>
            <a:r>
              <a:rPr lang="en-US" dirty="0" smtClean="0">
                <a:hlinkClick r:id="rId2"/>
              </a:rPr>
              <a:t>https://www.python.org</a:t>
            </a:r>
            <a:r>
              <a:rPr lang="en-US" dirty="0" smtClean="0">
                <a:hlinkClick r:id="rId2"/>
              </a:rPr>
              <a:t>/</a:t>
            </a:r>
            <a:endParaRPr lang="en-US" dirty="0" smtClean="0"/>
          </a:p>
          <a:p>
            <a:r>
              <a:rPr lang="en-US" dirty="0" smtClean="0">
                <a:hlinkClick r:id="rId3"/>
              </a:rPr>
              <a:t>https://www.geeksforgeeks.org/deep-learning-introduction-to-long-short-term-memory</a:t>
            </a:r>
            <a:r>
              <a:rPr lang="en-US" dirty="0" smtClean="0">
                <a:hlinkClick r:id="rId3"/>
              </a:rPr>
              <a:t>/</a:t>
            </a:r>
            <a:endParaRPr lang="en-US" dirty="0" smtClean="0"/>
          </a:p>
          <a:p>
            <a:r>
              <a:rPr lang="en-US" dirty="0" smtClean="0">
                <a:hlinkClick r:id="rId4"/>
              </a:rPr>
              <a:t>https://</a:t>
            </a:r>
            <a:r>
              <a:rPr lang="en-US" dirty="0" smtClean="0">
                <a:hlinkClick r:id="rId4"/>
              </a:rPr>
              <a:t>en.wikipedia.org/wiki/Deep_learning</a:t>
            </a:r>
            <a:endParaRPr lang="en-US" dirty="0" smtClean="0"/>
          </a:p>
          <a:p>
            <a:r>
              <a:rPr lang="en-US" dirty="0" smtClean="0">
                <a:hlinkClick r:id="rId5"/>
              </a:rPr>
              <a:t>https://</a:t>
            </a:r>
            <a:r>
              <a:rPr lang="en-US" dirty="0" smtClean="0">
                <a:hlinkClick r:id="rId5"/>
              </a:rPr>
              <a:t>github.com/deeplearning</a:t>
            </a:r>
            <a:endParaRPr lang="en-US" dirty="0" smtClean="0"/>
          </a:p>
          <a:p>
            <a:pPr>
              <a:buNone/>
            </a:pPr>
            <a:endParaRPr lang="en-US" dirty="0" smtClean="0"/>
          </a:p>
          <a:p>
            <a:endParaRPr lang="en-US" dirty="0" smtClean="0"/>
          </a:p>
          <a:p>
            <a:endParaRPr lang="en-US"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Problem </a:t>
            </a:r>
            <a:r>
              <a:rPr lang="en-US" b="1" dirty="0" smtClean="0"/>
              <a:t>statement</a:t>
            </a:r>
            <a:endParaRPr lang="en-US" b="1" dirty="0"/>
          </a:p>
        </p:txBody>
      </p:sp>
      <p:sp>
        <p:nvSpPr>
          <p:cNvPr id="3" name="Content Placeholder 2"/>
          <p:cNvSpPr>
            <a:spLocks noGrp="1"/>
          </p:cNvSpPr>
          <p:nvPr>
            <p:ph sz="quarter" idx="1"/>
          </p:nvPr>
        </p:nvSpPr>
        <p:spPr/>
        <p:txBody>
          <a:bodyPr>
            <a:normAutofit/>
          </a:bodyPr>
          <a:lstStyle/>
          <a:p>
            <a:pPr>
              <a:buFont typeface="Wingdings" pitchFamily="2" charset="2"/>
              <a:buChar char="Ø"/>
            </a:pPr>
            <a:r>
              <a:rPr lang="en-US" dirty="0"/>
              <a:t>Title generation plays a crucial role in various content-driven domains such as journalism, academia, and social media marketing. Crafting informative, engaging, and contextually relevant titles manually can be a time-consuming and challenging task, particularly in scenarios where a large volume of content needs to be titled rapidly. To address this challenge, we propose to develop a Title Generator utilizing machine learning techniques to automate the process of title creation.</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42910" y="1643050"/>
            <a:ext cx="8229600" cy="4525963"/>
          </a:xfrm>
        </p:spPr>
        <p:txBody>
          <a:bodyPr>
            <a:normAutofit/>
          </a:bodyPr>
          <a:lstStyle/>
          <a:p>
            <a:pPr>
              <a:buFont typeface="Wingdings" pitchFamily="2" charset="2"/>
              <a:buChar char="Ø"/>
            </a:pPr>
            <a:r>
              <a:rPr lang="en-US" dirty="0" smtClean="0"/>
              <a:t>The primary objective of this project is to design and implement a machine learning-based system capable of generating titles for given input content automatically. Specifically, the Title Generator will take as input a piece of text, such as an article, blog post, or research paper, and produce a concise and captivating title that encapsulates the essence of the content effectively.</a:t>
            </a:r>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Proposed </a:t>
            </a:r>
            <a:r>
              <a:rPr lang="en-US" b="1" dirty="0" smtClean="0"/>
              <a:t>system/solution</a:t>
            </a:r>
            <a:endParaRPr lang="en-US" dirty="0"/>
          </a:p>
        </p:txBody>
      </p:sp>
      <p:sp>
        <p:nvSpPr>
          <p:cNvPr id="3" name="Content Placeholder 2"/>
          <p:cNvSpPr>
            <a:spLocks noGrp="1"/>
          </p:cNvSpPr>
          <p:nvPr>
            <p:ph sz="quarter" idx="1"/>
          </p:nvPr>
        </p:nvSpPr>
        <p:spPr/>
        <p:txBody>
          <a:bodyPr>
            <a:normAutofit/>
          </a:bodyPr>
          <a:lstStyle/>
          <a:p>
            <a:pPr>
              <a:buFont typeface="Wingdings" pitchFamily="2" charset="2"/>
              <a:buChar char="Ø"/>
            </a:pPr>
            <a:r>
              <a:rPr lang="en-US" dirty="0"/>
              <a:t>Our proposed solution for the Title Generator with Machine Learning project involves the development of a robust and scalable system capable of </a:t>
            </a:r>
            <a:r>
              <a:rPr lang="en-US" dirty="0" smtClean="0"/>
              <a:t>generating </a:t>
            </a:r>
            <a:r>
              <a:rPr lang="en-US" dirty="0"/>
              <a:t>contextually relevant and engaging titles for a wide range of content types. The system comprises several key components, each contributing to the overall effectiveness and efficiency of the title generation process.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1. Data Collection and Preprocessing</a:t>
            </a:r>
            <a:endParaRPr lang="en-US" dirty="0" smtClean="0"/>
          </a:p>
        </p:txBody>
      </p:sp>
      <p:sp>
        <p:nvSpPr>
          <p:cNvPr id="3" name="Content Placeholder 2"/>
          <p:cNvSpPr>
            <a:spLocks noGrp="1"/>
          </p:cNvSpPr>
          <p:nvPr>
            <p:ph sz="quarter" idx="1"/>
          </p:nvPr>
        </p:nvSpPr>
        <p:spPr/>
        <p:txBody>
          <a:bodyPr>
            <a:normAutofit/>
          </a:bodyPr>
          <a:lstStyle/>
          <a:p>
            <a:pPr>
              <a:buFont typeface="Wingdings" pitchFamily="2" charset="2"/>
              <a:buChar char="Ø"/>
            </a:pPr>
            <a:r>
              <a:rPr lang="en-US" dirty="0" smtClean="0"/>
              <a:t>Acquire a diverse dataset of content-title pairs from relevant domains, including news articles, blog posts, academic papers, and social media posts.</a:t>
            </a:r>
          </a:p>
          <a:p>
            <a:pPr>
              <a:buFont typeface="Wingdings" pitchFamily="2" charset="2"/>
              <a:buChar char="Ø"/>
            </a:pPr>
            <a:r>
              <a:rPr lang="en-US" dirty="0" smtClean="0"/>
              <a:t>Preprocess the dataset to remove noise, standardize formatting, and extract features such as word embeddings and syntactic information.</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2. Training and </a:t>
            </a:r>
            <a:r>
              <a:rPr lang="en-US" b="1" dirty="0" smtClean="0"/>
              <a:t>Fine-tuning</a:t>
            </a:r>
            <a:endParaRPr lang="en-US" dirty="0"/>
          </a:p>
        </p:txBody>
      </p:sp>
      <p:sp>
        <p:nvSpPr>
          <p:cNvPr id="3" name="Content Placeholder 2"/>
          <p:cNvSpPr>
            <a:spLocks noGrp="1"/>
          </p:cNvSpPr>
          <p:nvPr>
            <p:ph sz="quarter" idx="1"/>
          </p:nvPr>
        </p:nvSpPr>
        <p:spPr/>
        <p:txBody>
          <a:bodyPr/>
          <a:lstStyle/>
          <a:p>
            <a:pPr>
              <a:buFont typeface="Wingdings" pitchFamily="2" charset="2"/>
              <a:buChar char="Ø"/>
            </a:pPr>
            <a:r>
              <a:rPr lang="en-US" dirty="0" smtClean="0"/>
              <a:t>Train the selected model architecture on the annotated dataset using supervised learning techniques.</a:t>
            </a:r>
          </a:p>
          <a:p>
            <a:pPr>
              <a:buFont typeface="Wingdings" pitchFamily="2" charset="2"/>
              <a:buChar char="Ø"/>
            </a:pPr>
            <a:r>
              <a:rPr lang="en-US" dirty="0" smtClean="0"/>
              <a:t>Fine-tune the model using techniques such as transfer learning and domain adaptation to improve its performance on specific content domains or genres.</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3. Evaluation and Validation</a:t>
            </a:r>
            <a:endParaRPr lang="en-US" dirty="0" smtClean="0"/>
          </a:p>
        </p:txBody>
      </p:sp>
      <p:sp>
        <p:nvSpPr>
          <p:cNvPr id="3" name="Content Placeholder 2"/>
          <p:cNvSpPr>
            <a:spLocks noGrp="1"/>
          </p:cNvSpPr>
          <p:nvPr>
            <p:ph sz="quarter" idx="1"/>
          </p:nvPr>
        </p:nvSpPr>
        <p:spPr/>
        <p:txBody>
          <a:bodyPr>
            <a:normAutofit/>
          </a:bodyPr>
          <a:lstStyle/>
          <a:p>
            <a:pPr>
              <a:buFont typeface="Wingdings" pitchFamily="2" charset="2"/>
              <a:buChar char="Ø"/>
            </a:pPr>
            <a:r>
              <a:rPr lang="en-US" dirty="0" smtClean="0"/>
              <a:t>Evaluate the quality of the generated titles using both automated metrics (e.g., BLEU score, ROUGE score) and human evaluation.</a:t>
            </a:r>
          </a:p>
          <a:p>
            <a:pPr>
              <a:buFont typeface="Wingdings" pitchFamily="2" charset="2"/>
              <a:buChar char="Ø"/>
            </a:pPr>
            <a:r>
              <a:rPr lang="en-US" dirty="0" smtClean="0"/>
              <a:t>Conduct validation experiments to assess the coherence, </a:t>
            </a:r>
            <a:r>
              <a:rPr lang="en-US" dirty="0" err="1" smtClean="0"/>
              <a:t>informativeness</a:t>
            </a:r>
            <a:r>
              <a:rPr lang="en-US" dirty="0" smtClean="0"/>
              <a:t>, and relevance of the generated titles across different content domains.</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4. Deployment and </a:t>
            </a:r>
            <a:r>
              <a:rPr lang="en-US" b="1" dirty="0" smtClean="0"/>
              <a:t>Integration</a:t>
            </a:r>
            <a:endParaRPr lang="en-US" dirty="0"/>
          </a:p>
        </p:txBody>
      </p:sp>
      <p:sp>
        <p:nvSpPr>
          <p:cNvPr id="3" name="Content Placeholder 2"/>
          <p:cNvSpPr>
            <a:spLocks noGrp="1"/>
          </p:cNvSpPr>
          <p:nvPr>
            <p:ph sz="quarter" idx="1"/>
          </p:nvPr>
        </p:nvSpPr>
        <p:spPr/>
        <p:txBody>
          <a:bodyPr>
            <a:normAutofit/>
          </a:bodyPr>
          <a:lstStyle/>
          <a:p>
            <a:pPr>
              <a:buFont typeface="Wingdings" pitchFamily="2" charset="2"/>
              <a:buChar char="Ø"/>
            </a:pPr>
            <a:r>
              <a:rPr lang="en-US" dirty="0" smtClean="0"/>
              <a:t>Deploy the trained Title Generator model as a standalone application or integrate it into existing content management systems and workflows.</a:t>
            </a:r>
          </a:p>
          <a:p>
            <a:pPr>
              <a:buFont typeface="Wingdings" pitchFamily="2" charset="2"/>
              <a:buChar char="Ø"/>
            </a:pPr>
            <a:r>
              <a:rPr lang="en-US" dirty="0" smtClean="0"/>
              <a:t>Provide user-friendly interfaces and APIs for seamless integration with content creation platforms, publishing systems, and social media management tools.</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263</TotalTime>
  <Words>1147</Words>
  <Application>Microsoft Office PowerPoint</Application>
  <PresentationFormat>On-screen Show (4:3)</PresentationFormat>
  <Paragraphs>83</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Civic</vt:lpstr>
      <vt:lpstr>Title Generator with Machine Learning </vt:lpstr>
      <vt:lpstr>OUTLINE</vt:lpstr>
      <vt:lpstr>Problem statement</vt:lpstr>
      <vt:lpstr>Slide 4</vt:lpstr>
      <vt:lpstr>Proposed system/solution</vt:lpstr>
      <vt:lpstr>1. Data Collection and Preprocessing</vt:lpstr>
      <vt:lpstr>2. Training and Fine-tuning</vt:lpstr>
      <vt:lpstr>3. Evaluation and Validation</vt:lpstr>
      <vt:lpstr>4. Deployment and Integration</vt:lpstr>
      <vt:lpstr>System Development Approach </vt:lpstr>
      <vt:lpstr>Algorithm and deployment</vt:lpstr>
      <vt:lpstr>Slide 12</vt:lpstr>
      <vt:lpstr>Recurrent Neural Networks (RNNs)</vt:lpstr>
      <vt:lpstr>Convolutional Neural Networks (CNNs)</vt:lpstr>
      <vt:lpstr>Deployment</vt:lpstr>
      <vt:lpstr>Libraries</vt:lpstr>
      <vt:lpstr>LSTM ( Long Short-Term Memory)</vt:lpstr>
      <vt:lpstr>Slide 18</vt:lpstr>
      <vt:lpstr>RESULT</vt:lpstr>
      <vt:lpstr>CONCLUSION</vt:lpstr>
      <vt:lpstr>Slide 21</vt:lpstr>
      <vt:lpstr>REFERENCE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dc:title>
  <dc:creator>becse2019</dc:creator>
  <cp:lastModifiedBy>becse2019</cp:lastModifiedBy>
  <cp:revision>36</cp:revision>
  <dcterms:created xsi:type="dcterms:W3CDTF">2024-04-04T04:47:33Z</dcterms:created>
  <dcterms:modified xsi:type="dcterms:W3CDTF">2024-04-04T09:39:37Z</dcterms:modified>
</cp:coreProperties>
</file>