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League Spartan" panose="020B0604020202020204" charset="0"/>
      <p:regular r:id="rId18"/>
      <p:bold r:id="rId19"/>
    </p:embeddedFont>
    <p:embeddedFont>
      <p:font typeface="Poppins" panose="00000500000000000000" pitchFamily="2" charset="0"/>
      <p:regular r:id="rId20"/>
      <p:bold r:id="rId21"/>
      <p:italic r:id="rId22"/>
      <p:boldItalic r:id="rId23"/>
    </p:embeddedFont>
    <p:embeddedFont>
      <p:font typeface="Poppins Light" panose="00000400000000000000" pitchFamily="2" charset="0"/>
      <p:regular r:id="rId24"/>
      <p:bold r:id="rId25"/>
      <p:italic r:id="rId26"/>
      <p:boldItalic r:id="rId27"/>
    </p:embeddedFont>
    <p:embeddedFont>
      <p:font typeface="Poppins Medium" panose="000006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Thm6t9oxocLRKquUzjUc9sr5g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5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de49f634c6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de49f634c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e4df87d00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e4df87d0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e61190359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de611903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e61190359_2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e61190359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de61190359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de6119035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e49f634c6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e49f634c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de49f634c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de49f634c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e49f634c6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e49f634c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de49f634c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de49f634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e49f634c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de49f634c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de49f634c6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de49f634c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de4df87d00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de4df87d0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1792288" y="612775"/>
            <a:ext cx="5486400" cy="4114800"/>
          </a:xfrm>
          <a:prstGeom prst="rect">
            <a:avLst/>
          </a:prstGeom>
          <a:noFill/>
          <a:ln>
            <a:noFill/>
          </a:ln>
        </p:spPr>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drive.google.com/file/d/1hOZ4nqQSS0I3wCT330aBN8iKNIkKru5h/view"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drive.google.com/file/d/18R3nKJKcw6jqLfz66BPZNJtxhFQRQoff/view" TargetMode="Externa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2067025" y="2373297"/>
            <a:ext cx="14449200" cy="3621376"/>
          </a:xfrm>
          <a:prstGeom prst="rect">
            <a:avLst/>
          </a:prstGeom>
          <a:noFill/>
          <a:ln>
            <a:noFill/>
          </a:ln>
        </p:spPr>
        <p:txBody>
          <a:bodyPr spcFirstLastPara="1" wrap="square" lIns="0" tIns="0" rIns="0" bIns="0" anchor="t" anchorCtr="0">
            <a:spAutoFit/>
          </a:bodyPr>
          <a:lstStyle/>
          <a:p>
            <a:pPr marL="0" marR="0" lvl="0" indent="0" algn="ctr" rtl="0">
              <a:lnSpc>
                <a:spcPct val="105999"/>
              </a:lnSpc>
              <a:spcBef>
                <a:spcPts val="0"/>
              </a:spcBef>
              <a:spcAft>
                <a:spcPts val="0"/>
              </a:spcAft>
              <a:buNone/>
            </a:pPr>
            <a:r>
              <a:rPr lang="en-IN" sz="7400" b="1" i="0" u="none" strike="noStrike" cap="none">
                <a:solidFill>
                  <a:srgbClr val="545454"/>
                </a:solidFill>
                <a:latin typeface="League Spartan"/>
                <a:ea typeface="League Spartan"/>
                <a:cs typeface="League Spartan"/>
                <a:sym typeface="League Spartan"/>
              </a:rPr>
              <a:t>AUTOMATED SYSTEM FOR </a:t>
            </a:r>
          </a:p>
          <a:p>
            <a:pPr marL="0" marR="0" lvl="0" indent="0" algn="ctr" rtl="0">
              <a:lnSpc>
                <a:spcPct val="105999"/>
              </a:lnSpc>
              <a:spcBef>
                <a:spcPts val="0"/>
              </a:spcBef>
              <a:spcAft>
                <a:spcPts val="0"/>
              </a:spcAft>
              <a:buNone/>
            </a:pPr>
            <a:r>
              <a:rPr lang="en-IN" sz="7400" b="1" i="0" u="none" strike="noStrike" cap="none">
                <a:solidFill>
                  <a:srgbClr val="545454"/>
                </a:solidFill>
                <a:latin typeface="League Spartan"/>
                <a:ea typeface="League Spartan"/>
                <a:cs typeface="League Spartan"/>
                <a:sym typeface="League Spartan"/>
              </a:rPr>
              <a:t>REAL-TIME STREET LIGHT FAULT DETECTION USING IOT</a:t>
            </a:r>
            <a:endParaRPr b="1" dirty="0"/>
          </a:p>
        </p:txBody>
      </p:sp>
      <p:sp>
        <p:nvSpPr>
          <p:cNvPr id="85" name="Google Shape;85;p1"/>
          <p:cNvSpPr txBox="1"/>
          <p:nvPr/>
        </p:nvSpPr>
        <p:spPr>
          <a:xfrm>
            <a:off x="10861225" y="7048500"/>
            <a:ext cx="6385200" cy="2644800"/>
          </a:xfrm>
          <a:prstGeom prst="rect">
            <a:avLst/>
          </a:prstGeom>
          <a:noFill/>
          <a:ln>
            <a:noFill/>
          </a:ln>
        </p:spPr>
        <p:txBody>
          <a:bodyPr spcFirstLastPara="1" wrap="square" lIns="0" tIns="0" rIns="0" bIns="0" anchor="t" anchorCtr="0">
            <a:spAutoFit/>
          </a:bodyPr>
          <a:lstStyle/>
          <a:p>
            <a:pPr marL="0" marR="0" lvl="0" indent="0" algn="just" rtl="0">
              <a:lnSpc>
                <a:spcPct val="140012"/>
              </a:lnSpc>
              <a:spcBef>
                <a:spcPts val="0"/>
              </a:spcBef>
              <a:spcAft>
                <a:spcPts val="0"/>
              </a:spcAft>
              <a:buNone/>
            </a:pPr>
            <a:r>
              <a:rPr lang="en-IN" sz="3304" b="0" i="1" u="none" strike="noStrike" cap="none">
                <a:solidFill>
                  <a:srgbClr val="545454"/>
                </a:solidFill>
                <a:latin typeface="Arial"/>
                <a:ea typeface="Arial"/>
                <a:cs typeface="Arial"/>
                <a:sym typeface="Arial"/>
              </a:rPr>
              <a:t>TEAM MEMBERS:</a:t>
            </a:r>
            <a:endParaRPr i="1"/>
          </a:p>
          <a:p>
            <a:pPr marL="457200" marR="0" lvl="0" indent="0" algn="just" rtl="0">
              <a:lnSpc>
                <a:spcPct val="140012"/>
              </a:lnSpc>
              <a:spcBef>
                <a:spcPts val="0"/>
              </a:spcBef>
              <a:spcAft>
                <a:spcPts val="0"/>
              </a:spcAft>
              <a:buNone/>
            </a:pPr>
            <a:r>
              <a:rPr lang="en-IN" sz="3304" b="0" i="1" u="none" strike="noStrike" cap="none">
                <a:solidFill>
                  <a:srgbClr val="545454"/>
                </a:solidFill>
                <a:latin typeface="Arial"/>
                <a:ea typeface="Arial"/>
                <a:cs typeface="Arial"/>
                <a:sym typeface="Arial"/>
              </a:rPr>
              <a:t>SUDHARSAN S - 210701266</a:t>
            </a:r>
            <a:endParaRPr i="1"/>
          </a:p>
          <a:p>
            <a:pPr marL="457200" marR="0" lvl="0" indent="0" algn="just" rtl="0">
              <a:lnSpc>
                <a:spcPct val="140012"/>
              </a:lnSpc>
              <a:spcBef>
                <a:spcPts val="0"/>
              </a:spcBef>
              <a:spcAft>
                <a:spcPts val="0"/>
              </a:spcAft>
              <a:buNone/>
            </a:pPr>
            <a:r>
              <a:rPr lang="en-IN" sz="3304" b="0" i="1" u="none" strike="noStrike" cap="none">
                <a:solidFill>
                  <a:srgbClr val="545454"/>
                </a:solidFill>
                <a:latin typeface="Arial"/>
                <a:ea typeface="Arial"/>
                <a:cs typeface="Arial"/>
                <a:sym typeface="Arial"/>
              </a:rPr>
              <a:t>SUBHIKSHAA S - 210701264</a:t>
            </a:r>
            <a:endParaRPr i="1"/>
          </a:p>
          <a:p>
            <a:pPr marL="457200" marR="0" lvl="0" indent="0" algn="just" rtl="0">
              <a:lnSpc>
                <a:spcPct val="140012"/>
              </a:lnSpc>
              <a:spcBef>
                <a:spcPts val="0"/>
              </a:spcBef>
              <a:spcAft>
                <a:spcPts val="0"/>
              </a:spcAft>
              <a:buNone/>
            </a:pPr>
            <a:r>
              <a:rPr lang="en-IN" sz="3304" b="0" i="1" u="none" strike="noStrike" cap="none">
                <a:solidFill>
                  <a:srgbClr val="545454"/>
                </a:solidFill>
                <a:latin typeface="Arial"/>
                <a:ea typeface="Arial"/>
                <a:cs typeface="Arial"/>
                <a:sym typeface="Arial"/>
              </a:rPr>
              <a:t>TAMIL PRIYA V  - 210701282</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de49f634c6_0_28"/>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51" name="Google Shape;151;g2de49f634c6_0_28"/>
          <p:cNvSpPr txBox="1"/>
          <p:nvPr/>
        </p:nvSpPr>
        <p:spPr>
          <a:xfrm>
            <a:off x="1321524" y="1152825"/>
            <a:ext cx="97083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a:solidFill>
                  <a:srgbClr val="545454"/>
                </a:solidFill>
                <a:latin typeface="League Spartan"/>
                <a:ea typeface="League Spartan"/>
                <a:cs typeface="League Spartan"/>
                <a:sym typeface="League Spartan"/>
              </a:rPr>
              <a:t>RESULT AND DISCUSSION</a:t>
            </a:r>
            <a:endParaRPr sz="5200" b="1"/>
          </a:p>
        </p:txBody>
      </p:sp>
      <p:sp>
        <p:nvSpPr>
          <p:cNvPr id="152" name="Google Shape;152;g2de49f634c6_0_28"/>
          <p:cNvSpPr txBox="1"/>
          <p:nvPr/>
        </p:nvSpPr>
        <p:spPr>
          <a:xfrm>
            <a:off x="1676400" y="3429000"/>
            <a:ext cx="15590400" cy="6095400"/>
          </a:xfrm>
          <a:prstGeom prst="rect">
            <a:avLst/>
          </a:prstGeom>
          <a:noFill/>
          <a:ln>
            <a:noFill/>
          </a:ln>
        </p:spPr>
        <p:txBody>
          <a:bodyPr spcFirstLastPara="1" wrap="square" lIns="91425" tIns="45700" rIns="91425" bIns="45700" anchor="t" anchorCtr="0">
            <a:spAutoFit/>
          </a:bodyPr>
          <a:lstStyle/>
          <a:p>
            <a:pPr marL="0" marR="0" lvl="0" indent="457200" algn="just" rtl="0">
              <a:lnSpc>
                <a:spcPct val="150000"/>
              </a:lnSpc>
              <a:spcBef>
                <a:spcPts val="0"/>
              </a:spcBef>
              <a:spcAft>
                <a:spcPts val="0"/>
              </a:spcAft>
              <a:buNone/>
            </a:pPr>
            <a:r>
              <a:rPr lang="en-IN" sz="3000">
                <a:solidFill>
                  <a:schemeClr val="dk1"/>
                </a:solidFill>
                <a:latin typeface="Poppins"/>
                <a:ea typeface="Poppins"/>
                <a:cs typeface="Poppins"/>
                <a:sym typeface="Poppins"/>
              </a:rPr>
              <a:t>We have developed a prototype system for the automated street light fault detection through wireless communication using IoT modules. We used Blynk application to provide an interface to display alerts and also the status of the street lights with rapid response based on its unique ID. </a:t>
            </a:r>
            <a:endParaRPr sz="3000">
              <a:solidFill>
                <a:schemeClr val="dk1"/>
              </a:solidFill>
              <a:latin typeface="Poppins"/>
              <a:ea typeface="Poppins"/>
              <a:cs typeface="Poppins"/>
              <a:sym typeface="Poppins"/>
            </a:endParaRPr>
          </a:p>
          <a:p>
            <a:pPr marL="0" marR="0" lvl="0" indent="457200" algn="just" rtl="0">
              <a:lnSpc>
                <a:spcPct val="150000"/>
              </a:lnSpc>
              <a:spcBef>
                <a:spcPts val="0"/>
              </a:spcBef>
              <a:spcAft>
                <a:spcPts val="0"/>
              </a:spcAft>
              <a:buNone/>
            </a:pPr>
            <a:endParaRPr sz="3000">
              <a:solidFill>
                <a:schemeClr val="dk1"/>
              </a:solidFill>
              <a:latin typeface="Poppins"/>
              <a:ea typeface="Poppins"/>
              <a:cs typeface="Poppins"/>
              <a:sym typeface="Poppins"/>
            </a:endParaRPr>
          </a:p>
          <a:p>
            <a:pPr marL="0" marR="0" lvl="0" indent="0" algn="just" rtl="0">
              <a:lnSpc>
                <a:spcPct val="150000"/>
              </a:lnSpc>
              <a:spcBef>
                <a:spcPts val="0"/>
              </a:spcBef>
              <a:spcAft>
                <a:spcPts val="0"/>
              </a:spcAft>
              <a:buNone/>
            </a:pPr>
            <a:r>
              <a:rPr lang="en-IN" sz="3000">
                <a:solidFill>
                  <a:schemeClr val="dk1"/>
                </a:solidFill>
                <a:latin typeface="Poppins"/>
                <a:ea typeface="Poppins"/>
                <a:cs typeface="Poppins"/>
                <a:sym typeface="Poppins"/>
              </a:rPr>
              <a:t>The level of accuracy is promising for a prototype and suggests that with further refinement, the system could achieve even greater reliability. The occurrence of false positives, although minimal, indicates the need for tuning the sensor thresholds and fault detection algorithms.</a:t>
            </a:r>
            <a:endParaRPr sz="3000">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2de4df87d00_0_9"/>
          <p:cNvPicPr preferRelativeResize="0"/>
          <p:nvPr/>
        </p:nvPicPr>
        <p:blipFill>
          <a:blip r:embed="rId3">
            <a:alphaModFix/>
          </a:blip>
          <a:stretch>
            <a:fillRect/>
          </a:stretch>
        </p:blipFill>
        <p:spPr>
          <a:xfrm>
            <a:off x="3252975" y="612850"/>
            <a:ext cx="4782418" cy="8988076"/>
          </a:xfrm>
          <a:prstGeom prst="rect">
            <a:avLst/>
          </a:prstGeom>
          <a:noFill/>
          <a:ln>
            <a:noFill/>
          </a:ln>
        </p:spPr>
      </p:pic>
      <p:pic>
        <p:nvPicPr>
          <p:cNvPr id="158" name="Google Shape;158;g2de4df87d00_0_9"/>
          <p:cNvPicPr preferRelativeResize="0"/>
          <p:nvPr/>
        </p:nvPicPr>
        <p:blipFill>
          <a:blip r:embed="rId4">
            <a:alphaModFix/>
          </a:blip>
          <a:stretch>
            <a:fillRect/>
          </a:stretch>
        </p:blipFill>
        <p:spPr>
          <a:xfrm>
            <a:off x="9521106" y="612850"/>
            <a:ext cx="4782418" cy="8988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2de61190359_0_2"/>
          <p:cNvPicPr preferRelativeResize="0"/>
          <p:nvPr/>
        </p:nvPicPr>
        <p:blipFill rotWithShape="1">
          <a:blip r:embed="rId3">
            <a:alphaModFix/>
          </a:blip>
          <a:srcRect b="37468"/>
          <a:stretch/>
        </p:blipFill>
        <p:spPr>
          <a:xfrm>
            <a:off x="1828800" y="685800"/>
            <a:ext cx="6395774" cy="8887324"/>
          </a:xfrm>
          <a:prstGeom prst="rect">
            <a:avLst/>
          </a:prstGeom>
          <a:noFill/>
          <a:ln>
            <a:noFill/>
          </a:ln>
        </p:spPr>
      </p:pic>
      <p:sp>
        <p:nvSpPr>
          <p:cNvPr id="164" name="Google Shape;164;g2de61190359_0_2"/>
          <p:cNvSpPr/>
          <p:nvPr/>
        </p:nvSpPr>
        <p:spPr>
          <a:xfrm>
            <a:off x="1512775" y="1053225"/>
            <a:ext cx="7016700" cy="1429200"/>
          </a:xfrm>
          <a:prstGeom prst="rect">
            <a:avLst/>
          </a:prstGeom>
          <a:no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65" name="Google Shape;165;g2de61190359_0_2"/>
          <p:cNvPicPr preferRelativeResize="0"/>
          <p:nvPr/>
        </p:nvPicPr>
        <p:blipFill rotWithShape="1">
          <a:blip r:embed="rId4">
            <a:alphaModFix/>
          </a:blip>
          <a:srcRect t="34794" b="31032"/>
          <a:stretch/>
        </p:blipFill>
        <p:spPr>
          <a:xfrm>
            <a:off x="9405775" y="2330000"/>
            <a:ext cx="7204351" cy="5471076"/>
          </a:xfrm>
          <a:prstGeom prst="rect">
            <a:avLst/>
          </a:prstGeom>
          <a:noFill/>
          <a:ln>
            <a:noFill/>
          </a:ln>
        </p:spPr>
      </p:pic>
      <p:sp>
        <p:nvSpPr>
          <p:cNvPr id="166" name="Google Shape;166;g2de61190359_0_2"/>
          <p:cNvSpPr/>
          <p:nvPr/>
        </p:nvSpPr>
        <p:spPr>
          <a:xfrm>
            <a:off x="9721125" y="3730850"/>
            <a:ext cx="5498700" cy="800100"/>
          </a:xfrm>
          <a:prstGeom prst="rect">
            <a:avLst/>
          </a:prstGeom>
          <a:no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g2de61190359_2_2"/>
          <p:cNvPicPr preferRelativeResize="0"/>
          <p:nvPr/>
        </p:nvPicPr>
        <p:blipFill>
          <a:blip r:embed="rId3">
            <a:alphaModFix/>
          </a:blip>
          <a:stretch>
            <a:fillRect/>
          </a:stretch>
        </p:blipFill>
        <p:spPr>
          <a:xfrm>
            <a:off x="1465513" y="824350"/>
            <a:ext cx="15356976" cy="8638301"/>
          </a:xfrm>
          <a:prstGeom prst="rect">
            <a:avLst/>
          </a:prstGeom>
          <a:noFill/>
          <a:ln>
            <a:noFill/>
          </a:ln>
        </p:spPr>
      </p:pic>
      <p:sp>
        <p:nvSpPr>
          <p:cNvPr id="172" name="Google Shape;172;g2de61190359_2_2"/>
          <p:cNvSpPr/>
          <p:nvPr/>
        </p:nvSpPr>
        <p:spPr>
          <a:xfrm>
            <a:off x="930425" y="6806200"/>
            <a:ext cx="4614000" cy="2647200"/>
          </a:xfrm>
          <a:prstGeom prst="rect">
            <a:avLst/>
          </a:prstGeom>
          <a:no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g2de61190359_0_9" title="video.mp4">
            <a:hlinkClick r:id="rId3"/>
          </p:cNvPr>
          <p:cNvPicPr preferRelativeResize="0"/>
          <p:nvPr/>
        </p:nvPicPr>
        <p:blipFill>
          <a:blip r:embed="rId4">
            <a:alphaModFix/>
          </a:blip>
          <a:stretch>
            <a:fillRect/>
          </a:stretch>
        </p:blipFill>
        <p:spPr>
          <a:xfrm>
            <a:off x="2514600" y="152400"/>
            <a:ext cx="4491990" cy="9982200"/>
          </a:xfrm>
          <a:prstGeom prst="rect">
            <a:avLst/>
          </a:prstGeom>
          <a:noFill/>
          <a:ln>
            <a:noFill/>
          </a:ln>
        </p:spPr>
      </p:pic>
      <p:pic>
        <p:nvPicPr>
          <p:cNvPr id="178" name="Google Shape;178;g2de61190359_0_9" title="video2.mp4">
            <a:hlinkClick r:id="rId5"/>
          </p:cNvPr>
          <p:cNvPicPr preferRelativeResize="0"/>
          <p:nvPr/>
        </p:nvPicPr>
        <p:blipFill>
          <a:blip r:embed="rId6">
            <a:alphaModFix/>
          </a:blip>
          <a:stretch>
            <a:fillRect/>
          </a:stretch>
        </p:blipFill>
        <p:spPr>
          <a:xfrm>
            <a:off x="8257707" y="1570075"/>
            <a:ext cx="7968125" cy="5976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de49f634c6_0_33"/>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84" name="Google Shape;184;g2de49f634c6_0_33"/>
          <p:cNvSpPr txBox="1"/>
          <p:nvPr/>
        </p:nvSpPr>
        <p:spPr>
          <a:xfrm>
            <a:off x="1314200" y="1110675"/>
            <a:ext cx="138687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a:solidFill>
                  <a:srgbClr val="545454"/>
                </a:solidFill>
                <a:latin typeface="League Spartan"/>
                <a:ea typeface="League Spartan"/>
                <a:cs typeface="League Spartan"/>
                <a:sym typeface="League Spartan"/>
              </a:rPr>
              <a:t>CONCLUSION AND FUTURE ENHANCEMENTS</a:t>
            </a:r>
            <a:endParaRPr sz="5200" b="1">
              <a:solidFill>
                <a:srgbClr val="545454"/>
              </a:solidFill>
              <a:latin typeface="League Spartan"/>
              <a:ea typeface="League Spartan"/>
              <a:cs typeface="League Spartan"/>
              <a:sym typeface="League Spartan"/>
            </a:endParaRPr>
          </a:p>
        </p:txBody>
      </p:sp>
      <p:sp>
        <p:nvSpPr>
          <p:cNvPr id="185" name="Google Shape;185;g2de49f634c6_0_33"/>
          <p:cNvSpPr txBox="1"/>
          <p:nvPr/>
        </p:nvSpPr>
        <p:spPr>
          <a:xfrm>
            <a:off x="1314200" y="3429000"/>
            <a:ext cx="15870900" cy="5264100"/>
          </a:xfrm>
          <a:prstGeom prst="rect">
            <a:avLst/>
          </a:prstGeom>
          <a:noFill/>
          <a:ln>
            <a:noFill/>
          </a:ln>
        </p:spPr>
        <p:txBody>
          <a:bodyPr spcFirstLastPara="1" wrap="square" lIns="91425" tIns="91425" rIns="91425" bIns="91425" anchor="t" anchorCtr="0">
            <a:spAutoFit/>
          </a:bodyPr>
          <a:lstStyle/>
          <a:p>
            <a:pPr marL="0" lvl="0" indent="457200" algn="just" rtl="0">
              <a:lnSpc>
                <a:spcPct val="125000"/>
              </a:lnSpc>
              <a:spcBef>
                <a:spcPts val="0"/>
              </a:spcBef>
              <a:spcAft>
                <a:spcPts val="0"/>
              </a:spcAft>
              <a:buNone/>
            </a:pPr>
            <a:r>
              <a:rPr lang="en-IN" sz="3000">
                <a:solidFill>
                  <a:schemeClr val="dk1"/>
                </a:solidFill>
                <a:latin typeface="Poppins"/>
                <a:ea typeface="Poppins"/>
                <a:cs typeface="Poppins"/>
                <a:sym typeface="Poppins"/>
              </a:rPr>
              <a:t>Thus our automated real-time street light fault detection system aims in improving and enhancing urban lighting infrastructure thereby ensuring safety and security even in smaller and interior streets. Our notification facility helps the person at authority to get notified by the changes of the street lights conditions seamlessly. It also mentions the specific street light's number which helps the servicemen or the authority locate the faulty street light accurately. </a:t>
            </a:r>
            <a:endParaRPr sz="3000">
              <a:solidFill>
                <a:schemeClr val="dk1"/>
              </a:solidFill>
              <a:latin typeface="Poppins"/>
              <a:ea typeface="Poppins"/>
              <a:cs typeface="Poppins"/>
              <a:sym typeface="Poppins"/>
            </a:endParaRPr>
          </a:p>
          <a:p>
            <a:pPr marL="0" lvl="0" indent="0" algn="just" rtl="0">
              <a:lnSpc>
                <a:spcPct val="125000"/>
              </a:lnSpc>
              <a:spcBef>
                <a:spcPts val="0"/>
              </a:spcBef>
              <a:spcAft>
                <a:spcPts val="0"/>
              </a:spcAft>
              <a:buNone/>
            </a:pPr>
            <a:endParaRPr sz="3000">
              <a:solidFill>
                <a:schemeClr val="dk1"/>
              </a:solidFill>
              <a:latin typeface="Poppins"/>
              <a:ea typeface="Poppins"/>
              <a:cs typeface="Poppins"/>
              <a:sym typeface="Poppins"/>
            </a:endParaRPr>
          </a:p>
          <a:p>
            <a:pPr marL="0" lvl="0" indent="0" algn="just" rtl="0">
              <a:lnSpc>
                <a:spcPct val="125000"/>
              </a:lnSpc>
              <a:spcBef>
                <a:spcPts val="0"/>
              </a:spcBef>
              <a:spcAft>
                <a:spcPts val="0"/>
              </a:spcAft>
              <a:buNone/>
            </a:pPr>
            <a:r>
              <a:rPr lang="en-IN" sz="3000">
                <a:solidFill>
                  <a:schemeClr val="dk1"/>
                </a:solidFill>
                <a:latin typeface="Poppins"/>
                <a:ea typeface="Poppins"/>
                <a:cs typeface="Poppins"/>
                <a:sym typeface="Poppins"/>
              </a:rPr>
              <a:t>This system when equipped with a solar power source or any other renewable forms of energy for maintenance can promote a sustainable future.</a:t>
            </a:r>
            <a:endParaRPr sz="3000">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0" y="0"/>
            <a:ext cx="18288000" cy="2765325"/>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91" name="Google Shape;91;p2"/>
          <p:cNvSpPr/>
          <p:nvPr/>
        </p:nvSpPr>
        <p:spPr>
          <a:xfrm>
            <a:off x="0" y="2776504"/>
            <a:ext cx="9144000" cy="7510496"/>
          </a:xfrm>
          <a:custGeom>
            <a:avLst/>
            <a:gdLst/>
            <a:ahLst/>
            <a:cxnLst/>
            <a:rect l="l" t="t" r="r" b="b"/>
            <a:pathLst>
              <a:path w="9144000" h="7510496" extrusionOk="0">
                <a:moveTo>
                  <a:pt x="0" y="0"/>
                </a:moveTo>
                <a:lnTo>
                  <a:pt x="9144000" y="0"/>
                </a:lnTo>
                <a:lnTo>
                  <a:pt x="9144000" y="7510496"/>
                </a:lnTo>
                <a:lnTo>
                  <a:pt x="0" y="7510496"/>
                </a:lnTo>
                <a:lnTo>
                  <a:pt x="0" y="0"/>
                </a:lnTo>
                <a:close/>
              </a:path>
            </a:pathLst>
          </a:custGeom>
          <a:blipFill rotWithShape="1">
            <a:blip r:embed="rId3">
              <a:alphaModFix/>
            </a:blip>
            <a:stretch>
              <a:fillRect l="-2636" t="-12245" r="-36362" b="-14675"/>
            </a:stretch>
          </a:blipFill>
          <a:ln>
            <a:noFill/>
          </a:ln>
        </p:spPr>
      </p:sp>
      <p:sp>
        <p:nvSpPr>
          <p:cNvPr id="92" name="Google Shape;92;p2"/>
          <p:cNvSpPr txBox="1"/>
          <p:nvPr/>
        </p:nvSpPr>
        <p:spPr>
          <a:xfrm>
            <a:off x="949811" y="1256788"/>
            <a:ext cx="9317100" cy="8157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IN" sz="5299" b="1" i="0" u="none" strike="noStrike" cap="none">
                <a:solidFill>
                  <a:srgbClr val="545454"/>
                </a:solidFill>
                <a:latin typeface="League Spartan"/>
                <a:ea typeface="League Spartan"/>
                <a:cs typeface="League Spartan"/>
                <a:sym typeface="League Spartan"/>
              </a:rPr>
              <a:t>PROBLEM STATEMENT</a:t>
            </a:r>
            <a:endParaRPr b="1"/>
          </a:p>
        </p:txBody>
      </p:sp>
      <p:sp>
        <p:nvSpPr>
          <p:cNvPr id="93" name="Google Shape;93;p2"/>
          <p:cNvSpPr txBox="1"/>
          <p:nvPr/>
        </p:nvSpPr>
        <p:spPr>
          <a:xfrm>
            <a:off x="10374225" y="3771900"/>
            <a:ext cx="6389700" cy="5291400"/>
          </a:xfrm>
          <a:prstGeom prst="rect">
            <a:avLst/>
          </a:prstGeom>
          <a:noFill/>
          <a:ln>
            <a:noFill/>
          </a:ln>
        </p:spPr>
        <p:txBody>
          <a:bodyPr spcFirstLastPara="1" wrap="square" lIns="0" tIns="0" rIns="0" bIns="0" anchor="t" anchorCtr="0">
            <a:spAutoFit/>
          </a:bodyPr>
          <a:lstStyle/>
          <a:p>
            <a:pPr marL="0" marR="0" lvl="0" indent="0" algn="just" rtl="0">
              <a:lnSpc>
                <a:spcPct val="162375"/>
              </a:lnSpc>
              <a:spcBef>
                <a:spcPts val="0"/>
              </a:spcBef>
              <a:spcAft>
                <a:spcPts val="0"/>
              </a:spcAft>
              <a:buNone/>
            </a:pPr>
            <a:r>
              <a:rPr lang="en-IN" sz="3200" b="0" i="0" u="none" strike="noStrike" cap="none">
                <a:solidFill>
                  <a:srgbClr val="545454"/>
                </a:solidFill>
                <a:latin typeface="Poppins Medium"/>
                <a:ea typeface="Poppins Medium"/>
                <a:cs typeface="Poppins Medium"/>
                <a:sym typeface="Poppins Medium"/>
              </a:rPr>
              <a:t>Develop an automated system for real-time street light fault detection, precise location tracking, and efficient maintenance in cities to enhance urban lightning infrastructure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1764200" y="3369775"/>
            <a:ext cx="15007800" cy="5550600"/>
          </a:xfrm>
          <a:prstGeom prst="rect">
            <a:avLst/>
          </a:prstGeom>
          <a:noFill/>
          <a:ln>
            <a:noFill/>
          </a:ln>
        </p:spPr>
        <p:txBody>
          <a:bodyPr spcFirstLastPara="1" wrap="square" lIns="0" tIns="0" rIns="0" bIns="0" anchor="t" anchorCtr="0">
            <a:spAutoFit/>
          </a:bodyPr>
          <a:lstStyle/>
          <a:p>
            <a:pPr marL="0" marR="0" lvl="0" indent="457200" algn="just" rtl="0">
              <a:lnSpc>
                <a:spcPct val="137750"/>
              </a:lnSpc>
              <a:spcBef>
                <a:spcPts val="0"/>
              </a:spcBef>
              <a:spcAft>
                <a:spcPts val="0"/>
              </a:spcAft>
              <a:buNone/>
            </a:pPr>
            <a:r>
              <a:rPr lang="en-IN" sz="3000" i="0" u="none" strike="noStrike" cap="none">
                <a:solidFill>
                  <a:schemeClr val="dk1"/>
                </a:solidFill>
                <a:latin typeface="Poppins"/>
                <a:ea typeface="Poppins"/>
                <a:cs typeface="Poppins"/>
                <a:sym typeface="Poppins"/>
              </a:rPr>
              <a:t>The "Automated System for Real-Time Street Light Fault Detection using IoT" introduces an innovative approach to optimize urban lighting infrastructure by integrating advanced technologies. Leveraging IoT sensors, the system swiftly detects street light faults in real-time and transmits relevant information to the control system instantaneously using the Blynk application. This proactive approach facilitates efficient maintenance strategies, ensuring timely resolution of issues. With its scalable architecture and seamless integration with existing city infrastructure, this solution emerges as a comprehensive tool for addressing the dynamic challenges of urban lighting management.</a:t>
            </a:r>
            <a:endParaRPr sz="3000">
              <a:solidFill>
                <a:schemeClr val="dk1"/>
              </a:solidFill>
              <a:latin typeface="Poppins"/>
              <a:ea typeface="Poppins"/>
              <a:cs typeface="Poppins"/>
              <a:sym typeface="Poppins"/>
            </a:endParaRPr>
          </a:p>
        </p:txBody>
      </p:sp>
      <p:sp>
        <p:nvSpPr>
          <p:cNvPr id="99" name="Google Shape;99;p3"/>
          <p:cNvSpPr txBox="1"/>
          <p:nvPr/>
        </p:nvSpPr>
        <p:spPr>
          <a:xfrm>
            <a:off x="16771989" y="8967470"/>
            <a:ext cx="362229" cy="48133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IN" sz="2799" b="0" i="0" u="none" strike="noStrike" cap="none">
                <a:solidFill>
                  <a:srgbClr val="EBEBEB"/>
                </a:solidFill>
                <a:latin typeface="Poppins Light"/>
                <a:ea typeface="Poppins Light"/>
                <a:cs typeface="Poppins Light"/>
                <a:sym typeface="Poppins Light"/>
              </a:rPr>
              <a:t>5</a:t>
            </a:r>
            <a:endParaRPr/>
          </a:p>
        </p:txBody>
      </p:sp>
      <p:sp>
        <p:nvSpPr>
          <p:cNvPr id="100" name="Google Shape;100;p3"/>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01" name="Google Shape;101;p3"/>
          <p:cNvSpPr txBox="1"/>
          <p:nvPr/>
        </p:nvSpPr>
        <p:spPr>
          <a:xfrm>
            <a:off x="1490171" y="1216064"/>
            <a:ext cx="48714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i="0" u="none" strike="noStrike" cap="none">
                <a:solidFill>
                  <a:srgbClr val="545454"/>
                </a:solidFill>
                <a:latin typeface="League Spartan"/>
                <a:ea typeface="League Spartan"/>
                <a:cs typeface="League Spartan"/>
                <a:sym typeface="League Spartan"/>
              </a:rPr>
              <a:t>ABSTRACT</a:t>
            </a:r>
            <a:endParaRPr sz="5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de49f634c6_0_2"/>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07" name="Google Shape;107;g2de49f634c6_0_2"/>
          <p:cNvSpPr txBox="1"/>
          <p:nvPr/>
        </p:nvSpPr>
        <p:spPr>
          <a:xfrm>
            <a:off x="1490177" y="1216075"/>
            <a:ext cx="73053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a:solidFill>
                  <a:srgbClr val="545454"/>
                </a:solidFill>
                <a:latin typeface="League Spartan"/>
                <a:ea typeface="League Spartan"/>
                <a:cs typeface="League Spartan"/>
                <a:sym typeface="League Spartan"/>
              </a:rPr>
              <a:t>EXISTING SYSTEM</a:t>
            </a:r>
            <a:endParaRPr sz="5200" b="1"/>
          </a:p>
        </p:txBody>
      </p:sp>
      <p:sp>
        <p:nvSpPr>
          <p:cNvPr id="108" name="Google Shape;108;g2de49f634c6_0_2"/>
          <p:cNvSpPr txBox="1"/>
          <p:nvPr/>
        </p:nvSpPr>
        <p:spPr>
          <a:xfrm>
            <a:off x="1676400" y="3429000"/>
            <a:ext cx="15240000" cy="6095400"/>
          </a:xfrm>
          <a:prstGeom prst="rect">
            <a:avLst/>
          </a:prstGeom>
          <a:noFill/>
          <a:ln>
            <a:noFill/>
          </a:ln>
        </p:spPr>
        <p:txBody>
          <a:bodyPr spcFirstLastPara="1" wrap="square" lIns="91425" tIns="45700" rIns="91425" bIns="45700" anchor="t" anchorCtr="0">
            <a:spAutoFit/>
          </a:bodyPr>
          <a:lstStyle/>
          <a:p>
            <a:pPr marL="0" marR="0" lvl="0" indent="457200" algn="just" rtl="0">
              <a:lnSpc>
                <a:spcPct val="150000"/>
              </a:lnSpc>
              <a:spcBef>
                <a:spcPts val="0"/>
              </a:spcBef>
              <a:spcAft>
                <a:spcPts val="0"/>
              </a:spcAft>
              <a:buNone/>
            </a:pPr>
            <a:r>
              <a:rPr lang="en-IN" sz="3000" i="0" u="none" strike="noStrike" cap="none">
                <a:solidFill>
                  <a:schemeClr val="dk1"/>
                </a:solidFill>
                <a:latin typeface="Poppins"/>
                <a:ea typeface="Poppins"/>
                <a:cs typeface="Poppins"/>
                <a:sym typeface="Poppins"/>
              </a:rPr>
              <a:t>The existing system uses GPS for locating the place of street light faults which might sometimes be inaccurate. It employs GSM modules and 89C51 microcontrollers to enhance efficiency, automatically adjusting illumination based on preset time delays and sending updates via phone. Smart lighting, also known as adaptive street lighting, optimizes energy use without compromising safety by dimming when not needed. This addresses the inefficiencies of manual systems, reducing electricity wastage and costs associated with constant operation but does not provide dynamic assistance with fault detection.</a:t>
            </a:r>
            <a:endParaRPr sz="3000" i="0" u="none" strike="noStrike" cap="none">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de49f634c6_0_8"/>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14" name="Google Shape;114;g2de49f634c6_0_8"/>
          <p:cNvSpPr txBox="1"/>
          <p:nvPr/>
        </p:nvSpPr>
        <p:spPr>
          <a:xfrm>
            <a:off x="1490177" y="1216075"/>
            <a:ext cx="73053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a:solidFill>
                  <a:srgbClr val="545454"/>
                </a:solidFill>
                <a:latin typeface="League Spartan"/>
                <a:ea typeface="League Spartan"/>
                <a:cs typeface="League Spartan"/>
                <a:sym typeface="League Spartan"/>
              </a:rPr>
              <a:t>PROPOSED SYSTEM</a:t>
            </a:r>
            <a:endParaRPr sz="5200" b="1"/>
          </a:p>
        </p:txBody>
      </p:sp>
      <p:sp>
        <p:nvSpPr>
          <p:cNvPr id="115" name="Google Shape;115;g2de49f634c6_0_8"/>
          <p:cNvSpPr txBox="1"/>
          <p:nvPr/>
        </p:nvSpPr>
        <p:spPr>
          <a:xfrm>
            <a:off x="1676400" y="3429000"/>
            <a:ext cx="15517200" cy="6095400"/>
          </a:xfrm>
          <a:prstGeom prst="rect">
            <a:avLst/>
          </a:prstGeom>
          <a:noFill/>
          <a:ln>
            <a:noFill/>
          </a:ln>
        </p:spPr>
        <p:txBody>
          <a:bodyPr spcFirstLastPara="1" wrap="square" lIns="91425" tIns="45700" rIns="91425" bIns="45700" anchor="t" anchorCtr="0">
            <a:spAutoFit/>
          </a:bodyPr>
          <a:lstStyle/>
          <a:p>
            <a:pPr marL="0" marR="0" lvl="0" indent="457200" algn="just" rtl="0">
              <a:lnSpc>
                <a:spcPct val="150000"/>
              </a:lnSpc>
              <a:spcBef>
                <a:spcPts val="0"/>
              </a:spcBef>
              <a:spcAft>
                <a:spcPts val="0"/>
              </a:spcAft>
              <a:buNone/>
            </a:pPr>
            <a:r>
              <a:rPr lang="en-IN" sz="3000">
                <a:solidFill>
                  <a:schemeClr val="dk1"/>
                </a:solidFill>
                <a:latin typeface="Poppins"/>
                <a:ea typeface="Poppins"/>
                <a:cs typeface="Poppins"/>
                <a:sym typeface="Poppins"/>
              </a:rPr>
              <a:t>Our proposed system uses Node MCU to get inputs from the LDR and detect faults using the sensed outputs. Our solution aims at achieving a reliable and faster way of detecting fault in street lights. This system provides a way of alerting using pop-up notifications when a defect is found in the respective street lights. This approach ensures that maintenance can be conducted promptly, reducing downtime and enhancing public safety. Additionally, this system provides unique ID for each street light resulting in easier identification and management. We have used the Blynk application to provide a convenient and a easy-to-use interface to display the condition of the street lights. </a:t>
            </a:r>
            <a:endParaRPr sz="30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g2de49f634c6_0_13"/>
          <p:cNvPicPr preferRelativeResize="0"/>
          <p:nvPr/>
        </p:nvPicPr>
        <p:blipFill rotWithShape="1">
          <a:blip r:embed="rId3">
            <a:alphaModFix/>
          </a:blip>
          <a:srcRect t="-7933"/>
          <a:stretch/>
        </p:blipFill>
        <p:spPr>
          <a:xfrm>
            <a:off x="427900" y="1625526"/>
            <a:ext cx="11775975" cy="8547275"/>
          </a:xfrm>
          <a:prstGeom prst="rect">
            <a:avLst/>
          </a:prstGeom>
          <a:noFill/>
          <a:ln>
            <a:noFill/>
          </a:ln>
        </p:spPr>
      </p:pic>
      <p:sp>
        <p:nvSpPr>
          <p:cNvPr id="121" name="Google Shape;121;g2de49f634c6_0_13"/>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22" name="Google Shape;122;g2de49f634c6_0_13"/>
          <p:cNvSpPr txBox="1"/>
          <p:nvPr/>
        </p:nvSpPr>
        <p:spPr>
          <a:xfrm>
            <a:off x="1342627" y="1089575"/>
            <a:ext cx="73053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a:solidFill>
                  <a:srgbClr val="545454"/>
                </a:solidFill>
                <a:latin typeface="League Spartan"/>
                <a:ea typeface="League Spartan"/>
                <a:cs typeface="League Spartan"/>
                <a:sym typeface="League Spartan"/>
              </a:rPr>
              <a:t>ARCHITECTURE</a:t>
            </a:r>
            <a:endParaRPr sz="5200" b="1"/>
          </a:p>
        </p:txBody>
      </p:sp>
      <p:pic>
        <p:nvPicPr>
          <p:cNvPr id="123" name="Google Shape;123;g2de49f634c6_0_13"/>
          <p:cNvPicPr preferRelativeResize="0"/>
          <p:nvPr/>
        </p:nvPicPr>
        <p:blipFill rotWithShape="1">
          <a:blip r:embed="rId4">
            <a:alphaModFix/>
          </a:blip>
          <a:srcRect t="14929"/>
          <a:stretch/>
        </p:blipFill>
        <p:spPr>
          <a:xfrm>
            <a:off x="11775750" y="3310350"/>
            <a:ext cx="5779325" cy="2765399"/>
          </a:xfrm>
          <a:prstGeom prst="rect">
            <a:avLst/>
          </a:prstGeom>
          <a:noFill/>
          <a:ln>
            <a:noFill/>
          </a:ln>
        </p:spPr>
      </p:pic>
      <p:pic>
        <p:nvPicPr>
          <p:cNvPr id="124" name="Google Shape;124;g2de49f634c6_0_13"/>
          <p:cNvPicPr preferRelativeResize="0"/>
          <p:nvPr/>
        </p:nvPicPr>
        <p:blipFill rotWithShape="1">
          <a:blip r:embed="rId5">
            <a:alphaModFix/>
          </a:blip>
          <a:srcRect t="14929"/>
          <a:stretch/>
        </p:blipFill>
        <p:spPr>
          <a:xfrm>
            <a:off x="11775750" y="6713625"/>
            <a:ext cx="5779325" cy="2765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de49f634c6_0_18"/>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30" name="Google Shape;130;g2de49f634c6_0_18"/>
          <p:cNvSpPr txBox="1"/>
          <p:nvPr/>
        </p:nvSpPr>
        <p:spPr>
          <a:xfrm>
            <a:off x="1490177" y="1216075"/>
            <a:ext cx="73053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a:solidFill>
                  <a:srgbClr val="545454"/>
                </a:solidFill>
                <a:latin typeface="League Spartan"/>
                <a:ea typeface="League Spartan"/>
                <a:cs typeface="League Spartan"/>
                <a:sym typeface="League Spartan"/>
              </a:rPr>
              <a:t>MODULES</a:t>
            </a:r>
            <a:endParaRPr sz="5200" b="1"/>
          </a:p>
        </p:txBody>
      </p:sp>
      <p:sp>
        <p:nvSpPr>
          <p:cNvPr id="131" name="Google Shape;131;g2de49f634c6_0_18"/>
          <p:cNvSpPr txBox="1"/>
          <p:nvPr/>
        </p:nvSpPr>
        <p:spPr>
          <a:xfrm>
            <a:off x="1787625" y="3916525"/>
            <a:ext cx="14227800" cy="3632700"/>
          </a:xfrm>
          <a:prstGeom prst="rect">
            <a:avLst/>
          </a:prstGeom>
          <a:noFill/>
          <a:ln>
            <a:noFill/>
          </a:ln>
        </p:spPr>
        <p:txBody>
          <a:bodyPr spcFirstLastPara="1" wrap="square" lIns="91425" tIns="91425" rIns="91425" bIns="91425" anchor="t" anchorCtr="0">
            <a:spAutoFit/>
          </a:bodyPr>
          <a:lstStyle/>
          <a:p>
            <a:pPr marL="457200" lvl="0" indent="-431800" algn="l" rtl="0">
              <a:lnSpc>
                <a:spcPct val="200000"/>
              </a:lnSpc>
              <a:spcBef>
                <a:spcPts val="0"/>
              </a:spcBef>
              <a:spcAft>
                <a:spcPts val="0"/>
              </a:spcAft>
              <a:buClr>
                <a:schemeClr val="dk1"/>
              </a:buClr>
              <a:buSzPts val="3200"/>
              <a:buFont typeface="Calibri"/>
              <a:buChar char="●"/>
            </a:pPr>
            <a:r>
              <a:rPr lang="en-IN" sz="3000">
                <a:solidFill>
                  <a:schemeClr val="dk1"/>
                </a:solidFill>
                <a:latin typeface="Poppins"/>
                <a:ea typeface="Poppins"/>
                <a:cs typeface="Poppins"/>
                <a:sym typeface="Poppins"/>
              </a:rPr>
              <a:t>Controlling street lights remotely </a:t>
            </a:r>
            <a:endParaRPr sz="3000">
              <a:solidFill>
                <a:schemeClr val="dk1"/>
              </a:solidFill>
              <a:latin typeface="Poppins"/>
              <a:ea typeface="Poppins"/>
              <a:cs typeface="Poppins"/>
              <a:sym typeface="Poppins"/>
            </a:endParaRPr>
          </a:p>
          <a:p>
            <a:pPr marL="457200" lvl="0" indent="-431800" algn="l" rtl="0">
              <a:lnSpc>
                <a:spcPct val="200000"/>
              </a:lnSpc>
              <a:spcBef>
                <a:spcPts val="0"/>
              </a:spcBef>
              <a:spcAft>
                <a:spcPts val="0"/>
              </a:spcAft>
              <a:buClr>
                <a:schemeClr val="dk1"/>
              </a:buClr>
              <a:buSzPts val="3200"/>
              <a:buFont typeface="Calibri"/>
              <a:buChar char="●"/>
            </a:pPr>
            <a:r>
              <a:rPr lang="en-IN" sz="3000">
                <a:solidFill>
                  <a:schemeClr val="dk1"/>
                </a:solidFill>
                <a:latin typeface="Poppins"/>
                <a:ea typeface="Poppins"/>
                <a:cs typeface="Poppins"/>
                <a:sym typeface="Poppins"/>
              </a:rPr>
              <a:t>Monitoring street lights through LDR sensor frequently</a:t>
            </a:r>
            <a:endParaRPr sz="3000">
              <a:solidFill>
                <a:schemeClr val="dk1"/>
              </a:solidFill>
              <a:latin typeface="Poppins"/>
              <a:ea typeface="Poppins"/>
              <a:cs typeface="Poppins"/>
              <a:sym typeface="Poppins"/>
            </a:endParaRPr>
          </a:p>
          <a:p>
            <a:pPr marL="457200" lvl="0" indent="-431800" algn="l" rtl="0">
              <a:lnSpc>
                <a:spcPct val="200000"/>
              </a:lnSpc>
              <a:spcBef>
                <a:spcPts val="0"/>
              </a:spcBef>
              <a:spcAft>
                <a:spcPts val="0"/>
              </a:spcAft>
              <a:buClr>
                <a:schemeClr val="dk1"/>
              </a:buClr>
              <a:buSzPts val="3200"/>
              <a:buFont typeface="Calibri"/>
              <a:buChar char="●"/>
            </a:pPr>
            <a:r>
              <a:rPr lang="en-IN" sz="3000">
                <a:solidFill>
                  <a:schemeClr val="dk1"/>
                </a:solidFill>
                <a:latin typeface="Poppins"/>
                <a:ea typeface="Poppins"/>
                <a:cs typeface="Poppins"/>
                <a:sym typeface="Poppins"/>
              </a:rPr>
              <a:t>Displaying fault condition with street light number in Blynk application</a:t>
            </a:r>
            <a:endParaRPr sz="3000">
              <a:solidFill>
                <a:schemeClr val="dk1"/>
              </a:solidFill>
              <a:latin typeface="Poppins"/>
              <a:ea typeface="Poppins"/>
              <a:cs typeface="Poppins"/>
              <a:sym typeface="Poppins"/>
            </a:endParaRPr>
          </a:p>
          <a:p>
            <a:pPr marL="457200" lvl="0" indent="-431800" algn="l" rtl="0">
              <a:lnSpc>
                <a:spcPct val="200000"/>
              </a:lnSpc>
              <a:spcBef>
                <a:spcPts val="0"/>
              </a:spcBef>
              <a:spcAft>
                <a:spcPts val="0"/>
              </a:spcAft>
              <a:buClr>
                <a:schemeClr val="dk1"/>
              </a:buClr>
              <a:buSzPts val="3200"/>
              <a:buFont typeface="Calibri"/>
              <a:buChar char="●"/>
            </a:pPr>
            <a:r>
              <a:rPr lang="en-IN" sz="3000">
                <a:solidFill>
                  <a:schemeClr val="dk1"/>
                </a:solidFill>
                <a:latin typeface="Poppins"/>
                <a:ea typeface="Poppins"/>
                <a:cs typeface="Poppins"/>
                <a:sym typeface="Poppins"/>
              </a:rPr>
              <a:t>Sending notifications through Blynk application</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de49f634c6_0_23"/>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37" name="Google Shape;137;g2de49f634c6_0_23"/>
          <p:cNvSpPr txBox="1"/>
          <p:nvPr/>
        </p:nvSpPr>
        <p:spPr>
          <a:xfrm>
            <a:off x="1384777" y="1131750"/>
            <a:ext cx="73053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a:solidFill>
                  <a:srgbClr val="545454"/>
                </a:solidFill>
                <a:latin typeface="League Spartan"/>
                <a:ea typeface="League Spartan"/>
                <a:cs typeface="League Spartan"/>
                <a:sym typeface="League Spartan"/>
              </a:rPr>
              <a:t>MODULE DESCRIPTION</a:t>
            </a:r>
            <a:endParaRPr sz="5200" b="1"/>
          </a:p>
        </p:txBody>
      </p:sp>
      <p:sp>
        <p:nvSpPr>
          <p:cNvPr id="138" name="Google Shape;138;g2de49f634c6_0_23"/>
          <p:cNvSpPr txBox="1"/>
          <p:nvPr/>
        </p:nvSpPr>
        <p:spPr>
          <a:xfrm>
            <a:off x="1384775" y="3239950"/>
            <a:ext cx="16004100" cy="6333900"/>
          </a:xfrm>
          <a:prstGeom prst="rect">
            <a:avLst/>
          </a:prstGeom>
          <a:noFill/>
          <a:ln>
            <a:noFill/>
          </a:ln>
        </p:spPr>
        <p:txBody>
          <a:bodyPr spcFirstLastPara="1" wrap="square" lIns="91425" tIns="91425" rIns="91425" bIns="91425" anchor="t" anchorCtr="0">
            <a:spAutoFit/>
          </a:bodyPr>
          <a:lstStyle/>
          <a:p>
            <a:pPr marL="457200" lvl="0" indent="-431800" algn="l" rtl="0">
              <a:lnSpc>
                <a:spcPct val="200000"/>
              </a:lnSpc>
              <a:spcBef>
                <a:spcPts val="0"/>
              </a:spcBef>
              <a:spcAft>
                <a:spcPts val="0"/>
              </a:spcAft>
              <a:buClr>
                <a:schemeClr val="dk1"/>
              </a:buClr>
              <a:buSzPts val="3200"/>
              <a:buFont typeface="Calibri"/>
              <a:buChar char="●"/>
            </a:pPr>
            <a:r>
              <a:rPr lang="en-IN" sz="3000" b="1">
                <a:solidFill>
                  <a:schemeClr val="dk1"/>
                </a:solidFill>
                <a:latin typeface="Poppins"/>
                <a:ea typeface="Poppins"/>
                <a:cs typeface="Poppins"/>
                <a:sym typeface="Poppins"/>
              </a:rPr>
              <a:t>Controlling street lights remotely </a:t>
            </a:r>
            <a:endParaRPr sz="3000" b="1">
              <a:solidFill>
                <a:schemeClr val="dk1"/>
              </a:solidFill>
              <a:latin typeface="Poppins"/>
              <a:ea typeface="Poppins"/>
              <a:cs typeface="Poppins"/>
              <a:sym typeface="Poppins"/>
            </a:endParaRPr>
          </a:p>
          <a:p>
            <a:pPr marL="457200" lvl="0" indent="0" algn="just" rtl="0">
              <a:lnSpc>
                <a:spcPct val="115000"/>
              </a:lnSpc>
              <a:spcBef>
                <a:spcPts val="0"/>
              </a:spcBef>
              <a:spcAft>
                <a:spcPts val="0"/>
              </a:spcAft>
              <a:buNone/>
            </a:pPr>
            <a:r>
              <a:rPr lang="en-IN" sz="3000">
                <a:solidFill>
                  <a:schemeClr val="dk1"/>
                </a:solidFill>
                <a:latin typeface="Poppins"/>
                <a:ea typeface="Poppins"/>
                <a:cs typeface="Poppins"/>
                <a:sym typeface="Poppins"/>
              </a:rPr>
              <a:t>The street lights can be turned ON/OFF through the Blynk application remotely. As the street lights have to be powered only after the day time, the service people can turn them ON from their location conveniently.</a:t>
            </a:r>
            <a:endParaRPr sz="3000">
              <a:solidFill>
                <a:schemeClr val="dk1"/>
              </a:solidFill>
              <a:latin typeface="Poppins"/>
              <a:ea typeface="Poppins"/>
              <a:cs typeface="Poppins"/>
              <a:sym typeface="Poppins"/>
            </a:endParaRPr>
          </a:p>
          <a:p>
            <a:pPr marL="457200" lvl="0" indent="0" algn="just" rtl="0">
              <a:lnSpc>
                <a:spcPct val="115000"/>
              </a:lnSpc>
              <a:spcBef>
                <a:spcPts val="0"/>
              </a:spcBef>
              <a:spcAft>
                <a:spcPts val="0"/>
              </a:spcAft>
              <a:buNone/>
            </a:pPr>
            <a:endParaRPr sz="3000">
              <a:solidFill>
                <a:schemeClr val="dk1"/>
              </a:solidFill>
              <a:latin typeface="Poppins"/>
              <a:ea typeface="Poppins"/>
              <a:cs typeface="Poppins"/>
              <a:sym typeface="Poppins"/>
            </a:endParaRPr>
          </a:p>
          <a:p>
            <a:pPr marL="457200" lvl="0" indent="-431800" algn="l" rtl="0">
              <a:lnSpc>
                <a:spcPct val="200000"/>
              </a:lnSpc>
              <a:spcBef>
                <a:spcPts val="0"/>
              </a:spcBef>
              <a:spcAft>
                <a:spcPts val="0"/>
              </a:spcAft>
              <a:buClr>
                <a:schemeClr val="dk1"/>
              </a:buClr>
              <a:buSzPts val="3200"/>
              <a:buFont typeface="Calibri"/>
              <a:buChar char="●"/>
            </a:pPr>
            <a:r>
              <a:rPr lang="en-IN" sz="3000" b="1">
                <a:solidFill>
                  <a:schemeClr val="dk1"/>
                </a:solidFill>
                <a:latin typeface="Poppins"/>
                <a:ea typeface="Poppins"/>
                <a:cs typeface="Poppins"/>
                <a:sym typeface="Poppins"/>
              </a:rPr>
              <a:t>Monitoring street lights through LDR sensor frequently</a:t>
            </a:r>
            <a:endParaRPr sz="3000" b="1">
              <a:solidFill>
                <a:schemeClr val="dk1"/>
              </a:solidFill>
              <a:latin typeface="Poppins"/>
              <a:ea typeface="Poppins"/>
              <a:cs typeface="Poppins"/>
              <a:sym typeface="Poppins"/>
            </a:endParaRPr>
          </a:p>
          <a:p>
            <a:pPr marL="457200" lvl="0" indent="0" algn="just" rtl="0">
              <a:lnSpc>
                <a:spcPct val="115000"/>
              </a:lnSpc>
              <a:spcBef>
                <a:spcPts val="0"/>
              </a:spcBef>
              <a:spcAft>
                <a:spcPts val="0"/>
              </a:spcAft>
              <a:buNone/>
            </a:pPr>
            <a:r>
              <a:rPr lang="en-IN" sz="3000">
                <a:solidFill>
                  <a:schemeClr val="dk1"/>
                </a:solidFill>
                <a:latin typeface="Poppins"/>
                <a:ea typeface="Poppins"/>
                <a:cs typeface="Poppins"/>
                <a:sym typeface="Poppins"/>
              </a:rPr>
              <a:t>The LDR senses the street lights condition and sends it output to the Blynk application. The LDR can also be turned ON for operation from the control station after the street lights has been powered ON. LDR performs continuous sensing and provides the current lighting condition every second.</a:t>
            </a:r>
            <a:endParaRPr sz="300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de4df87d00_0_2"/>
          <p:cNvSpPr/>
          <p:nvPr/>
        </p:nvSpPr>
        <p:spPr>
          <a:xfrm>
            <a:off x="-237" y="0"/>
            <a:ext cx="18288464" cy="2765396"/>
          </a:xfrm>
          <a:custGeom>
            <a:avLst/>
            <a:gdLst/>
            <a:ahLst/>
            <a:cxnLst/>
            <a:rect l="l" t="t" r="r" b="b"/>
            <a:pathLst>
              <a:path w="5666449" h="856823" extrusionOk="0">
                <a:moveTo>
                  <a:pt x="0" y="0"/>
                </a:moveTo>
                <a:lnTo>
                  <a:pt x="5666449" y="0"/>
                </a:lnTo>
                <a:lnTo>
                  <a:pt x="5666449" y="856823"/>
                </a:lnTo>
                <a:lnTo>
                  <a:pt x="0" y="856823"/>
                </a:lnTo>
                <a:close/>
              </a:path>
            </a:pathLst>
          </a:custGeom>
          <a:solidFill>
            <a:srgbClr val="EBEBEB"/>
          </a:solidFill>
          <a:ln>
            <a:noFill/>
          </a:ln>
        </p:spPr>
      </p:sp>
      <p:sp>
        <p:nvSpPr>
          <p:cNvPr id="144" name="Google Shape;144;g2de4df87d00_0_2"/>
          <p:cNvSpPr txBox="1"/>
          <p:nvPr/>
        </p:nvSpPr>
        <p:spPr>
          <a:xfrm>
            <a:off x="1384777" y="1131750"/>
            <a:ext cx="7305300" cy="8004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5200" b="1">
                <a:solidFill>
                  <a:srgbClr val="545454"/>
                </a:solidFill>
                <a:latin typeface="League Spartan"/>
                <a:ea typeface="League Spartan"/>
                <a:cs typeface="League Spartan"/>
                <a:sym typeface="League Spartan"/>
              </a:rPr>
              <a:t>MODULE DESCRIPTION</a:t>
            </a:r>
            <a:endParaRPr sz="5200" b="1"/>
          </a:p>
        </p:txBody>
      </p:sp>
      <p:sp>
        <p:nvSpPr>
          <p:cNvPr id="145" name="Google Shape;145;g2de4df87d00_0_2"/>
          <p:cNvSpPr txBox="1"/>
          <p:nvPr/>
        </p:nvSpPr>
        <p:spPr>
          <a:xfrm>
            <a:off x="1406625" y="3270450"/>
            <a:ext cx="15860100" cy="6272400"/>
          </a:xfrm>
          <a:prstGeom prst="rect">
            <a:avLst/>
          </a:prstGeom>
          <a:noFill/>
          <a:ln>
            <a:noFill/>
          </a:ln>
        </p:spPr>
        <p:txBody>
          <a:bodyPr spcFirstLastPara="1" wrap="square" lIns="91425" tIns="91425" rIns="91425" bIns="91425" anchor="t" anchorCtr="0">
            <a:spAutoFit/>
          </a:bodyPr>
          <a:lstStyle/>
          <a:p>
            <a:pPr marL="457200" lvl="0" indent="-419100" algn="l" rtl="0">
              <a:lnSpc>
                <a:spcPct val="200000"/>
              </a:lnSpc>
              <a:spcBef>
                <a:spcPts val="0"/>
              </a:spcBef>
              <a:spcAft>
                <a:spcPts val="0"/>
              </a:spcAft>
              <a:buClr>
                <a:schemeClr val="dk1"/>
              </a:buClr>
              <a:buSzPts val="3000"/>
              <a:buFont typeface="Poppins"/>
              <a:buChar char="●"/>
            </a:pPr>
            <a:r>
              <a:rPr lang="en-IN" sz="3000" b="1">
                <a:solidFill>
                  <a:schemeClr val="dk1"/>
                </a:solidFill>
                <a:latin typeface="Poppins"/>
                <a:ea typeface="Poppins"/>
                <a:cs typeface="Poppins"/>
                <a:sym typeface="Poppins"/>
              </a:rPr>
              <a:t>Displaying fault condition with street light number in Blynk application</a:t>
            </a:r>
            <a:endParaRPr sz="3000" b="1">
              <a:solidFill>
                <a:schemeClr val="dk1"/>
              </a:solidFill>
              <a:latin typeface="Poppins"/>
              <a:ea typeface="Poppins"/>
              <a:cs typeface="Poppins"/>
              <a:sym typeface="Poppins"/>
            </a:endParaRPr>
          </a:p>
          <a:p>
            <a:pPr marL="457200" lvl="0" indent="0" algn="just" rtl="0">
              <a:lnSpc>
                <a:spcPct val="115000"/>
              </a:lnSpc>
              <a:spcBef>
                <a:spcPts val="0"/>
              </a:spcBef>
              <a:spcAft>
                <a:spcPts val="0"/>
              </a:spcAft>
              <a:buNone/>
            </a:pPr>
            <a:r>
              <a:rPr lang="en-IN" sz="3000">
                <a:solidFill>
                  <a:schemeClr val="dk1"/>
                </a:solidFill>
                <a:latin typeface="Poppins"/>
                <a:ea typeface="Poppins"/>
                <a:cs typeface="Poppins"/>
                <a:sym typeface="Poppins"/>
              </a:rPr>
              <a:t>Using the inputs received from the light’s condition (ON/OFF state)  and LDR sensor, The Blynk application shows a message if the street light is faulty. It displays the street light’s allocated ID along with the message which helps in locating the faulty street light easily.</a:t>
            </a:r>
            <a:endParaRPr sz="3000">
              <a:solidFill>
                <a:schemeClr val="dk1"/>
              </a:solidFill>
              <a:latin typeface="Poppins"/>
              <a:ea typeface="Poppins"/>
              <a:cs typeface="Poppins"/>
              <a:sym typeface="Poppins"/>
            </a:endParaRPr>
          </a:p>
          <a:p>
            <a:pPr marL="0" lvl="0" indent="0" algn="l" rtl="0">
              <a:lnSpc>
                <a:spcPct val="115000"/>
              </a:lnSpc>
              <a:spcBef>
                <a:spcPts val="0"/>
              </a:spcBef>
              <a:spcAft>
                <a:spcPts val="0"/>
              </a:spcAft>
              <a:buNone/>
            </a:pPr>
            <a:endParaRPr sz="3000">
              <a:solidFill>
                <a:schemeClr val="dk1"/>
              </a:solidFill>
              <a:latin typeface="Poppins"/>
              <a:ea typeface="Poppins"/>
              <a:cs typeface="Poppins"/>
              <a:sym typeface="Poppins"/>
            </a:endParaRPr>
          </a:p>
          <a:p>
            <a:pPr marL="457200" lvl="0" indent="-431800" algn="l" rtl="0">
              <a:lnSpc>
                <a:spcPct val="200000"/>
              </a:lnSpc>
              <a:spcBef>
                <a:spcPts val="0"/>
              </a:spcBef>
              <a:spcAft>
                <a:spcPts val="0"/>
              </a:spcAft>
              <a:buClr>
                <a:schemeClr val="dk1"/>
              </a:buClr>
              <a:buSzPts val="3200"/>
              <a:buFont typeface="Calibri"/>
              <a:buChar char="●"/>
            </a:pPr>
            <a:r>
              <a:rPr lang="en-IN" sz="3000" b="1">
                <a:solidFill>
                  <a:schemeClr val="dk1"/>
                </a:solidFill>
                <a:latin typeface="Poppins"/>
                <a:ea typeface="Poppins"/>
                <a:cs typeface="Poppins"/>
                <a:sym typeface="Poppins"/>
              </a:rPr>
              <a:t>Sending notifications through Blynk application</a:t>
            </a:r>
            <a:endParaRPr sz="3000" b="1">
              <a:solidFill>
                <a:schemeClr val="dk1"/>
              </a:solidFill>
              <a:latin typeface="Poppins"/>
              <a:ea typeface="Poppins"/>
              <a:cs typeface="Poppins"/>
              <a:sym typeface="Poppins"/>
            </a:endParaRPr>
          </a:p>
          <a:p>
            <a:pPr marL="457200" lvl="0" indent="0" algn="just" rtl="0">
              <a:lnSpc>
                <a:spcPct val="115000"/>
              </a:lnSpc>
              <a:spcBef>
                <a:spcPts val="0"/>
              </a:spcBef>
              <a:spcAft>
                <a:spcPts val="0"/>
              </a:spcAft>
              <a:buNone/>
            </a:pPr>
            <a:r>
              <a:rPr lang="en-IN" sz="3000">
                <a:solidFill>
                  <a:schemeClr val="dk1"/>
                </a:solidFill>
                <a:latin typeface="Poppins"/>
                <a:ea typeface="Poppins"/>
                <a:cs typeface="Poppins"/>
                <a:sym typeface="Poppins"/>
              </a:rPr>
              <a:t>The system also sends a pop-up notification through the Blynk application if a fault occurs in any of the connected lights. This alerts the service people get notified instantly of changes even if they are not currently using the application.</a:t>
            </a:r>
            <a:endParaRPr sz="3000">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806</Words>
  <Application>Microsoft Office PowerPoint</Application>
  <PresentationFormat>Custom</PresentationFormat>
  <Paragraphs>41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Poppins</vt:lpstr>
      <vt:lpstr>Poppins Light</vt:lpstr>
      <vt:lpstr>Arial</vt:lpstr>
      <vt:lpstr>Calibri</vt:lpstr>
      <vt:lpstr>League Spartan</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Subhikshaa S</dc:creator>
  <cp:lastModifiedBy>Subhikshaa S</cp:lastModifiedBy>
  <cp:revision>1</cp:revision>
  <dcterms:created xsi:type="dcterms:W3CDTF">2006-08-16T00:00:00Z</dcterms:created>
  <dcterms:modified xsi:type="dcterms:W3CDTF">2024-05-20T03:09:34Z</dcterms:modified>
</cp:coreProperties>
</file>