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84" d="100"/>
          <a:sy n="84" d="100"/>
        </p:scale>
        <p:origin x="65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4155EC5-E969-411C-B09D-E21DC1CB5276}" type="datetimeFigureOut">
              <a:rPr lang="en-US" smtClean="0"/>
              <a:t>6/22/2024</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718CB4F2-2952-4048-8438-2BE2D655AE98}" type="slidenum">
              <a:rPr lang="en-US" smtClean="0"/>
              <a:t>‹#›</a:t>
            </a:fld>
            <a:endParaRPr lang="en-US"/>
          </a:p>
        </p:txBody>
      </p:sp>
    </p:spTree>
    <p:extLst>
      <p:ext uri="{BB962C8B-B14F-4D97-AF65-F5344CB8AC3E}">
        <p14:creationId xmlns:p14="http://schemas.microsoft.com/office/powerpoint/2010/main" val="5396619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4155EC5-E969-411C-B09D-E21DC1CB5276}" type="datetimeFigureOut">
              <a:rPr lang="en-US" smtClean="0"/>
              <a:t>6/22/2024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8CB4F2-2952-4048-8438-2BE2D655AE98}" type="slidenum">
              <a:rPr lang="en-US" smtClean="0"/>
              <a:t>‹#›</a:t>
            </a:fld>
            <a:endParaRPr lang="en-US"/>
          </a:p>
        </p:txBody>
      </p:sp>
    </p:spTree>
    <p:extLst>
      <p:ext uri="{BB962C8B-B14F-4D97-AF65-F5344CB8AC3E}">
        <p14:creationId xmlns:p14="http://schemas.microsoft.com/office/powerpoint/2010/main" val="39181455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4155EC5-E969-411C-B09D-E21DC1CB5276}" type="datetimeFigureOut">
              <a:rPr lang="en-US" smtClean="0"/>
              <a:t>6/22/2024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8CB4F2-2952-4048-8438-2BE2D655AE98}" type="slidenum">
              <a:rPr lang="en-US" smtClean="0"/>
              <a:t>‹#›</a:t>
            </a:fld>
            <a:endParaRPr lang="en-US"/>
          </a:p>
        </p:txBody>
      </p:sp>
    </p:spTree>
    <p:extLst>
      <p:ext uri="{BB962C8B-B14F-4D97-AF65-F5344CB8AC3E}">
        <p14:creationId xmlns:p14="http://schemas.microsoft.com/office/powerpoint/2010/main" val="10722288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4155EC5-E969-411C-B09D-E21DC1CB5276}" type="datetimeFigureOut">
              <a:rPr lang="en-US" smtClean="0"/>
              <a:t>6/22/2024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8CB4F2-2952-4048-8438-2BE2D655AE98}" type="slidenum">
              <a:rPr lang="en-US" smtClean="0"/>
              <a:t>‹#›</a:t>
            </a:fld>
            <a:endParaRPr lang="en-US"/>
          </a:p>
        </p:txBody>
      </p:sp>
    </p:spTree>
    <p:extLst>
      <p:ext uri="{BB962C8B-B14F-4D97-AF65-F5344CB8AC3E}">
        <p14:creationId xmlns:p14="http://schemas.microsoft.com/office/powerpoint/2010/main" val="20049308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4155EC5-E969-411C-B09D-E21DC1CB5276}" type="datetimeFigureOut">
              <a:rPr lang="en-US" smtClean="0"/>
              <a:t>6/22/2024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8CB4F2-2952-4048-8438-2BE2D655AE98}" type="slidenum">
              <a:rPr lang="en-US" smtClean="0"/>
              <a:t>‹#›</a:t>
            </a:fld>
            <a:endParaRPr lang="en-US"/>
          </a:p>
        </p:txBody>
      </p:sp>
    </p:spTree>
    <p:extLst>
      <p:ext uri="{BB962C8B-B14F-4D97-AF65-F5344CB8AC3E}">
        <p14:creationId xmlns:p14="http://schemas.microsoft.com/office/powerpoint/2010/main" val="5122668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4155EC5-E969-411C-B09D-E21DC1CB5276}" type="datetimeFigureOut">
              <a:rPr lang="en-US" smtClean="0"/>
              <a:t>6/22/2024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8CB4F2-2952-4048-8438-2BE2D655AE98}" type="slidenum">
              <a:rPr lang="en-US" smtClean="0"/>
              <a:t>‹#›</a:t>
            </a:fld>
            <a:endParaRPr lang="en-US"/>
          </a:p>
        </p:txBody>
      </p:sp>
    </p:spTree>
    <p:extLst>
      <p:ext uri="{BB962C8B-B14F-4D97-AF65-F5344CB8AC3E}">
        <p14:creationId xmlns:p14="http://schemas.microsoft.com/office/powerpoint/2010/main" val="1262670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4155EC5-E969-411C-B09D-E21DC1CB5276}" type="datetimeFigureOut">
              <a:rPr lang="en-US" smtClean="0"/>
              <a:t>6/22/2024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8CB4F2-2952-4048-8438-2BE2D655AE98}" type="slidenum">
              <a:rPr lang="en-US" smtClean="0"/>
              <a:t>‹#›</a:t>
            </a:fld>
            <a:endParaRPr lang="en-US"/>
          </a:p>
        </p:txBody>
      </p:sp>
    </p:spTree>
    <p:extLst>
      <p:ext uri="{BB962C8B-B14F-4D97-AF65-F5344CB8AC3E}">
        <p14:creationId xmlns:p14="http://schemas.microsoft.com/office/powerpoint/2010/main" val="3283618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4155EC5-E969-411C-B09D-E21DC1CB5276}" type="datetimeFigureOut">
              <a:rPr lang="en-US" smtClean="0"/>
              <a:t>6/22/2024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8CB4F2-2952-4048-8438-2BE2D655AE98}" type="slidenum">
              <a:rPr lang="en-US" smtClean="0"/>
              <a:t>‹#›</a:t>
            </a:fld>
            <a:endParaRPr lang="en-US"/>
          </a:p>
        </p:txBody>
      </p:sp>
    </p:spTree>
    <p:extLst>
      <p:ext uri="{BB962C8B-B14F-4D97-AF65-F5344CB8AC3E}">
        <p14:creationId xmlns:p14="http://schemas.microsoft.com/office/powerpoint/2010/main" val="419170312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4155EC5-E969-411C-B09D-E21DC1CB5276}" type="datetimeFigureOut">
              <a:rPr lang="en-US" smtClean="0"/>
              <a:t>6/22/2024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8CB4F2-2952-4048-8438-2BE2D655AE98}" type="slidenum">
              <a:rPr lang="en-US" smtClean="0"/>
              <a:t>‹#›</a:t>
            </a:fld>
            <a:endParaRPr lang="en-US"/>
          </a:p>
        </p:txBody>
      </p:sp>
    </p:spTree>
    <p:extLst>
      <p:ext uri="{BB962C8B-B14F-4D97-AF65-F5344CB8AC3E}">
        <p14:creationId xmlns:p14="http://schemas.microsoft.com/office/powerpoint/2010/main" val="31542626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4155EC5-E969-411C-B09D-E21DC1CB5276}" type="datetimeFigureOut">
              <a:rPr lang="en-US" smtClean="0"/>
              <a:t>6/22/2024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718CB4F2-2952-4048-8438-2BE2D655AE98}" type="slidenum">
              <a:rPr lang="en-US" smtClean="0"/>
              <a:t>‹#›</a:t>
            </a:fld>
            <a:endParaRPr lang="en-US"/>
          </a:p>
        </p:txBody>
      </p:sp>
    </p:spTree>
    <p:extLst>
      <p:ext uri="{BB962C8B-B14F-4D97-AF65-F5344CB8AC3E}">
        <p14:creationId xmlns:p14="http://schemas.microsoft.com/office/powerpoint/2010/main" val="26708981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4155EC5-E969-411C-B09D-E21DC1CB5276}" type="datetimeFigureOut">
              <a:rPr lang="en-US" smtClean="0"/>
              <a:t>6/22/2024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8CB4F2-2952-4048-8438-2BE2D655AE98}" type="slidenum">
              <a:rPr lang="en-US" smtClean="0"/>
              <a:t>‹#›</a:t>
            </a:fld>
            <a:endParaRPr lang="en-US"/>
          </a:p>
        </p:txBody>
      </p:sp>
    </p:spTree>
    <p:extLst>
      <p:ext uri="{BB962C8B-B14F-4D97-AF65-F5344CB8AC3E}">
        <p14:creationId xmlns:p14="http://schemas.microsoft.com/office/powerpoint/2010/main" val="2016338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4155EC5-E969-411C-B09D-E21DC1CB5276}" type="datetimeFigureOut">
              <a:rPr lang="en-US" smtClean="0"/>
              <a:t>6/22/2024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8CB4F2-2952-4048-8438-2BE2D655AE98}" type="slidenum">
              <a:rPr lang="en-US" smtClean="0"/>
              <a:t>‹#›</a:t>
            </a:fld>
            <a:endParaRPr lang="en-US"/>
          </a:p>
        </p:txBody>
      </p:sp>
    </p:spTree>
    <p:extLst>
      <p:ext uri="{BB962C8B-B14F-4D97-AF65-F5344CB8AC3E}">
        <p14:creationId xmlns:p14="http://schemas.microsoft.com/office/powerpoint/2010/main" val="22616810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4155EC5-E969-411C-B09D-E21DC1CB5276}" type="datetimeFigureOut">
              <a:rPr lang="en-US" smtClean="0"/>
              <a:t>6/22/2024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18CB4F2-2952-4048-8438-2BE2D655AE98}" type="slidenum">
              <a:rPr lang="en-US" smtClean="0"/>
              <a:t>‹#›</a:t>
            </a:fld>
            <a:endParaRPr lang="en-US"/>
          </a:p>
        </p:txBody>
      </p:sp>
    </p:spTree>
    <p:extLst>
      <p:ext uri="{BB962C8B-B14F-4D97-AF65-F5344CB8AC3E}">
        <p14:creationId xmlns:p14="http://schemas.microsoft.com/office/powerpoint/2010/main" val="16158226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4155EC5-E969-411C-B09D-E21DC1CB5276}" type="datetimeFigureOut">
              <a:rPr lang="en-US" smtClean="0"/>
              <a:t>6/22/2024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18CB4F2-2952-4048-8438-2BE2D655AE98}" type="slidenum">
              <a:rPr lang="en-US" smtClean="0"/>
              <a:t>‹#›</a:t>
            </a:fld>
            <a:endParaRPr lang="en-US"/>
          </a:p>
        </p:txBody>
      </p:sp>
    </p:spTree>
    <p:extLst>
      <p:ext uri="{BB962C8B-B14F-4D97-AF65-F5344CB8AC3E}">
        <p14:creationId xmlns:p14="http://schemas.microsoft.com/office/powerpoint/2010/main" val="33400982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4155EC5-E969-411C-B09D-E21DC1CB5276}" type="datetimeFigureOut">
              <a:rPr lang="en-US" smtClean="0"/>
              <a:t>6/22/2024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18CB4F2-2952-4048-8438-2BE2D655AE98}" type="slidenum">
              <a:rPr lang="en-US" smtClean="0"/>
              <a:t>‹#›</a:t>
            </a:fld>
            <a:endParaRPr lang="en-US"/>
          </a:p>
        </p:txBody>
      </p:sp>
    </p:spTree>
    <p:extLst>
      <p:ext uri="{BB962C8B-B14F-4D97-AF65-F5344CB8AC3E}">
        <p14:creationId xmlns:p14="http://schemas.microsoft.com/office/powerpoint/2010/main" val="1112175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4155EC5-E969-411C-B09D-E21DC1CB5276}" type="datetimeFigureOut">
              <a:rPr lang="en-US" smtClean="0"/>
              <a:t>6/22/2024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8CB4F2-2952-4048-8438-2BE2D655AE98}" type="slidenum">
              <a:rPr lang="en-US" smtClean="0"/>
              <a:t>‹#›</a:t>
            </a:fld>
            <a:endParaRPr lang="en-US"/>
          </a:p>
        </p:txBody>
      </p:sp>
    </p:spTree>
    <p:extLst>
      <p:ext uri="{BB962C8B-B14F-4D97-AF65-F5344CB8AC3E}">
        <p14:creationId xmlns:p14="http://schemas.microsoft.com/office/powerpoint/2010/main" val="38094744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4155EC5-E969-411C-B09D-E21DC1CB5276}" type="datetimeFigureOut">
              <a:rPr lang="en-US" smtClean="0"/>
              <a:t>6/22/2024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8CB4F2-2952-4048-8438-2BE2D655AE98}" type="slidenum">
              <a:rPr lang="en-US" smtClean="0"/>
              <a:t>‹#›</a:t>
            </a:fld>
            <a:endParaRPr lang="en-US"/>
          </a:p>
        </p:txBody>
      </p:sp>
    </p:spTree>
    <p:extLst>
      <p:ext uri="{BB962C8B-B14F-4D97-AF65-F5344CB8AC3E}">
        <p14:creationId xmlns:p14="http://schemas.microsoft.com/office/powerpoint/2010/main" val="3419790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4155EC5-E969-411C-B09D-E21DC1CB5276}" type="datetimeFigureOut">
              <a:rPr lang="en-US" smtClean="0"/>
              <a:t>6/22/2024</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718CB4F2-2952-4048-8438-2BE2D655AE98}" type="slidenum">
              <a:rPr lang="en-US" smtClean="0"/>
              <a:t>‹#›</a:t>
            </a:fld>
            <a:endParaRPr lang="en-US"/>
          </a:p>
        </p:txBody>
      </p:sp>
    </p:spTree>
    <p:extLst>
      <p:ext uri="{BB962C8B-B14F-4D97-AF65-F5344CB8AC3E}">
        <p14:creationId xmlns:p14="http://schemas.microsoft.com/office/powerpoint/2010/main" val="1499439451"/>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22AD60C-0811-D5E1-18AE-35FBC5D1095D}"/>
              </a:ext>
            </a:extLst>
          </p:cNvPr>
          <p:cNvSpPr txBox="1"/>
          <p:nvPr/>
        </p:nvSpPr>
        <p:spPr>
          <a:xfrm>
            <a:off x="2048256" y="2121408"/>
            <a:ext cx="8796528" cy="830997"/>
          </a:xfrm>
          <a:prstGeom prst="rect">
            <a:avLst/>
          </a:prstGeom>
          <a:noFill/>
        </p:spPr>
        <p:txBody>
          <a:bodyPr wrap="square" rtlCol="0">
            <a:spAutoFit/>
          </a:bodyPr>
          <a:lstStyle/>
          <a:p>
            <a:r>
              <a:rPr lang="en-US" sz="4800" dirty="0" err="1">
                <a:solidFill>
                  <a:srgbClr val="7030A0"/>
                </a:solidFill>
                <a:latin typeface="Arial Black" panose="020B0A04020102020204" pitchFamily="34" charset="0"/>
              </a:rPr>
              <a:t>Fastag</a:t>
            </a:r>
            <a:r>
              <a:rPr lang="en-US" sz="4800" dirty="0">
                <a:solidFill>
                  <a:srgbClr val="7030A0"/>
                </a:solidFill>
                <a:latin typeface="Arial Black" panose="020B0A04020102020204" pitchFamily="34" charset="0"/>
              </a:rPr>
              <a:t> Fraud </a:t>
            </a:r>
            <a:r>
              <a:rPr lang="en-US" sz="4800" dirty="0" err="1">
                <a:solidFill>
                  <a:srgbClr val="7030A0"/>
                </a:solidFill>
                <a:latin typeface="Arial Black" panose="020B0A04020102020204" pitchFamily="34" charset="0"/>
              </a:rPr>
              <a:t>Predection</a:t>
            </a:r>
            <a:endParaRPr lang="en-US" sz="4800" dirty="0">
              <a:solidFill>
                <a:srgbClr val="7030A0"/>
              </a:solidFill>
              <a:latin typeface="Arial Black" panose="020B0A04020102020204" pitchFamily="34" charset="0"/>
            </a:endParaRPr>
          </a:p>
        </p:txBody>
      </p:sp>
    </p:spTree>
    <p:extLst>
      <p:ext uri="{BB962C8B-B14F-4D97-AF65-F5344CB8AC3E}">
        <p14:creationId xmlns:p14="http://schemas.microsoft.com/office/powerpoint/2010/main" val="11476988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A2D544F-1639-3671-9D5C-F8F13CF4F96F}"/>
              </a:ext>
            </a:extLst>
          </p:cNvPr>
          <p:cNvSpPr txBox="1"/>
          <p:nvPr/>
        </p:nvSpPr>
        <p:spPr>
          <a:xfrm>
            <a:off x="2416302" y="1218152"/>
            <a:ext cx="7642098" cy="1477328"/>
          </a:xfrm>
          <a:prstGeom prst="rect">
            <a:avLst/>
          </a:prstGeom>
          <a:noFill/>
        </p:spPr>
        <p:txBody>
          <a:bodyPr wrap="square">
            <a:spAutoFit/>
          </a:bodyPr>
          <a:lstStyle/>
          <a:p>
            <a:r>
              <a:rPr lang="en-US" dirty="0">
                <a:latin typeface="Arial Black" panose="020B0A04020102020204" pitchFamily="34" charset="0"/>
              </a:rPr>
              <a:t>Support Vector Machines (SVM) are a powerful set of supervised learning methods used for classification, regression, and outliers detection. SVMs are particularly well suited for classification of complex but small- or medium-sized datasets.</a:t>
            </a:r>
          </a:p>
        </p:txBody>
      </p:sp>
      <p:sp>
        <p:nvSpPr>
          <p:cNvPr id="4" name="TextBox 3">
            <a:extLst>
              <a:ext uri="{FF2B5EF4-FFF2-40B4-BE49-F238E27FC236}">
                <a16:creationId xmlns:a16="http://schemas.microsoft.com/office/drawing/2014/main" id="{98271B4E-690F-130F-D550-741D80F04EBE}"/>
              </a:ext>
            </a:extLst>
          </p:cNvPr>
          <p:cNvSpPr txBox="1"/>
          <p:nvPr/>
        </p:nvSpPr>
        <p:spPr>
          <a:xfrm>
            <a:off x="1850094" y="630936"/>
            <a:ext cx="4245906" cy="461665"/>
          </a:xfrm>
          <a:prstGeom prst="rect">
            <a:avLst/>
          </a:prstGeom>
          <a:noFill/>
        </p:spPr>
        <p:txBody>
          <a:bodyPr wrap="none" rtlCol="0">
            <a:spAutoFit/>
          </a:bodyPr>
          <a:lstStyle/>
          <a:p>
            <a:r>
              <a:rPr lang="en-US" sz="2400" dirty="0">
                <a:latin typeface="Arial Black" panose="020B0A04020102020204" pitchFamily="34" charset="0"/>
              </a:rPr>
              <a:t>Support Vector Machine</a:t>
            </a:r>
          </a:p>
        </p:txBody>
      </p:sp>
      <p:pic>
        <p:nvPicPr>
          <p:cNvPr id="6" name="Picture 5">
            <a:extLst>
              <a:ext uri="{FF2B5EF4-FFF2-40B4-BE49-F238E27FC236}">
                <a16:creationId xmlns:a16="http://schemas.microsoft.com/office/drawing/2014/main" id="{A0B07E4A-EFF6-D810-5D4B-CA83B6D091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83269" y="3013055"/>
            <a:ext cx="5258534" cy="3486637"/>
          </a:xfrm>
          <a:prstGeom prst="rect">
            <a:avLst/>
          </a:prstGeom>
        </p:spPr>
      </p:pic>
    </p:spTree>
    <p:extLst>
      <p:ext uri="{BB962C8B-B14F-4D97-AF65-F5344CB8AC3E}">
        <p14:creationId xmlns:p14="http://schemas.microsoft.com/office/powerpoint/2010/main" val="31072297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64C8758-AEC3-A48D-1501-C40C88BA03B3}"/>
              </a:ext>
            </a:extLst>
          </p:cNvPr>
          <p:cNvPicPr>
            <a:picLocks noChangeAspect="1"/>
          </p:cNvPicPr>
          <p:nvPr/>
        </p:nvPicPr>
        <p:blipFill>
          <a:blip r:embed="rId2"/>
          <a:stretch>
            <a:fillRect/>
          </a:stretch>
        </p:blipFill>
        <p:spPr>
          <a:xfrm>
            <a:off x="3252104" y="2697480"/>
            <a:ext cx="6486884" cy="3840788"/>
          </a:xfrm>
          <a:prstGeom prst="rect">
            <a:avLst/>
          </a:prstGeom>
        </p:spPr>
      </p:pic>
      <p:sp>
        <p:nvSpPr>
          <p:cNvPr id="5" name="TextBox 4">
            <a:extLst>
              <a:ext uri="{FF2B5EF4-FFF2-40B4-BE49-F238E27FC236}">
                <a16:creationId xmlns:a16="http://schemas.microsoft.com/office/drawing/2014/main" id="{E17CAAC7-5076-1E94-3819-8C12E65F6B98}"/>
              </a:ext>
            </a:extLst>
          </p:cNvPr>
          <p:cNvSpPr txBox="1"/>
          <p:nvPr/>
        </p:nvSpPr>
        <p:spPr>
          <a:xfrm>
            <a:off x="2414016" y="870680"/>
            <a:ext cx="8119872" cy="1477328"/>
          </a:xfrm>
          <a:prstGeom prst="rect">
            <a:avLst/>
          </a:prstGeom>
          <a:noFill/>
        </p:spPr>
        <p:txBody>
          <a:bodyPr wrap="square">
            <a:spAutoFit/>
          </a:bodyPr>
          <a:lstStyle/>
          <a:p>
            <a:r>
              <a:rPr lang="en-US" dirty="0">
                <a:latin typeface="Arial Black" panose="020B0A04020102020204" pitchFamily="34" charset="0"/>
              </a:rPr>
              <a:t>A Decision Tree is a popular and intuitive supervised learning algorithm used for both classification and regression tasks. It works by splitting the data into subsets based on the value of input features, recursively partitioning the data to create a tree-like model of decisions</a:t>
            </a:r>
          </a:p>
        </p:txBody>
      </p:sp>
      <p:sp>
        <p:nvSpPr>
          <p:cNvPr id="6" name="TextBox 5">
            <a:extLst>
              <a:ext uri="{FF2B5EF4-FFF2-40B4-BE49-F238E27FC236}">
                <a16:creationId xmlns:a16="http://schemas.microsoft.com/office/drawing/2014/main" id="{A6D4FA2F-6B7B-F003-0162-B2DC279D4763}"/>
              </a:ext>
            </a:extLst>
          </p:cNvPr>
          <p:cNvSpPr txBox="1"/>
          <p:nvPr/>
        </p:nvSpPr>
        <p:spPr>
          <a:xfrm>
            <a:off x="1871075" y="292300"/>
            <a:ext cx="4243213" cy="461665"/>
          </a:xfrm>
          <a:prstGeom prst="rect">
            <a:avLst/>
          </a:prstGeom>
          <a:noFill/>
        </p:spPr>
        <p:txBody>
          <a:bodyPr wrap="none" rtlCol="0">
            <a:spAutoFit/>
          </a:bodyPr>
          <a:lstStyle/>
          <a:p>
            <a:r>
              <a:rPr lang="en-US" sz="2400" dirty="0">
                <a:latin typeface="Arial Black" panose="020B0A04020102020204" pitchFamily="34" charset="0"/>
              </a:rPr>
              <a:t>Decision Tree Algorithm</a:t>
            </a:r>
          </a:p>
        </p:txBody>
      </p:sp>
    </p:spTree>
    <p:extLst>
      <p:ext uri="{BB962C8B-B14F-4D97-AF65-F5344CB8AC3E}">
        <p14:creationId xmlns:p14="http://schemas.microsoft.com/office/powerpoint/2010/main" val="35341218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E305A72-DD40-3DF6-7174-639DA570431A}"/>
              </a:ext>
            </a:extLst>
          </p:cNvPr>
          <p:cNvSpPr txBox="1"/>
          <p:nvPr/>
        </p:nvSpPr>
        <p:spPr>
          <a:xfrm>
            <a:off x="1920240" y="448056"/>
            <a:ext cx="6867906" cy="461665"/>
          </a:xfrm>
          <a:prstGeom prst="rect">
            <a:avLst/>
          </a:prstGeom>
          <a:noFill/>
        </p:spPr>
        <p:txBody>
          <a:bodyPr wrap="none" rtlCol="0">
            <a:spAutoFit/>
          </a:bodyPr>
          <a:lstStyle/>
          <a:p>
            <a:r>
              <a:rPr lang="en-US" sz="2400" dirty="0" err="1">
                <a:latin typeface="Arial Black" panose="020B0A04020102020204" pitchFamily="34" charset="0"/>
              </a:rPr>
              <a:t>Predicit</a:t>
            </a:r>
            <a:r>
              <a:rPr lang="en-US" sz="2400" dirty="0">
                <a:latin typeface="Arial Black" panose="020B0A04020102020204" pitchFamily="34" charset="0"/>
              </a:rPr>
              <a:t> the model from the user’s input</a:t>
            </a:r>
          </a:p>
        </p:txBody>
      </p:sp>
      <p:pic>
        <p:nvPicPr>
          <p:cNvPr id="4" name="Picture 3">
            <a:extLst>
              <a:ext uri="{FF2B5EF4-FFF2-40B4-BE49-F238E27FC236}">
                <a16:creationId xmlns:a16="http://schemas.microsoft.com/office/drawing/2014/main" id="{267DEE2B-DE69-374C-4044-E3B5FC771773}"/>
              </a:ext>
            </a:extLst>
          </p:cNvPr>
          <p:cNvPicPr>
            <a:picLocks noChangeAspect="1"/>
          </p:cNvPicPr>
          <p:nvPr/>
        </p:nvPicPr>
        <p:blipFill>
          <a:blip r:embed="rId2"/>
          <a:stretch>
            <a:fillRect/>
          </a:stretch>
        </p:blipFill>
        <p:spPr>
          <a:xfrm>
            <a:off x="2228214" y="2025125"/>
            <a:ext cx="9107171" cy="3886742"/>
          </a:xfrm>
          <a:prstGeom prst="rect">
            <a:avLst/>
          </a:prstGeom>
        </p:spPr>
      </p:pic>
    </p:spTree>
    <p:extLst>
      <p:ext uri="{BB962C8B-B14F-4D97-AF65-F5344CB8AC3E}">
        <p14:creationId xmlns:p14="http://schemas.microsoft.com/office/powerpoint/2010/main" val="2899154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C8FC165-4D80-D2DE-06DB-818A85DD67E7}"/>
              </a:ext>
            </a:extLst>
          </p:cNvPr>
          <p:cNvSpPr txBox="1"/>
          <p:nvPr/>
        </p:nvSpPr>
        <p:spPr>
          <a:xfrm>
            <a:off x="3723894" y="2668262"/>
            <a:ext cx="6094476" cy="923330"/>
          </a:xfrm>
          <a:prstGeom prst="rect">
            <a:avLst/>
          </a:prstGeom>
          <a:noFill/>
        </p:spPr>
        <p:txBody>
          <a:bodyPr wrap="square">
            <a:spAutoFit/>
          </a:bodyPr>
          <a:lstStyle/>
          <a:p>
            <a:r>
              <a:rPr lang="en-US" sz="5400" dirty="0">
                <a:latin typeface="Algerian" panose="04020705040A02060702" pitchFamily="82" charset="0"/>
              </a:rPr>
              <a:t>THANK YOU </a:t>
            </a:r>
          </a:p>
        </p:txBody>
      </p:sp>
    </p:spTree>
    <p:extLst>
      <p:ext uri="{BB962C8B-B14F-4D97-AF65-F5344CB8AC3E}">
        <p14:creationId xmlns:p14="http://schemas.microsoft.com/office/powerpoint/2010/main" val="23437964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B13AD28-8F5C-06C3-0697-AA779969C0E2}"/>
              </a:ext>
            </a:extLst>
          </p:cNvPr>
          <p:cNvSpPr txBox="1"/>
          <p:nvPr/>
        </p:nvSpPr>
        <p:spPr>
          <a:xfrm>
            <a:off x="1755648" y="1170432"/>
            <a:ext cx="9360961" cy="400110"/>
          </a:xfrm>
          <a:prstGeom prst="rect">
            <a:avLst/>
          </a:prstGeom>
          <a:noFill/>
        </p:spPr>
        <p:txBody>
          <a:bodyPr wrap="none" rtlCol="0">
            <a:spAutoFit/>
          </a:bodyPr>
          <a:lstStyle/>
          <a:p>
            <a:r>
              <a:rPr lang="en-US" sz="2000" dirty="0">
                <a:latin typeface="Arial Black" panose="020B0A04020102020204" pitchFamily="34" charset="0"/>
              </a:rPr>
              <a:t>Import required libraries for </a:t>
            </a:r>
            <a:r>
              <a:rPr lang="en-US" sz="2000" dirty="0" err="1">
                <a:latin typeface="Arial Black" panose="020B0A04020102020204" pitchFamily="34" charset="0"/>
              </a:rPr>
              <a:t>Preprocess,Train</a:t>
            </a:r>
            <a:r>
              <a:rPr lang="en-US" sz="2000" dirty="0">
                <a:latin typeface="Arial Black" panose="020B0A04020102020204" pitchFamily="34" charset="0"/>
              </a:rPr>
              <a:t> and Test the model</a:t>
            </a:r>
          </a:p>
        </p:txBody>
      </p:sp>
      <p:sp>
        <p:nvSpPr>
          <p:cNvPr id="3" name="TextBox 2">
            <a:extLst>
              <a:ext uri="{FF2B5EF4-FFF2-40B4-BE49-F238E27FC236}">
                <a16:creationId xmlns:a16="http://schemas.microsoft.com/office/drawing/2014/main" id="{B291EF64-73BE-1D83-AB05-F332F119C1C0}"/>
              </a:ext>
            </a:extLst>
          </p:cNvPr>
          <p:cNvSpPr txBox="1"/>
          <p:nvPr/>
        </p:nvSpPr>
        <p:spPr>
          <a:xfrm>
            <a:off x="1755648" y="2002536"/>
            <a:ext cx="6407716" cy="400110"/>
          </a:xfrm>
          <a:prstGeom prst="rect">
            <a:avLst/>
          </a:prstGeom>
          <a:noFill/>
        </p:spPr>
        <p:txBody>
          <a:bodyPr wrap="none" rtlCol="0">
            <a:spAutoFit/>
          </a:bodyPr>
          <a:lstStyle/>
          <a:p>
            <a:r>
              <a:rPr lang="en-US" sz="2000" dirty="0">
                <a:latin typeface="Arial Black" panose="020B0A04020102020204" pitchFamily="34" charset="0"/>
              </a:rPr>
              <a:t>Upload the CSV file for read and the Dataset</a:t>
            </a:r>
          </a:p>
        </p:txBody>
      </p:sp>
      <p:pic>
        <p:nvPicPr>
          <p:cNvPr id="5" name="Picture 4">
            <a:extLst>
              <a:ext uri="{FF2B5EF4-FFF2-40B4-BE49-F238E27FC236}">
                <a16:creationId xmlns:a16="http://schemas.microsoft.com/office/drawing/2014/main" id="{8875DC39-36D5-7112-CE5E-64EBEB4596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54446" y="2834640"/>
            <a:ext cx="8163364" cy="3396209"/>
          </a:xfrm>
          <a:prstGeom prst="rect">
            <a:avLst/>
          </a:prstGeom>
        </p:spPr>
      </p:pic>
    </p:spTree>
    <p:extLst>
      <p:ext uri="{BB962C8B-B14F-4D97-AF65-F5344CB8AC3E}">
        <p14:creationId xmlns:p14="http://schemas.microsoft.com/office/powerpoint/2010/main" val="22365972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F4139688-1B3F-17E9-4F95-D4FD308CC83C}"/>
              </a:ext>
            </a:extLst>
          </p:cNvPr>
          <p:cNvSpPr>
            <a:spLocks noChangeArrowheads="1"/>
          </p:cNvSpPr>
          <p:nvPr/>
        </p:nvSpPr>
        <p:spPr bwMode="auto">
          <a:xfrm>
            <a:off x="2359152" y="2105561"/>
            <a:ext cx="211917"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chemeClr val="tx1"/>
                </a:solidFill>
                <a:effectLst/>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3">
            <a:extLst>
              <a:ext uri="{FF2B5EF4-FFF2-40B4-BE49-F238E27FC236}">
                <a16:creationId xmlns:a16="http://schemas.microsoft.com/office/drawing/2014/main" id="{64808FF9-2E51-E7E4-660E-9F86BD969464}"/>
              </a:ext>
            </a:extLst>
          </p:cNvPr>
          <p:cNvSpPr>
            <a:spLocks noChangeArrowheads="1"/>
          </p:cNvSpPr>
          <p:nvPr/>
        </p:nvSpPr>
        <p:spPr bwMode="auto">
          <a:xfrm>
            <a:off x="2571069" y="1575441"/>
            <a:ext cx="8600431"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rPr>
              <a:t>The </a:t>
            </a:r>
            <a:r>
              <a:rPr kumimoji="0" lang="en-US" altLang="en-US" sz="2000" b="0" i="0" u="none" strike="noStrike" cap="none" normalizeH="0" baseline="0" dirty="0">
                <a:ln>
                  <a:noFill/>
                </a:ln>
                <a:solidFill>
                  <a:schemeClr val="tx1"/>
                </a:solidFill>
                <a:effectLst/>
                <a:latin typeface="Arial Unicode MS"/>
              </a:rPr>
              <a:t>info()</a:t>
            </a:r>
            <a:r>
              <a:rPr kumimoji="0" lang="en-US" altLang="en-US" sz="2000" b="0" i="0" u="none" strike="noStrike" cap="none" normalizeH="0" baseline="0" dirty="0">
                <a:ln>
                  <a:noFill/>
                </a:ln>
                <a:solidFill>
                  <a:schemeClr val="tx1"/>
                </a:solidFill>
                <a:effectLst/>
              </a:rPr>
              <a:t> function in pandas is used to get a concise summary of a </a:t>
            </a:r>
            <a:r>
              <a:rPr kumimoji="0" lang="en-US" altLang="en-US" sz="2000" b="0" i="0" u="none" strike="noStrike" cap="none" normalizeH="0" baseline="0" dirty="0" err="1">
                <a:ln>
                  <a:noFill/>
                </a:ln>
                <a:solidFill>
                  <a:schemeClr val="tx1"/>
                </a:solidFill>
                <a:effectLst/>
              </a:rPr>
              <a:t>DataFrame</a:t>
            </a:r>
            <a:r>
              <a:rPr kumimoji="0" lang="en-US" altLang="en-US" sz="2000" b="0" i="0" u="none" strike="noStrike" cap="none" normalizeH="0" baseline="0" dirty="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
        <p:nvSpPr>
          <p:cNvPr id="6" name="TextBox 5">
            <a:extLst>
              <a:ext uri="{FF2B5EF4-FFF2-40B4-BE49-F238E27FC236}">
                <a16:creationId xmlns:a16="http://schemas.microsoft.com/office/drawing/2014/main" id="{808BA732-431E-F34D-B6AF-5A24AA788C73}"/>
              </a:ext>
            </a:extLst>
          </p:cNvPr>
          <p:cNvSpPr txBox="1"/>
          <p:nvPr/>
        </p:nvSpPr>
        <p:spPr>
          <a:xfrm>
            <a:off x="2029968" y="843482"/>
            <a:ext cx="1945854" cy="400110"/>
          </a:xfrm>
          <a:prstGeom prst="rect">
            <a:avLst/>
          </a:prstGeom>
          <a:noFill/>
        </p:spPr>
        <p:txBody>
          <a:bodyPr wrap="none" rtlCol="0">
            <a:spAutoFit/>
          </a:bodyPr>
          <a:lstStyle/>
          <a:p>
            <a:r>
              <a:rPr lang="en-US" sz="2000" dirty="0">
                <a:latin typeface="Arial Black" panose="020B0A04020102020204" pitchFamily="34" charset="0"/>
              </a:rPr>
              <a:t>Fastag.info()</a:t>
            </a:r>
          </a:p>
        </p:txBody>
      </p:sp>
      <p:pic>
        <p:nvPicPr>
          <p:cNvPr id="8" name="Picture 7">
            <a:extLst>
              <a:ext uri="{FF2B5EF4-FFF2-40B4-BE49-F238E27FC236}">
                <a16:creationId xmlns:a16="http://schemas.microsoft.com/office/drawing/2014/main" id="{C6A2CA0C-E417-E1FD-58D7-CD4D3361B2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26377" y="2196121"/>
            <a:ext cx="5723848" cy="4235648"/>
          </a:xfrm>
          <a:prstGeom prst="rect">
            <a:avLst/>
          </a:prstGeom>
        </p:spPr>
      </p:pic>
    </p:spTree>
    <p:extLst>
      <p:ext uri="{BB962C8B-B14F-4D97-AF65-F5344CB8AC3E}">
        <p14:creationId xmlns:p14="http://schemas.microsoft.com/office/powerpoint/2010/main" val="30479954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E2EBC50-5F6F-81CD-C31A-E7B63C1F9C4A}"/>
              </a:ext>
            </a:extLst>
          </p:cNvPr>
          <p:cNvSpPr txBox="1"/>
          <p:nvPr/>
        </p:nvSpPr>
        <p:spPr>
          <a:xfrm>
            <a:off x="2203704" y="795528"/>
            <a:ext cx="2636299" cy="400110"/>
          </a:xfrm>
          <a:prstGeom prst="rect">
            <a:avLst/>
          </a:prstGeom>
          <a:noFill/>
        </p:spPr>
        <p:txBody>
          <a:bodyPr wrap="none" rtlCol="0">
            <a:spAutoFit/>
          </a:bodyPr>
          <a:lstStyle/>
          <a:p>
            <a:r>
              <a:rPr lang="en-US" sz="2000" dirty="0" err="1">
                <a:latin typeface="Arial Black" panose="020B0A04020102020204" pitchFamily="34" charset="0"/>
              </a:rPr>
              <a:t>Fastag.describe</a:t>
            </a:r>
            <a:r>
              <a:rPr lang="en-US" sz="2000" dirty="0">
                <a:latin typeface="Arial Black" panose="020B0A04020102020204" pitchFamily="34" charset="0"/>
              </a:rPr>
              <a:t>()</a:t>
            </a:r>
          </a:p>
        </p:txBody>
      </p:sp>
      <p:sp>
        <p:nvSpPr>
          <p:cNvPr id="4" name="Rectangle 1">
            <a:extLst>
              <a:ext uri="{FF2B5EF4-FFF2-40B4-BE49-F238E27FC236}">
                <a16:creationId xmlns:a16="http://schemas.microsoft.com/office/drawing/2014/main" id="{2C61C4E0-D1EB-864D-367A-2E20C26A0B2B}"/>
              </a:ext>
            </a:extLst>
          </p:cNvPr>
          <p:cNvSpPr>
            <a:spLocks noChangeArrowheads="1"/>
          </p:cNvSpPr>
          <p:nvPr/>
        </p:nvSpPr>
        <p:spPr bwMode="auto">
          <a:xfrm>
            <a:off x="2978145" y="1420553"/>
            <a:ext cx="8000524"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mj-lt"/>
              </a:rPr>
              <a:t>The describe() function in pandas generates descriptive statistics of the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err="1">
                <a:ln>
                  <a:noFill/>
                </a:ln>
                <a:solidFill>
                  <a:schemeClr val="tx1"/>
                </a:solidFill>
                <a:effectLst/>
                <a:latin typeface="+mj-lt"/>
              </a:rPr>
              <a:t>DataFrame's</a:t>
            </a:r>
            <a:r>
              <a:rPr kumimoji="0" lang="en-US" altLang="en-US" sz="2000" b="0" i="0" u="none" strike="noStrike" cap="none" normalizeH="0" baseline="0" dirty="0">
                <a:ln>
                  <a:noFill/>
                </a:ln>
                <a:solidFill>
                  <a:schemeClr val="tx1"/>
                </a:solidFill>
                <a:effectLst/>
                <a:latin typeface="+mj-lt"/>
              </a:rPr>
              <a:t> numeric columns by default </a:t>
            </a:r>
          </a:p>
        </p:txBody>
      </p:sp>
      <p:pic>
        <p:nvPicPr>
          <p:cNvPr id="6" name="Picture 5">
            <a:extLst>
              <a:ext uri="{FF2B5EF4-FFF2-40B4-BE49-F238E27FC236}">
                <a16:creationId xmlns:a16="http://schemas.microsoft.com/office/drawing/2014/main" id="{8D8F6F84-0D35-2699-7D7C-A3303919B3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58317" y="2353354"/>
            <a:ext cx="7039957" cy="4039164"/>
          </a:xfrm>
          <a:prstGeom prst="rect">
            <a:avLst/>
          </a:prstGeom>
        </p:spPr>
      </p:pic>
    </p:spTree>
    <p:extLst>
      <p:ext uri="{BB962C8B-B14F-4D97-AF65-F5344CB8AC3E}">
        <p14:creationId xmlns:p14="http://schemas.microsoft.com/office/powerpoint/2010/main" val="5802376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5E7EAF7-EBB8-C1FB-738F-7456C57D5205}"/>
              </a:ext>
            </a:extLst>
          </p:cNvPr>
          <p:cNvSpPr txBox="1"/>
          <p:nvPr/>
        </p:nvSpPr>
        <p:spPr>
          <a:xfrm>
            <a:off x="2084832" y="731520"/>
            <a:ext cx="2055306" cy="400110"/>
          </a:xfrm>
          <a:prstGeom prst="rect">
            <a:avLst/>
          </a:prstGeom>
          <a:noFill/>
        </p:spPr>
        <p:txBody>
          <a:bodyPr wrap="none" rtlCol="0">
            <a:spAutoFit/>
          </a:bodyPr>
          <a:lstStyle/>
          <a:p>
            <a:r>
              <a:rPr lang="en-US" sz="2000" dirty="0" err="1">
                <a:latin typeface="Arial Black" panose="020B0A04020102020204" pitchFamily="34" charset="0"/>
              </a:rPr>
              <a:t>Fastag.drop</a:t>
            </a:r>
            <a:r>
              <a:rPr lang="en-US" sz="2000" dirty="0">
                <a:latin typeface="Arial Black" panose="020B0A04020102020204" pitchFamily="34" charset="0"/>
              </a:rPr>
              <a:t>()</a:t>
            </a:r>
          </a:p>
        </p:txBody>
      </p:sp>
      <p:sp>
        <p:nvSpPr>
          <p:cNvPr id="3" name="TextBox 2">
            <a:extLst>
              <a:ext uri="{FF2B5EF4-FFF2-40B4-BE49-F238E27FC236}">
                <a16:creationId xmlns:a16="http://schemas.microsoft.com/office/drawing/2014/main" id="{CE46F7FB-CF48-133C-18BC-430DC34756D5}"/>
              </a:ext>
            </a:extLst>
          </p:cNvPr>
          <p:cNvSpPr txBox="1"/>
          <p:nvPr/>
        </p:nvSpPr>
        <p:spPr>
          <a:xfrm>
            <a:off x="2670048" y="1408176"/>
            <a:ext cx="7475123" cy="369332"/>
          </a:xfrm>
          <a:prstGeom prst="rect">
            <a:avLst/>
          </a:prstGeom>
          <a:noFill/>
        </p:spPr>
        <p:txBody>
          <a:bodyPr wrap="none" rtlCol="0">
            <a:spAutoFit/>
          </a:bodyPr>
          <a:lstStyle/>
          <a:p>
            <a:r>
              <a:rPr lang="en-US" dirty="0"/>
              <a:t>The drop() function is used to remove the unnecessary column in the dataset</a:t>
            </a:r>
          </a:p>
        </p:txBody>
      </p:sp>
      <p:pic>
        <p:nvPicPr>
          <p:cNvPr id="5" name="Picture 4">
            <a:extLst>
              <a:ext uri="{FF2B5EF4-FFF2-40B4-BE49-F238E27FC236}">
                <a16:creationId xmlns:a16="http://schemas.microsoft.com/office/drawing/2014/main" id="{5DA7B2AD-1B75-E549-5B59-74B499F771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74710" y="2650365"/>
            <a:ext cx="8442579" cy="2799459"/>
          </a:xfrm>
          <a:prstGeom prst="rect">
            <a:avLst/>
          </a:prstGeom>
        </p:spPr>
      </p:pic>
    </p:spTree>
    <p:extLst>
      <p:ext uri="{BB962C8B-B14F-4D97-AF65-F5344CB8AC3E}">
        <p14:creationId xmlns:p14="http://schemas.microsoft.com/office/powerpoint/2010/main" val="36227258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C449D2B-6615-0035-6ADE-E094AB4AB3B7}"/>
              </a:ext>
            </a:extLst>
          </p:cNvPr>
          <p:cNvSpPr txBox="1"/>
          <p:nvPr/>
        </p:nvSpPr>
        <p:spPr>
          <a:xfrm>
            <a:off x="2246998" y="1604866"/>
            <a:ext cx="9400330" cy="1200329"/>
          </a:xfrm>
          <a:prstGeom prst="rect">
            <a:avLst/>
          </a:prstGeom>
          <a:noFill/>
        </p:spPr>
        <p:txBody>
          <a:bodyPr wrap="none" rtlCol="0">
            <a:spAutoFit/>
          </a:bodyPr>
          <a:lstStyle/>
          <a:p>
            <a:r>
              <a:rPr lang="en-US" sz="2400" dirty="0"/>
              <a:t>Label encoding is a method of converting categorical data into numerical</a:t>
            </a:r>
          </a:p>
          <a:p>
            <a:r>
              <a:rPr lang="en-US" sz="2400" dirty="0"/>
              <a:t>data so that machine learning algorithms can process it. </a:t>
            </a:r>
          </a:p>
          <a:p>
            <a:r>
              <a:rPr lang="en-US" sz="2400" dirty="0"/>
              <a:t>This technique assigns a unique integer to each category value</a:t>
            </a:r>
            <a:endParaRPr lang="en-US" sz="2400" dirty="0">
              <a:latin typeface="Arial Black" panose="020B0A04020102020204" pitchFamily="34" charset="0"/>
            </a:endParaRPr>
          </a:p>
        </p:txBody>
      </p:sp>
      <p:sp>
        <p:nvSpPr>
          <p:cNvPr id="4" name="TextBox 3">
            <a:extLst>
              <a:ext uri="{FF2B5EF4-FFF2-40B4-BE49-F238E27FC236}">
                <a16:creationId xmlns:a16="http://schemas.microsoft.com/office/drawing/2014/main" id="{0C49832C-B59D-425B-F5A2-FBE8806E8C05}"/>
              </a:ext>
            </a:extLst>
          </p:cNvPr>
          <p:cNvSpPr txBox="1"/>
          <p:nvPr/>
        </p:nvSpPr>
        <p:spPr>
          <a:xfrm>
            <a:off x="1643494" y="877824"/>
            <a:ext cx="2770117" cy="461665"/>
          </a:xfrm>
          <a:prstGeom prst="rect">
            <a:avLst/>
          </a:prstGeom>
          <a:noFill/>
        </p:spPr>
        <p:txBody>
          <a:bodyPr wrap="none" rtlCol="0">
            <a:spAutoFit/>
          </a:bodyPr>
          <a:lstStyle/>
          <a:p>
            <a:r>
              <a:rPr lang="en-US" sz="2400" dirty="0">
                <a:latin typeface="Arial Black" panose="020B0A04020102020204" pitchFamily="34" charset="0"/>
              </a:rPr>
              <a:t>Label Encoding</a:t>
            </a:r>
          </a:p>
        </p:txBody>
      </p:sp>
      <p:pic>
        <p:nvPicPr>
          <p:cNvPr id="6" name="Picture 5">
            <a:extLst>
              <a:ext uri="{FF2B5EF4-FFF2-40B4-BE49-F238E27FC236}">
                <a16:creationId xmlns:a16="http://schemas.microsoft.com/office/drawing/2014/main" id="{893C6CFA-E4C6-5F11-F67C-599FA6F457D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91097" y="2920998"/>
            <a:ext cx="5584808" cy="3639963"/>
          </a:xfrm>
          <a:prstGeom prst="rect">
            <a:avLst/>
          </a:prstGeom>
        </p:spPr>
      </p:pic>
    </p:spTree>
    <p:extLst>
      <p:ext uri="{BB962C8B-B14F-4D97-AF65-F5344CB8AC3E}">
        <p14:creationId xmlns:p14="http://schemas.microsoft.com/office/powerpoint/2010/main" val="19752619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9A3F78F-92BD-8256-5D16-6413A63B7377}"/>
              </a:ext>
            </a:extLst>
          </p:cNvPr>
          <p:cNvSpPr txBox="1"/>
          <p:nvPr/>
        </p:nvSpPr>
        <p:spPr>
          <a:xfrm>
            <a:off x="1874520" y="466344"/>
            <a:ext cx="6901505" cy="461665"/>
          </a:xfrm>
          <a:prstGeom prst="rect">
            <a:avLst/>
          </a:prstGeom>
          <a:noFill/>
        </p:spPr>
        <p:txBody>
          <a:bodyPr wrap="none" rtlCol="0">
            <a:spAutoFit/>
          </a:bodyPr>
          <a:lstStyle/>
          <a:p>
            <a:r>
              <a:rPr lang="en-US" sz="2400" dirty="0">
                <a:latin typeface="Arial Black" panose="020B0A04020102020204" pitchFamily="34" charset="0"/>
              </a:rPr>
              <a:t>Plot the data point by Data visualization</a:t>
            </a:r>
          </a:p>
        </p:txBody>
      </p:sp>
      <p:pic>
        <p:nvPicPr>
          <p:cNvPr id="4" name="Picture 3">
            <a:extLst>
              <a:ext uri="{FF2B5EF4-FFF2-40B4-BE49-F238E27FC236}">
                <a16:creationId xmlns:a16="http://schemas.microsoft.com/office/drawing/2014/main" id="{6DCCB79E-ADCB-5334-16C2-5E85E3566E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78743" y="1069848"/>
            <a:ext cx="5862337" cy="5404342"/>
          </a:xfrm>
          <a:prstGeom prst="rect">
            <a:avLst/>
          </a:prstGeom>
        </p:spPr>
      </p:pic>
    </p:spTree>
    <p:extLst>
      <p:ext uri="{BB962C8B-B14F-4D97-AF65-F5344CB8AC3E}">
        <p14:creationId xmlns:p14="http://schemas.microsoft.com/office/powerpoint/2010/main" val="36148447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90E7266-A26D-A3CF-0753-13C7030B6F49}"/>
              </a:ext>
            </a:extLst>
          </p:cNvPr>
          <p:cNvSpPr>
            <a:spLocks noChangeArrowheads="1"/>
          </p:cNvSpPr>
          <p:nvPr/>
        </p:nvSpPr>
        <p:spPr bwMode="auto">
          <a:xfrm>
            <a:off x="2299324" y="1584585"/>
            <a:ext cx="8388771"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Black" panose="020B0A04020102020204" pitchFamily="34" charset="0"/>
              </a:rPr>
              <a:t>The </a:t>
            </a:r>
            <a:r>
              <a:rPr kumimoji="0" lang="en-US" altLang="en-US" sz="2000" b="0" i="0" u="none" strike="noStrike" cap="none" normalizeH="0" baseline="0" dirty="0" err="1">
                <a:ln>
                  <a:noFill/>
                </a:ln>
                <a:solidFill>
                  <a:schemeClr val="tx1"/>
                </a:solidFill>
                <a:effectLst/>
                <a:latin typeface="Arial Black" panose="020B0A04020102020204" pitchFamily="34" charset="0"/>
              </a:rPr>
              <a:t>train_test_split</a:t>
            </a:r>
            <a:r>
              <a:rPr kumimoji="0" lang="en-US" altLang="en-US" sz="2000" b="0" i="0" u="none" strike="noStrike" cap="none" normalizeH="0" baseline="0" dirty="0">
                <a:ln>
                  <a:noFill/>
                </a:ln>
                <a:solidFill>
                  <a:schemeClr val="tx1"/>
                </a:solidFill>
                <a:effectLst/>
                <a:latin typeface="Arial Black" panose="020B0A04020102020204" pitchFamily="34" charset="0"/>
              </a:rPr>
              <a:t> function in scikit-learn is used to split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Black" panose="020B0A04020102020204" pitchFamily="34" charset="0"/>
              </a:rPr>
              <a:t>a dataset into training and testing sets. </a:t>
            </a:r>
          </a:p>
        </p:txBody>
      </p:sp>
      <p:sp>
        <p:nvSpPr>
          <p:cNvPr id="3" name="TextBox 2">
            <a:extLst>
              <a:ext uri="{FF2B5EF4-FFF2-40B4-BE49-F238E27FC236}">
                <a16:creationId xmlns:a16="http://schemas.microsoft.com/office/drawing/2014/main" id="{693A2772-A4CC-0972-62D2-35695DEF687D}"/>
              </a:ext>
            </a:extLst>
          </p:cNvPr>
          <p:cNvSpPr txBox="1"/>
          <p:nvPr/>
        </p:nvSpPr>
        <p:spPr>
          <a:xfrm>
            <a:off x="1773936" y="777240"/>
            <a:ext cx="3098669" cy="523220"/>
          </a:xfrm>
          <a:prstGeom prst="rect">
            <a:avLst/>
          </a:prstGeom>
          <a:noFill/>
        </p:spPr>
        <p:txBody>
          <a:bodyPr wrap="none" rtlCol="0">
            <a:spAutoFit/>
          </a:bodyPr>
          <a:lstStyle/>
          <a:p>
            <a:r>
              <a:rPr lang="en-US" sz="2800" dirty="0" err="1">
                <a:latin typeface="Arial Black" panose="020B0A04020102020204" pitchFamily="34" charset="0"/>
              </a:rPr>
              <a:t>train_test_split</a:t>
            </a:r>
            <a:endParaRPr lang="en-US" sz="2800" dirty="0">
              <a:latin typeface="Arial Black" panose="020B0A04020102020204" pitchFamily="34" charset="0"/>
            </a:endParaRPr>
          </a:p>
        </p:txBody>
      </p:sp>
      <p:pic>
        <p:nvPicPr>
          <p:cNvPr id="6" name="Picture 5">
            <a:extLst>
              <a:ext uri="{FF2B5EF4-FFF2-40B4-BE49-F238E27FC236}">
                <a16:creationId xmlns:a16="http://schemas.microsoft.com/office/drawing/2014/main" id="{19D5E351-0192-8CB2-8377-1CE1EA68FE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85706" y="2809788"/>
            <a:ext cx="5820587" cy="1238423"/>
          </a:xfrm>
          <a:prstGeom prst="rect">
            <a:avLst/>
          </a:prstGeom>
        </p:spPr>
      </p:pic>
    </p:spTree>
    <p:extLst>
      <p:ext uri="{BB962C8B-B14F-4D97-AF65-F5344CB8AC3E}">
        <p14:creationId xmlns:p14="http://schemas.microsoft.com/office/powerpoint/2010/main" val="29350330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0E990E7-490F-F3B8-881A-0668B6FA0830}"/>
              </a:ext>
            </a:extLst>
          </p:cNvPr>
          <p:cNvSpPr txBox="1"/>
          <p:nvPr/>
        </p:nvSpPr>
        <p:spPr>
          <a:xfrm>
            <a:off x="3048762" y="962120"/>
            <a:ext cx="8399526" cy="1631216"/>
          </a:xfrm>
          <a:prstGeom prst="rect">
            <a:avLst/>
          </a:prstGeom>
          <a:noFill/>
        </p:spPr>
        <p:txBody>
          <a:bodyPr wrap="square">
            <a:spAutoFit/>
          </a:bodyPr>
          <a:lstStyle/>
          <a:p>
            <a:r>
              <a:rPr lang="en-US" sz="2000" dirty="0">
                <a:latin typeface="Arial Black" panose="020B0A04020102020204" pitchFamily="34" charset="0"/>
              </a:rPr>
              <a:t>Logistic regression is a statistical method for predicting binary outcomes. It estimates the probability that a given input point belongs to a certain class. The output is a probability value between 0 and 1, which can be mapped to two possible classes using a threshold (typically 0.5).</a:t>
            </a:r>
          </a:p>
        </p:txBody>
      </p:sp>
      <p:sp>
        <p:nvSpPr>
          <p:cNvPr id="4" name="TextBox 3">
            <a:extLst>
              <a:ext uri="{FF2B5EF4-FFF2-40B4-BE49-F238E27FC236}">
                <a16:creationId xmlns:a16="http://schemas.microsoft.com/office/drawing/2014/main" id="{E26D3637-3FF6-FCFE-F8DA-F01ACCAA9C73}"/>
              </a:ext>
            </a:extLst>
          </p:cNvPr>
          <p:cNvSpPr txBox="1"/>
          <p:nvPr/>
        </p:nvSpPr>
        <p:spPr>
          <a:xfrm>
            <a:off x="2029968" y="402336"/>
            <a:ext cx="3526222" cy="461665"/>
          </a:xfrm>
          <a:prstGeom prst="rect">
            <a:avLst/>
          </a:prstGeom>
          <a:noFill/>
        </p:spPr>
        <p:txBody>
          <a:bodyPr wrap="none" rtlCol="0">
            <a:spAutoFit/>
          </a:bodyPr>
          <a:lstStyle/>
          <a:p>
            <a:r>
              <a:rPr lang="en-US" sz="2400" dirty="0">
                <a:latin typeface="Arial Black" panose="020B0A04020102020204" pitchFamily="34" charset="0"/>
              </a:rPr>
              <a:t>Logistic Regression</a:t>
            </a:r>
          </a:p>
        </p:txBody>
      </p:sp>
      <p:pic>
        <p:nvPicPr>
          <p:cNvPr id="6" name="Picture 5">
            <a:extLst>
              <a:ext uri="{FF2B5EF4-FFF2-40B4-BE49-F238E27FC236}">
                <a16:creationId xmlns:a16="http://schemas.microsoft.com/office/drawing/2014/main" id="{EEB87E04-6A48-DDC9-0CE3-2D7F330CE2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81029" y="2910911"/>
            <a:ext cx="8268854" cy="3343742"/>
          </a:xfrm>
          <a:prstGeom prst="rect">
            <a:avLst/>
          </a:prstGeom>
        </p:spPr>
      </p:pic>
    </p:spTree>
    <p:extLst>
      <p:ext uri="{BB962C8B-B14F-4D97-AF65-F5344CB8AC3E}">
        <p14:creationId xmlns:p14="http://schemas.microsoft.com/office/powerpoint/2010/main" val="149517067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45</TotalTime>
  <Words>303</Words>
  <Application>Microsoft Office PowerPoint</Application>
  <PresentationFormat>Widescreen</PresentationFormat>
  <Paragraphs>27</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Algerian</vt:lpstr>
      <vt:lpstr>Arial</vt:lpstr>
      <vt:lpstr>Arial Black</vt:lpstr>
      <vt:lpstr>Arial Unicode MS</vt:lpstr>
      <vt:lpstr>Corbel</vt:lpstr>
      <vt:lpstr>Parallax</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Tamil chandru</dc:creator>
  <cp:lastModifiedBy>Tamil chandru</cp:lastModifiedBy>
  <cp:revision>2</cp:revision>
  <dcterms:created xsi:type="dcterms:W3CDTF">2024-06-22T13:04:15Z</dcterms:created>
  <dcterms:modified xsi:type="dcterms:W3CDTF">2024-06-22T13:49:29Z</dcterms:modified>
</cp:coreProperties>
</file>