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67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E8C810-A78D-4C7E-8020-A34988F051B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1EE263D9-6783-47F7-AA95-C29D35BEFDAE}">
      <dgm:prSet custT="1"/>
      <dgm:spPr/>
      <dgm:t>
        <a:bodyPr/>
        <a:lstStyle/>
        <a:p>
          <a:pPr algn="ctr" rtl="0"/>
          <a:r>
            <a:rPr lang="ru-RU" sz="3000" b="1" dirty="0" smtClean="0"/>
            <a:t>Построение эффективной модели прогнозирования ежегодной стоимости медицинского покрытия для страховой компании </a:t>
          </a:r>
          <a:endParaRPr lang="ru-RU" sz="3000" b="1" dirty="0"/>
        </a:p>
      </dgm:t>
    </dgm:pt>
    <dgm:pt modelId="{E84A778B-4192-4FCE-9E39-B7C87244DB3D}" type="parTrans" cxnId="{EE42E5B5-2BC5-4675-8618-E27F4A3B0798}">
      <dgm:prSet/>
      <dgm:spPr/>
      <dgm:t>
        <a:bodyPr/>
        <a:lstStyle/>
        <a:p>
          <a:endParaRPr lang="ru-RU"/>
        </a:p>
      </dgm:t>
    </dgm:pt>
    <dgm:pt modelId="{BD3A53BA-34BD-4E93-8A02-C013BE8C185F}" type="sibTrans" cxnId="{EE42E5B5-2BC5-4675-8618-E27F4A3B0798}">
      <dgm:prSet/>
      <dgm:spPr/>
      <dgm:t>
        <a:bodyPr/>
        <a:lstStyle/>
        <a:p>
          <a:endParaRPr lang="ru-RU"/>
        </a:p>
      </dgm:t>
    </dgm:pt>
    <dgm:pt modelId="{C8F38CC9-0870-40AD-8BC2-D3BC9C9DF578}" type="pres">
      <dgm:prSet presAssocID="{E8E8C810-A78D-4C7E-8020-A34988F051B5}" presName="linear" presStyleCnt="0">
        <dgm:presLayoutVars>
          <dgm:animLvl val="lvl"/>
          <dgm:resizeHandles val="exact"/>
        </dgm:presLayoutVars>
      </dgm:prSet>
      <dgm:spPr/>
    </dgm:pt>
    <dgm:pt modelId="{FDD1F835-C144-495A-9ECC-BF248B803C04}" type="pres">
      <dgm:prSet presAssocID="{1EE263D9-6783-47F7-AA95-C29D35BEFDA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F45E0EF-BFC6-4411-8E07-340728C4425C}" type="presOf" srcId="{E8E8C810-A78D-4C7E-8020-A34988F051B5}" destId="{C8F38CC9-0870-40AD-8BC2-D3BC9C9DF578}" srcOrd="0" destOrd="0" presId="urn:microsoft.com/office/officeart/2005/8/layout/vList2"/>
    <dgm:cxn modelId="{EE42E5B5-2BC5-4675-8618-E27F4A3B0798}" srcId="{E8E8C810-A78D-4C7E-8020-A34988F051B5}" destId="{1EE263D9-6783-47F7-AA95-C29D35BEFDAE}" srcOrd="0" destOrd="0" parTransId="{E84A778B-4192-4FCE-9E39-B7C87244DB3D}" sibTransId="{BD3A53BA-34BD-4E93-8A02-C013BE8C185F}"/>
    <dgm:cxn modelId="{97BC65EB-3576-4CDA-BF1A-CE827159304B}" type="presOf" srcId="{1EE263D9-6783-47F7-AA95-C29D35BEFDAE}" destId="{FDD1F835-C144-495A-9ECC-BF248B803C04}" srcOrd="0" destOrd="0" presId="urn:microsoft.com/office/officeart/2005/8/layout/vList2"/>
    <dgm:cxn modelId="{44C51633-BEDA-443B-B037-8C150572E232}" type="presParOf" srcId="{C8F38CC9-0870-40AD-8BC2-D3BC9C9DF578}" destId="{FDD1F835-C144-495A-9ECC-BF248B803C0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BA94868-4EE2-4A26-994F-B3B4508931B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E8C7BBE-DD10-46D3-93D9-FF6D11329CA6}">
      <dgm:prSet custT="1"/>
      <dgm:spPr/>
      <dgm:t>
        <a:bodyPr/>
        <a:lstStyle/>
        <a:p>
          <a:pPr algn="ctr" rtl="0"/>
          <a:r>
            <a:rPr lang="en-US" sz="2000" b="1" dirty="0" smtClean="0">
              <a:solidFill>
                <a:schemeClr val="bg1"/>
              </a:solidFill>
            </a:rPr>
            <a:t>Ridge</a:t>
          </a:r>
          <a:endParaRPr lang="ru-RU" sz="2000" b="1" dirty="0">
            <a:solidFill>
              <a:schemeClr val="bg1"/>
            </a:solidFill>
          </a:endParaRPr>
        </a:p>
      </dgm:t>
    </dgm:pt>
    <dgm:pt modelId="{EF744059-5BF4-496E-AA91-E41F8EC512F2}" type="parTrans" cxnId="{55A43FB5-8565-43CA-B87F-9161967738DB}">
      <dgm:prSet/>
      <dgm:spPr/>
      <dgm:t>
        <a:bodyPr/>
        <a:lstStyle/>
        <a:p>
          <a:endParaRPr lang="ru-RU"/>
        </a:p>
      </dgm:t>
    </dgm:pt>
    <dgm:pt modelId="{FB53D63F-0DFF-4E63-BD11-22ED47D973AB}" type="sibTrans" cxnId="{55A43FB5-8565-43CA-B87F-9161967738DB}">
      <dgm:prSet/>
      <dgm:spPr/>
      <dgm:t>
        <a:bodyPr/>
        <a:lstStyle/>
        <a:p>
          <a:endParaRPr lang="ru-RU"/>
        </a:p>
      </dgm:t>
    </dgm:pt>
    <dgm:pt modelId="{48F32418-0CFA-454E-BC61-F7708B811E39}" type="pres">
      <dgm:prSet presAssocID="{DBA94868-4EE2-4A26-994F-B3B4508931BB}" presName="linear" presStyleCnt="0">
        <dgm:presLayoutVars>
          <dgm:animLvl val="lvl"/>
          <dgm:resizeHandles val="exact"/>
        </dgm:presLayoutVars>
      </dgm:prSet>
      <dgm:spPr/>
    </dgm:pt>
    <dgm:pt modelId="{E2AA3359-5D6F-49A9-9C5C-82E205167BB1}" type="pres">
      <dgm:prSet presAssocID="{4E8C7BBE-DD10-46D3-93D9-FF6D11329CA6}" presName="parentText" presStyleLbl="node1" presStyleIdx="0" presStyleCnt="1" custScaleY="5936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AA89CE5-7F58-47B7-99E4-D037A22502BE}" type="presOf" srcId="{DBA94868-4EE2-4A26-994F-B3B4508931BB}" destId="{48F32418-0CFA-454E-BC61-F7708B811E39}" srcOrd="0" destOrd="0" presId="urn:microsoft.com/office/officeart/2005/8/layout/vList2"/>
    <dgm:cxn modelId="{55A43FB5-8565-43CA-B87F-9161967738DB}" srcId="{DBA94868-4EE2-4A26-994F-B3B4508931BB}" destId="{4E8C7BBE-DD10-46D3-93D9-FF6D11329CA6}" srcOrd="0" destOrd="0" parTransId="{EF744059-5BF4-496E-AA91-E41F8EC512F2}" sibTransId="{FB53D63F-0DFF-4E63-BD11-22ED47D973AB}"/>
    <dgm:cxn modelId="{A0D2F006-871F-4945-9BC6-5631E45FDC08}" type="presOf" srcId="{4E8C7BBE-DD10-46D3-93D9-FF6D11329CA6}" destId="{E2AA3359-5D6F-49A9-9C5C-82E205167BB1}" srcOrd="0" destOrd="0" presId="urn:microsoft.com/office/officeart/2005/8/layout/vList2"/>
    <dgm:cxn modelId="{6F0F1A78-3448-405A-9DA1-0BB9F83B9514}" type="presParOf" srcId="{48F32418-0CFA-454E-BC61-F7708B811E39}" destId="{E2AA3359-5D6F-49A9-9C5C-82E205167BB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BA94868-4EE2-4A26-994F-B3B4508931B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E8C7BBE-DD10-46D3-93D9-FF6D11329CA6}">
      <dgm:prSet custT="1"/>
      <dgm:spPr/>
      <dgm:t>
        <a:bodyPr/>
        <a:lstStyle/>
        <a:p>
          <a:pPr algn="ctr" rtl="0"/>
          <a:r>
            <a:rPr lang="en-US" sz="2000" b="1" dirty="0" err="1" smtClean="0">
              <a:solidFill>
                <a:schemeClr val="bg1"/>
              </a:solidFill>
            </a:rPr>
            <a:t>RandomForest</a:t>
          </a:r>
          <a:endParaRPr lang="ru-RU" sz="2000" b="1" dirty="0">
            <a:solidFill>
              <a:schemeClr val="bg1"/>
            </a:solidFill>
          </a:endParaRPr>
        </a:p>
      </dgm:t>
    </dgm:pt>
    <dgm:pt modelId="{EF744059-5BF4-496E-AA91-E41F8EC512F2}" type="parTrans" cxnId="{55A43FB5-8565-43CA-B87F-9161967738DB}">
      <dgm:prSet/>
      <dgm:spPr/>
      <dgm:t>
        <a:bodyPr/>
        <a:lstStyle/>
        <a:p>
          <a:endParaRPr lang="ru-RU"/>
        </a:p>
      </dgm:t>
    </dgm:pt>
    <dgm:pt modelId="{FB53D63F-0DFF-4E63-BD11-22ED47D973AB}" type="sibTrans" cxnId="{55A43FB5-8565-43CA-B87F-9161967738DB}">
      <dgm:prSet/>
      <dgm:spPr/>
      <dgm:t>
        <a:bodyPr/>
        <a:lstStyle/>
        <a:p>
          <a:endParaRPr lang="ru-RU"/>
        </a:p>
      </dgm:t>
    </dgm:pt>
    <dgm:pt modelId="{48F32418-0CFA-454E-BC61-F7708B811E39}" type="pres">
      <dgm:prSet presAssocID="{DBA94868-4EE2-4A26-994F-B3B4508931BB}" presName="linear" presStyleCnt="0">
        <dgm:presLayoutVars>
          <dgm:animLvl val="lvl"/>
          <dgm:resizeHandles val="exact"/>
        </dgm:presLayoutVars>
      </dgm:prSet>
      <dgm:spPr/>
    </dgm:pt>
    <dgm:pt modelId="{E2AA3359-5D6F-49A9-9C5C-82E205167BB1}" type="pres">
      <dgm:prSet presAssocID="{4E8C7BBE-DD10-46D3-93D9-FF6D11329CA6}" presName="parentText" presStyleLbl="node1" presStyleIdx="0" presStyleCnt="1" custScaleY="5936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AA89CE5-7F58-47B7-99E4-D037A22502BE}" type="presOf" srcId="{DBA94868-4EE2-4A26-994F-B3B4508931BB}" destId="{48F32418-0CFA-454E-BC61-F7708B811E39}" srcOrd="0" destOrd="0" presId="urn:microsoft.com/office/officeart/2005/8/layout/vList2"/>
    <dgm:cxn modelId="{55A43FB5-8565-43CA-B87F-9161967738DB}" srcId="{DBA94868-4EE2-4A26-994F-B3B4508931BB}" destId="{4E8C7BBE-DD10-46D3-93D9-FF6D11329CA6}" srcOrd="0" destOrd="0" parTransId="{EF744059-5BF4-496E-AA91-E41F8EC512F2}" sibTransId="{FB53D63F-0DFF-4E63-BD11-22ED47D973AB}"/>
    <dgm:cxn modelId="{A0D2F006-871F-4945-9BC6-5631E45FDC08}" type="presOf" srcId="{4E8C7BBE-DD10-46D3-93D9-FF6D11329CA6}" destId="{E2AA3359-5D6F-49A9-9C5C-82E205167BB1}" srcOrd="0" destOrd="0" presId="urn:microsoft.com/office/officeart/2005/8/layout/vList2"/>
    <dgm:cxn modelId="{6F0F1A78-3448-405A-9DA1-0BB9F83B9514}" type="presParOf" srcId="{48F32418-0CFA-454E-BC61-F7708B811E39}" destId="{E2AA3359-5D6F-49A9-9C5C-82E205167BB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BA94868-4EE2-4A26-994F-B3B4508931B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E8C7BBE-DD10-46D3-93D9-FF6D11329CA6}">
      <dgm:prSet custT="1"/>
      <dgm:spPr/>
      <dgm:t>
        <a:bodyPr/>
        <a:lstStyle/>
        <a:p>
          <a:pPr algn="ctr" rtl="0"/>
          <a:r>
            <a:rPr lang="en-US" sz="2000" b="1" dirty="0" err="1" smtClean="0">
              <a:solidFill>
                <a:schemeClr val="bg1"/>
              </a:solidFill>
            </a:rPr>
            <a:t>GradientBoostingRegressor</a:t>
          </a:r>
          <a:endParaRPr lang="ru-RU" sz="2000" b="1" dirty="0">
            <a:solidFill>
              <a:schemeClr val="bg1"/>
            </a:solidFill>
          </a:endParaRPr>
        </a:p>
      </dgm:t>
    </dgm:pt>
    <dgm:pt modelId="{EF744059-5BF4-496E-AA91-E41F8EC512F2}" type="parTrans" cxnId="{55A43FB5-8565-43CA-B87F-9161967738DB}">
      <dgm:prSet/>
      <dgm:spPr/>
      <dgm:t>
        <a:bodyPr/>
        <a:lstStyle/>
        <a:p>
          <a:endParaRPr lang="ru-RU"/>
        </a:p>
      </dgm:t>
    </dgm:pt>
    <dgm:pt modelId="{FB53D63F-0DFF-4E63-BD11-22ED47D973AB}" type="sibTrans" cxnId="{55A43FB5-8565-43CA-B87F-9161967738DB}">
      <dgm:prSet/>
      <dgm:spPr/>
      <dgm:t>
        <a:bodyPr/>
        <a:lstStyle/>
        <a:p>
          <a:endParaRPr lang="ru-RU"/>
        </a:p>
      </dgm:t>
    </dgm:pt>
    <dgm:pt modelId="{48F32418-0CFA-454E-BC61-F7708B811E39}" type="pres">
      <dgm:prSet presAssocID="{DBA94868-4EE2-4A26-994F-B3B4508931BB}" presName="linear" presStyleCnt="0">
        <dgm:presLayoutVars>
          <dgm:animLvl val="lvl"/>
          <dgm:resizeHandles val="exact"/>
        </dgm:presLayoutVars>
      </dgm:prSet>
      <dgm:spPr/>
    </dgm:pt>
    <dgm:pt modelId="{E2AA3359-5D6F-49A9-9C5C-82E205167BB1}" type="pres">
      <dgm:prSet presAssocID="{4E8C7BBE-DD10-46D3-93D9-FF6D11329CA6}" presName="parentText" presStyleLbl="node1" presStyleIdx="0" presStyleCnt="1" custScaleY="5936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AA89CE5-7F58-47B7-99E4-D037A22502BE}" type="presOf" srcId="{DBA94868-4EE2-4A26-994F-B3B4508931BB}" destId="{48F32418-0CFA-454E-BC61-F7708B811E39}" srcOrd="0" destOrd="0" presId="urn:microsoft.com/office/officeart/2005/8/layout/vList2"/>
    <dgm:cxn modelId="{55A43FB5-8565-43CA-B87F-9161967738DB}" srcId="{DBA94868-4EE2-4A26-994F-B3B4508931BB}" destId="{4E8C7BBE-DD10-46D3-93D9-FF6D11329CA6}" srcOrd="0" destOrd="0" parTransId="{EF744059-5BF4-496E-AA91-E41F8EC512F2}" sibTransId="{FB53D63F-0DFF-4E63-BD11-22ED47D973AB}"/>
    <dgm:cxn modelId="{A0D2F006-871F-4945-9BC6-5631E45FDC08}" type="presOf" srcId="{4E8C7BBE-DD10-46D3-93D9-FF6D11329CA6}" destId="{E2AA3359-5D6F-49A9-9C5C-82E205167BB1}" srcOrd="0" destOrd="0" presId="urn:microsoft.com/office/officeart/2005/8/layout/vList2"/>
    <dgm:cxn modelId="{6F0F1A78-3448-405A-9DA1-0BB9F83B9514}" type="presParOf" srcId="{48F32418-0CFA-454E-BC61-F7708B811E39}" destId="{E2AA3359-5D6F-49A9-9C5C-82E205167BB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BA94868-4EE2-4A26-994F-B3B4508931B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E8C7BBE-DD10-46D3-93D9-FF6D11329CA6}">
      <dgm:prSet custT="1"/>
      <dgm:spPr/>
      <dgm:t>
        <a:bodyPr/>
        <a:lstStyle/>
        <a:p>
          <a:pPr algn="ctr" rtl="0"/>
          <a:r>
            <a:rPr lang="en-US" sz="2000" b="1" dirty="0" err="1" smtClean="0">
              <a:solidFill>
                <a:schemeClr val="bg1"/>
              </a:solidFill>
            </a:rPr>
            <a:t>XGBRFRegressor</a:t>
          </a:r>
          <a:endParaRPr lang="ru-RU" sz="2000" b="1" dirty="0">
            <a:solidFill>
              <a:schemeClr val="bg1"/>
            </a:solidFill>
          </a:endParaRPr>
        </a:p>
      </dgm:t>
    </dgm:pt>
    <dgm:pt modelId="{EF744059-5BF4-496E-AA91-E41F8EC512F2}" type="parTrans" cxnId="{55A43FB5-8565-43CA-B87F-9161967738DB}">
      <dgm:prSet/>
      <dgm:spPr/>
      <dgm:t>
        <a:bodyPr/>
        <a:lstStyle/>
        <a:p>
          <a:endParaRPr lang="ru-RU"/>
        </a:p>
      </dgm:t>
    </dgm:pt>
    <dgm:pt modelId="{FB53D63F-0DFF-4E63-BD11-22ED47D973AB}" type="sibTrans" cxnId="{55A43FB5-8565-43CA-B87F-9161967738DB}">
      <dgm:prSet/>
      <dgm:spPr/>
      <dgm:t>
        <a:bodyPr/>
        <a:lstStyle/>
        <a:p>
          <a:endParaRPr lang="ru-RU"/>
        </a:p>
      </dgm:t>
    </dgm:pt>
    <dgm:pt modelId="{48F32418-0CFA-454E-BC61-F7708B811E39}" type="pres">
      <dgm:prSet presAssocID="{DBA94868-4EE2-4A26-994F-B3B4508931BB}" presName="linear" presStyleCnt="0">
        <dgm:presLayoutVars>
          <dgm:animLvl val="lvl"/>
          <dgm:resizeHandles val="exact"/>
        </dgm:presLayoutVars>
      </dgm:prSet>
      <dgm:spPr/>
    </dgm:pt>
    <dgm:pt modelId="{E2AA3359-5D6F-49A9-9C5C-82E205167BB1}" type="pres">
      <dgm:prSet presAssocID="{4E8C7BBE-DD10-46D3-93D9-FF6D11329CA6}" presName="parentText" presStyleLbl="node1" presStyleIdx="0" presStyleCnt="1" custScaleY="5936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AA89CE5-7F58-47B7-99E4-D037A22502BE}" type="presOf" srcId="{DBA94868-4EE2-4A26-994F-B3B4508931BB}" destId="{48F32418-0CFA-454E-BC61-F7708B811E39}" srcOrd="0" destOrd="0" presId="urn:microsoft.com/office/officeart/2005/8/layout/vList2"/>
    <dgm:cxn modelId="{55A43FB5-8565-43CA-B87F-9161967738DB}" srcId="{DBA94868-4EE2-4A26-994F-B3B4508931BB}" destId="{4E8C7BBE-DD10-46D3-93D9-FF6D11329CA6}" srcOrd="0" destOrd="0" parTransId="{EF744059-5BF4-496E-AA91-E41F8EC512F2}" sibTransId="{FB53D63F-0DFF-4E63-BD11-22ED47D973AB}"/>
    <dgm:cxn modelId="{A0D2F006-871F-4945-9BC6-5631E45FDC08}" type="presOf" srcId="{4E8C7BBE-DD10-46D3-93D9-FF6D11329CA6}" destId="{E2AA3359-5D6F-49A9-9C5C-82E205167BB1}" srcOrd="0" destOrd="0" presId="urn:microsoft.com/office/officeart/2005/8/layout/vList2"/>
    <dgm:cxn modelId="{6F0F1A78-3448-405A-9DA1-0BB9F83B9514}" type="presParOf" srcId="{48F32418-0CFA-454E-BC61-F7708B811E39}" destId="{E2AA3359-5D6F-49A9-9C5C-82E205167BB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BA94868-4EE2-4A26-994F-B3B4508931B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E8C7BBE-DD10-46D3-93D9-FF6D11329CA6}">
      <dgm:prSet custT="1"/>
      <dgm:spPr/>
      <dgm:t>
        <a:bodyPr/>
        <a:lstStyle/>
        <a:p>
          <a:pPr algn="ctr" rtl="0"/>
          <a:r>
            <a:rPr lang="ru-RU" sz="2000" b="1" dirty="0" smtClean="0">
              <a:solidFill>
                <a:schemeClr val="bg1"/>
              </a:solidFill>
            </a:rPr>
            <a:t>Выводы</a:t>
          </a:r>
          <a:endParaRPr lang="ru-RU" sz="2000" b="1" dirty="0">
            <a:solidFill>
              <a:schemeClr val="bg1"/>
            </a:solidFill>
          </a:endParaRPr>
        </a:p>
      </dgm:t>
    </dgm:pt>
    <dgm:pt modelId="{EF744059-5BF4-496E-AA91-E41F8EC512F2}" type="parTrans" cxnId="{55A43FB5-8565-43CA-B87F-9161967738DB}">
      <dgm:prSet/>
      <dgm:spPr/>
      <dgm:t>
        <a:bodyPr/>
        <a:lstStyle/>
        <a:p>
          <a:endParaRPr lang="ru-RU"/>
        </a:p>
      </dgm:t>
    </dgm:pt>
    <dgm:pt modelId="{FB53D63F-0DFF-4E63-BD11-22ED47D973AB}" type="sibTrans" cxnId="{55A43FB5-8565-43CA-B87F-9161967738DB}">
      <dgm:prSet/>
      <dgm:spPr/>
      <dgm:t>
        <a:bodyPr/>
        <a:lstStyle/>
        <a:p>
          <a:endParaRPr lang="ru-RU"/>
        </a:p>
      </dgm:t>
    </dgm:pt>
    <dgm:pt modelId="{48F32418-0CFA-454E-BC61-F7708B811E39}" type="pres">
      <dgm:prSet presAssocID="{DBA94868-4EE2-4A26-994F-B3B4508931BB}" presName="linear" presStyleCnt="0">
        <dgm:presLayoutVars>
          <dgm:animLvl val="lvl"/>
          <dgm:resizeHandles val="exact"/>
        </dgm:presLayoutVars>
      </dgm:prSet>
      <dgm:spPr/>
    </dgm:pt>
    <dgm:pt modelId="{E2AA3359-5D6F-49A9-9C5C-82E205167BB1}" type="pres">
      <dgm:prSet presAssocID="{4E8C7BBE-DD10-46D3-93D9-FF6D11329CA6}" presName="parentText" presStyleLbl="node1" presStyleIdx="0" presStyleCnt="1" custScaleY="5936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AA89CE5-7F58-47B7-99E4-D037A22502BE}" type="presOf" srcId="{DBA94868-4EE2-4A26-994F-B3B4508931BB}" destId="{48F32418-0CFA-454E-BC61-F7708B811E39}" srcOrd="0" destOrd="0" presId="urn:microsoft.com/office/officeart/2005/8/layout/vList2"/>
    <dgm:cxn modelId="{55A43FB5-8565-43CA-B87F-9161967738DB}" srcId="{DBA94868-4EE2-4A26-994F-B3B4508931BB}" destId="{4E8C7BBE-DD10-46D3-93D9-FF6D11329CA6}" srcOrd="0" destOrd="0" parTransId="{EF744059-5BF4-496E-AA91-E41F8EC512F2}" sibTransId="{FB53D63F-0DFF-4E63-BD11-22ED47D973AB}"/>
    <dgm:cxn modelId="{A0D2F006-871F-4945-9BC6-5631E45FDC08}" type="presOf" srcId="{4E8C7BBE-DD10-46D3-93D9-FF6D11329CA6}" destId="{E2AA3359-5D6F-49A9-9C5C-82E205167BB1}" srcOrd="0" destOrd="0" presId="urn:microsoft.com/office/officeart/2005/8/layout/vList2"/>
    <dgm:cxn modelId="{6F0F1A78-3448-405A-9DA1-0BB9F83B9514}" type="presParOf" srcId="{48F32418-0CFA-454E-BC61-F7708B811E39}" destId="{E2AA3359-5D6F-49A9-9C5C-82E205167BB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CCAAA02-6A2B-421B-9668-715B6E44D7C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8FBC4BB-6A9B-41D1-87DE-3D85547DDCDF}">
      <dgm:prSet custT="1"/>
      <dgm:spPr/>
      <dgm:t>
        <a:bodyPr/>
        <a:lstStyle/>
        <a:p>
          <a:pPr rtl="0"/>
          <a:r>
            <a:rPr lang="ru-RU" sz="1800" dirty="0" smtClean="0"/>
            <a:t>Как видим преобразование нескольких признаков в категориальные с последующим переводом в числовые индикаторные переменные существенно улучшило качество нашего прогноза. Все наши модели показали достаточно хороший результат. Самый точный прогноз дает модель "случайного леса«(99,51%). Но модель работает дольше чем модели регрессии.</a:t>
          </a:r>
          <a:endParaRPr lang="ru-RU" sz="1800" dirty="0"/>
        </a:p>
      </dgm:t>
    </dgm:pt>
    <dgm:pt modelId="{4877CB46-6490-44BD-BF8B-744D7F07A512}" type="parTrans" cxnId="{3F0AE0D0-FE76-488A-84F7-DF0AF4483C3C}">
      <dgm:prSet/>
      <dgm:spPr/>
      <dgm:t>
        <a:bodyPr/>
        <a:lstStyle/>
        <a:p>
          <a:endParaRPr lang="ru-RU" sz="1800"/>
        </a:p>
      </dgm:t>
    </dgm:pt>
    <dgm:pt modelId="{F526D670-F1B4-4149-87A1-7012D3F504BB}" type="sibTrans" cxnId="{3F0AE0D0-FE76-488A-84F7-DF0AF4483C3C}">
      <dgm:prSet/>
      <dgm:spPr/>
      <dgm:t>
        <a:bodyPr/>
        <a:lstStyle/>
        <a:p>
          <a:endParaRPr lang="ru-RU" sz="1800"/>
        </a:p>
      </dgm:t>
    </dgm:pt>
    <dgm:pt modelId="{F74F8073-566B-4598-8B0D-0262DDD3314B}" type="pres">
      <dgm:prSet presAssocID="{7CCAAA02-6A2B-421B-9668-715B6E44D7C0}" presName="linear" presStyleCnt="0">
        <dgm:presLayoutVars>
          <dgm:animLvl val="lvl"/>
          <dgm:resizeHandles val="exact"/>
        </dgm:presLayoutVars>
      </dgm:prSet>
      <dgm:spPr/>
    </dgm:pt>
    <dgm:pt modelId="{117BD9AC-BCE3-44EA-B1CD-2E521A6A9018}" type="pres">
      <dgm:prSet presAssocID="{E8FBC4BB-6A9B-41D1-87DE-3D85547DDCD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1D73F0A-24F5-4E09-A48E-290B46328178}" type="presOf" srcId="{E8FBC4BB-6A9B-41D1-87DE-3D85547DDCDF}" destId="{117BD9AC-BCE3-44EA-B1CD-2E521A6A9018}" srcOrd="0" destOrd="0" presId="urn:microsoft.com/office/officeart/2005/8/layout/vList2"/>
    <dgm:cxn modelId="{2439E417-65A8-466F-9AB9-90C184568483}" type="presOf" srcId="{7CCAAA02-6A2B-421B-9668-715B6E44D7C0}" destId="{F74F8073-566B-4598-8B0D-0262DDD3314B}" srcOrd="0" destOrd="0" presId="urn:microsoft.com/office/officeart/2005/8/layout/vList2"/>
    <dgm:cxn modelId="{3F0AE0D0-FE76-488A-84F7-DF0AF4483C3C}" srcId="{7CCAAA02-6A2B-421B-9668-715B6E44D7C0}" destId="{E8FBC4BB-6A9B-41D1-87DE-3D85547DDCDF}" srcOrd="0" destOrd="0" parTransId="{4877CB46-6490-44BD-BF8B-744D7F07A512}" sibTransId="{F526D670-F1B4-4149-87A1-7012D3F504BB}"/>
    <dgm:cxn modelId="{82BE5211-B9F2-4800-B0B7-312F38CCBDDA}" type="presParOf" srcId="{F74F8073-566B-4598-8B0D-0262DDD3314B}" destId="{117BD9AC-BCE3-44EA-B1CD-2E521A6A901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9CD641-D3E5-481E-82A9-E673AED69BA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DAE4116-4A9E-47D1-969E-3A1A798D3205}">
      <dgm:prSet custT="1"/>
      <dgm:spPr/>
      <dgm:t>
        <a:bodyPr/>
        <a:lstStyle/>
        <a:p>
          <a:pPr algn="ctr" rtl="0"/>
          <a:r>
            <a:rPr lang="ru-RU" sz="2000" b="1" dirty="0" smtClean="0"/>
            <a:t>Задача</a:t>
          </a:r>
          <a:endParaRPr lang="ru-RU" sz="2000" dirty="0"/>
        </a:p>
      </dgm:t>
    </dgm:pt>
    <dgm:pt modelId="{10301361-A46B-4AEC-90DD-3B16FCE5FEDC}" type="parTrans" cxnId="{DF920013-9FE8-430E-B461-F4DCC40D59A7}">
      <dgm:prSet/>
      <dgm:spPr/>
      <dgm:t>
        <a:bodyPr/>
        <a:lstStyle/>
        <a:p>
          <a:endParaRPr lang="ru-RU" sz="2000"/>
        </a:p>
      </dgm:t>
    </dgm:pt>
    <dgm:pt modelId="{AD393EE4-CDC0-453F-B4D6-AEA4400F9BA5}" type="sibTrans" cxnId="{DF920013-9FE8-430E-B461-F4DCC40D59A7}">
      <dgm:prSet/>
      <dgm:spPr/>
      <dgm:t>
        <a:bodyPr/>
        <a:lstStyle/>
        <a:p>
          <a:endParaRPr lang="ru-RU" sz="2000"/>
        </a:p>
      </dgm:t>
    </dgm:pt>
    <dgm:pt modelId="{86886DB4-D250-475A-8706-4E25347B23FF}" type="pres">
      <dgm:prSet presAssocID="{729CD641-D3E5-481E-82A9-E673AED69BA6}" presName="linear" presStyleCnt="0">
        <dgm:presLayoutVars>
          <dgm:animLvl val="lvl"/>
          <dgm:resizeHandles val="exact"/>
        </dgm:presLayoutVars>
      </dgm:prSet>
      <dgm:spPr/>
    </dgm:pt>
    <dgm:pt modelId="{E9F4434B-257C-48C8-9775-AA9A4111E746}" type="pres">
      <dgm:prSet presAssocID="{5DAE4116-4A9E-47D1-969E-3A1A798D320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684B5BB-93A7-4632-A0CF-FC6DF99BCA68}" type="presOf" srcId="{5DAE4116-4A9E-47D1-969E-3A1A798D3205}" destId="{E9F4434B-257C-48C8-9775-AA9A4111E746}" srcOrd="0" destOrd="0" presId="urn:microsoft.com/office/officeart/2005/8/layout/vList2"/>
    <dgm:cxn modelId="{FA00A826-215D-41C4-9B2A-93DB6448B189}" type="presOf" srcId="{729CD641-D3E5-481E-82A9-E673AED69BA6}" destId="{86886DB4-D250-475A-8706-4E25347B23FF}" srcOrd="0" destOrd="0" presId="urn:microsoft.com/office/officeart/2005/8/layout/vList2"/>
    <dgm:cxn modelId="{DF920013-9FE8-430E-B461-F4DCC40D59A7}" srcId="{729CD641-D3E5-481E-82A9-E673AED69BA6}" destId="{5DAE4116-4A9E-47D1-969E-3A1A798D3205}" srcOrd="0" destOrd="0" parTransId="{10301361-A46B-4AEC-90DD-3B16FCE5FEDC}" sibTransId="{AD393EE4-CDC0-453F-B4D6-AEA4400F9BA5}"/>
    <dgm:cxn modelId="{7428207C-B4CC-460C-9ACC-76F1B964A1FE}" type="presParOf" srcId="{86886DB4-D250-475A-8706-4E25347B23FF}" destId="{E9F4434B-257C-48C8-9775-AA9A4111E74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A94868-4EE2-4A26-994F-B3B4508931B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E8C7BBE-DD10-46D3-93D9-FF6D11329CA6}">
      <dgm:prSet custT="1"/>
      <dgm:spPr/>
      <dgm:t>
        <a:bodyPr/>
        <a:lstStyle/>
        <a:p>
          <a:pPr algn="ctr" rtl="0"/>
          <a:r>
            <a:rPr lang="ru-RU" sz="2000" b="1" i="0" dirty="0" smtClean="0"/>
            <a:t>Общая</a:t>
          </a:r>
          <a:r>
            <a:rPr lang="ru-RU" sz="2000" b="1" dirty="0" smtClean="0"/>
            <a:t> оценка данных</a:t>
          </a:r>
          <a:endParaRPr lang="ru-RU" sz="2000" b="1" dirty="0"/>
        </a:p>
      </dgm:t>
    </dgm:pt>
    <dgm:pt modelId="{EF744059-5BF4-496E-AA91-E41F8EC512F2}" type="parTrans" cxnId="{55A43FB5-8565-43CA-B87F-9161967738DB}">
      <dgm:prSet/>
      <dgm:spPr/>
      <dgm:t>
        <a:bodyPr/>
        <a:lstStyle/>
        <a:p>
          <a:endParaRPr lang="ru-RU"/>
        </a:p>
      </dgm:t>
    </dgm:pt>
    <dgm:pt modelId="{FB53D63F-0DFF-4E63-BD11-22ED47D973AB}" type="sibTrans" cxnId="{55A43FB5-8565-43CA-B87F-9161967738DB}">
      <dgm:prSet/>
      <dgm:spPr/>
      <dgm:t>
        <a:bodyPr/>
        <a:lstStyle/>
        <a:p>
          <a:endParaRPr lang="ru-RU"/>
        </a:p>
      </dgm:t>
    </dgm:pt>
    <dgm:pt modelId="{48F32418-0CFA-454E-BC61-F7708B811E39}" type="pres">
      <dgm:prSet presAssocID="{DBA94868-4EE2-4A26-994F-B3B4508931BB}" presName="linear" presStyleCnt="0">
        <dgm:presLayoutVars>
          <dgm:animLvl val="lvl"/>
          <dgm:resizeHandles val="exact"/>
        </dgm:presLayoutVars>
      </dgm:prSet>
      <dgm:spPr/>
    </dgm:pt>
    <dgm:pt modelId="{E2AA3359-5D6F-49A9-9C5C-82E205167BB1}" type="pres">
      <dgm:prSet presAssocID="{4E8C7BBE-DD10-46D3-93D9-FF6D11329CA6}" presName="parentText" presStyleLbl="node1" presStyleIdx="0" presStyleCnt="1" custScaleY="59362">
        <dgm:presLayoutVars>
          <dgm:chMax val="0"/>
          <dgm:bulletEnabled val="1"/>
        </dgm:presLayoutVars>
      </dgm:prSet>
      <dgm:spPr/>
    </dgm:pt>
  </dgm:ptLst>
  <dgm:cxnLst>
    <dgm:cxn modelId="{6AA89CE5-7F58-47B7-99E4-D037A22502BE}" type="presOf" srcId="{DBA94868-4EE2-4A26-994F-B3B4508931BB}" destId="{48F32418-0CFA-454E-BC61-F7708B811E39}" srcOrd="0" destOrd="0" presId="urn:microsoft.com/office/officeart/2005/8/layout/vList2"/>
    <dgm:cxn modelId="{55A43FB5-8565-43CA-B87F-9161967738DB}" srcId="{DBA94868-4EE2-4A26-994F-B3B4508931BB}" destId="{4E8C7BBE-DD10-46D3-93D9-FF6D11329CA6}" srcOrd="0" destOrd="0" parTransId="{EF744059-5BF4-496E-AA91-E41F8EC512F2}" sibTransId="{FB53D63F-0DFF-4E63-BD11-22ED47D973AB}"/>
    <dgm:cxn modelId="{A0D2F006-871F-4945-9BC6-5631E45FDC08}" type="presOf" srcId="{4E8C7BBE-DD10-46D3-93D9-FF6D11329CA6}" destId="{E2AA3359-5D6F-49A9-9C5C-82E205167BB1}" srcOrd="0" destOrd="0" presId="urn:microsoft.com/office/officeart/2005/8/layout/vList2"/>
    <dgm:cxn modelId="{6F0F1A78-3448-405A-9DA1-0BB9F83B9514}" type="presParOf" srcId="{48F32418-0CFA-454E-BC61-F7708B811E39}" destId="{E2AA3359-5D6F-49A9-9C5C-82E205167BB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BA94868-4EE2-4A26-994F-B3B4508931B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E8C7BBE-DD10-46D3-93D9-FF6D11329CA6}">
      <dgm:prSet custT="1"/>
      <dgm:spPr/>
      <dgm:t>
        <a:bodyPr/>
        <a:lstStyle/>
        <a:p>
          <a:pPr algn="ctr" rtl="0"/>
          <a:r>
            <a:rPr lang="ru-RU" sz="2000" b="1" dirty="0" smtClean="0"/>
            <a:t>Визуализация данных</a:t>
          </a:r>
          <a:endParaRPr lang="ru-RU" sz="2000" b="1" dirty="0"/>
        </a:p>
      </dgm:t>
    </dgm:pt>
    <dgm:pt modelId="{EF744059-5BF4-496E-AA91-E41F8EC512F2}" type="parTrans" cxnId="{55A43FB5-8565-43CA-B87F-9161967738DB}">
      <dgm:prSet/>
      <dgm:spPr/>
      <dgm:t>
        <a:bodyPr/>
        <a:lstStyle/>
        <a:p>
          <a:endParaRPr lang="ru-RU"/>
        </a:p>
      </dgm:t>
    </dgm:pt>
    <dgm:pt modelId="{FB53D63F-0DFF-4E63-BD11-22ED47D973AB}" type="sibTrans" cxnId="{55A43FB5-8565-43CA-B87F-9161967738DB}">
      <dgm:prSet/>
      <dgm:spPr/>
      <dgm:t>
        <a:bodyPr/>
        <a:lstStyle/>
        <a:p>
          <a:endParaRPr lang="ru-RU"/>
        </a:p>
      </dgm:t>
    </dgm:pt>
    <dgm:pt modelId="{48F32418-0CFA-454E-BC61-F7708B811E39}" type="pres">
      <dgm:prSet presAssocID="{DBA94868-4EE2-4A26-994F-B3B4508931BB}" presName="linear" presStyleCnt="0">
        <dgm:presLayoutVars>
          <dgm:animLvl val="lvl"/>
          <dgm:resizeHandles val="exact"/>
        </dgm:presLayoutVars>
      </dgm:prSet>
      <dgm:spPr/>
    </dgm:pt>
    <dgm:pt modelId="{E2AA3359-5D6F-49A9-9C5C-82E205167BB1}" type="pres">
      <dgm:prSet presAssocID="{4E8C7BBE-DD10-46D3-93D9-FF6D11329CA6}" presName="parentText" presStyleLbl="node1" presStyleIdx="0" presStyleCnt="1" custScaleY="5936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AA89CE5-7F58-47B7-99E4-D037A22502BE}" type="presOf" srcId="{DBA94868-4EE2-4A26-994F-B3B4508931BB}" destId="{48F32418-0CFA-454E-BC61-F7708B811E39}" srcOrd="0" destOrd="0" presId="urn:microsoft.com/office/officeart/2005/8/layout/vList2"/>
    <dgm:cxn modelId="{55A43FB5-8565-43CA-B87F-9161967738DB}" srcId="{DBA94868-4EE2-4A26-994F-B3B4508931BB}" destId="{4E8C7BBE-DD10-46D3-93D9-FF6D11329CA6}" srcOrd="0" destOrd="0" parTransId="{EF744059-5BF4-496E-AA91-E41F8EC512F2}" sibTransId="{FB53D63F-0DFF-4E63-BD11-22ED47D973AB}"/>
    <dgm:cxn modelId="{A0D2F006-871F-4945-9BC6-5631E45FDC08}" type="presOf" srcId="{4E8C7BBE-DD10-46D3-93D9-FF6D11329CA6}" destId="{E2AA3359-5D6F-49A9-9C5C-82E205167BB1}" srcOrd="0" destOrd="0" presId="urn:microsoft.com/office/officeart/2005/8/layout/vList2"/>
    <dgm:cxn modelId="{6F0F1A78-3448-405A-9DA1-0BB9F83B9514}" type="presParOf" srcId="{48F32418-0CFA-454E-BC61-F7708B811E39}" destId="{E2AA3359-5D6F-49A9-9C5C-82E205167BB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BA94868-4EE2-4A26-994F-B3B4508931B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E8C7BBE-DD10-46D3-93D9-FF6D11329CA6}">
      <dgm:prSet custT="1"/>
      <dgm:spPr/>
      <dgm:t>
        <a:bodyPr/>
        <a:lstStyle/>
        <a:p>
          <a:pPr algn="ctr" rtl="0"/>
          <a:r>
            <a:rPr lang="ru-RU" sz="2000" b="1" dirty="0" smtClean="0"/>
            <a:t>Визуализация данных</a:t>
          </a:r>
          <a:endParaRPr lang="ru-RU" sz="2000" b="1" dirty="0"/>
        </a:p>
      </dgm:t>
    </dgm:pt>
    <dgm:pt modelId="{EF744059-5BF4-496E-AA91-E41F8EC512F2}" type="parTrans" cxnId="{55A43FB5-8565-43CA-B87F-9161967738DB}">
      <dgm:prSet/>
      <dgm:spPr/>
      <dgm:t>
        <a:bodyPr/>
        <a:lstStyle/>
        <a:p>
          <a:endParaRPr lang="ru-RU"/>
        </a:p>
      </dgm:t>
    </dgm:pt>
    <dgm:pt modelId="{FB53D63F-0DFF-4E63-BD11-22ED47D973AB}" type="sibTrans" cxnId="{55A43FB5-8565-43CA-B87F-9161967738DB}">
      <dgm:prSet/>
      <dgm:spPr/>
      <dgm:t>
        <a:bodyPr/>
        <a:lstStyle/>
        <a:p>
          <a:endParaRPr lang="ru-RU"/>
        </a:p>
      </dgm:t>
    </dgm:pt>
    <dgm:pt modelId="{48F32418-0CFA-454E-BC61-F7708B811E39}" type="pres">
      <dgm:prSet presAssocID="{DBA94868-4EE2-4A26-994F-B3B4508931BB}" presName="linear" presStyleCnt="0">
        <dgm:presLayoutVars>
          <dgm:animLvl val="lvl"/>
          <dgm:resizeHandles val="exact"/>
        </dgm:presLayoutVars>
      </dgm:prSet>
      <dgm:spPr/>
    </dgm:pt>
    <dgm:pt modelId="{E2AA3359-5D6F-49A9-9C5C-82E205167BB1}" type="pres">
      <dgm:prSet presAssocID="{4E8C7BBE-DD10-46D3-93D9-FF6D11329CA6}" presName="parentText" presStyleLbl="node1" presStyleIdx="0" presStyleCnt="1" custScaleY="5936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AA89CE5-7F58-47B7-99E4-D037A22502BE}" type="presOf" srcId="{DBA94868-4EE2-4A26-994F-B3B4508931BB}" destId="{48F32418-0CFA-454E-BC61-F7708B811E39}" srcOrd="0" destOrd="0" presId="urn:microsoft.com/office/officeart/2005/8/layout/vList2"/>
    <dgm:cxn modelId="{55A43FB5-8565-43CA-B87F-9161967738DB}" srcId="{DBA94868-4EE2-4A26-994F-B3B4508931BB}" destId="{4E8C7BBE-DD10-46D3-93D9-FF6D11329CA6}" srcOrd="0" destOrd="0" parTransId="{EF744059-5BF4-496E-AA91-E41F8EC512F2}" sibTransId="{FB53D63F-0DFF-4E63-BD11-22ED47D973AB}"/>
    <dgm:cxn modelId="{A0D2F006-871F-4945-9BC6-5631E45FDC08}" type="presOf" srcId="{4E8C7BBE-DD10-46D3-93D9-FF6D11329CA6}" destId="{E2AA3359-5D6F-49A9-9C5C-82E205167BB1}" srcOrd="0" destOrd="0" presId="urn:microsoft.com/office/officeart/2005/8/layout/vList2"/>
    <dgm:cxn modelId="{6F0F1A78-3448-405A-9DA1-0BB9F83B9514}" type="presParOf" srcId="{48F32418-0CFA-454E-BC61-F7708B811E39}" destId="{E2AA3359-5D6F-49A9-9C5C-82E205167BB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BA94868-4EE2-4A26-994F-B3B4508931B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E8C7BBE-DD10-46D3-93D9-FF6D11329CA6}">
      <dgm:prSet custT="1"/>
      <dgm:spPr/>
      <dgm:t>
        <a:bodyPr/>
        <a:lstStyle/>
        <a:p>
          <a:pPr algn="ctr" rtl="0"/>
          <a:r>
            <a:rPr lang="ru-RU" sz="2000" dirty="0" smtClean="0"/>
            <a:t>Прогнозирование</a:t>
          </a:r>
          <a:endParaRPr lang="ru-RU" sz="2000" dirty="0"/>
        </a:p>
      </dgm:t>
    </dgm:pt>
    <dgm:pt modelId="{EF744059-5BF4-496E-AA91-E41F8EC512F2}" type="parTrans" cxnId="{55A43FB5-8565-43CA-B87F-9161967738DB}">
      <dgm:prSet/>
      <dgm:spPr/>
      <dgm:t>
        <a:bodyPr/>
        <a:lstStyle/>
        <a:p>
          <a:endParaRPr lang="ru-RU"/>
        </a:p>
      </dgm:t>
    </dgm:pt>
    <dgm:pt modelId="{FB53D63F-0DFF-4E63-BD11-22ED47D973AB}" type="sibTrans" cxnId="{55A43FB5-8565-43CA-B87F-9161967738DB}">
      <dgm:prSet/>
      <dgm:spPr/>
      <dgm:t>
        <a:bodyPr/>
        <a:lstStyle/>
        <a:p>
          <a:endParaRPr lang="ru-RU"/>
        </a:p>
      </dgm:t>
    </dgm:pt>
    <dgm:pt modelId="{48F32418-0CFA-454E-BC61-F7708B811E39}" type="pres">
      <dgm:prSet presAssocID="{DBA94868-4EE2-4A26-994F-B3B4508931BB}" presName="linear" presStyleCnt="0">
        <dgm:presLayoutVars>
          <dgm:animLvl val="lvl"/>
          <dgm:resizeHandles val="exact"/>
        </dgm:presLayoutVars>
      </dgm:prSet>
      <dgm:spPr/>
    </dgm:pt>
    <dgm:pt modelId="{E2AA3359-5D6F-49A9-9C5C-82E205167BB1}" type="pres">
      <dgm:prSet presAssocID="{4E8C7BBE-DD10-46D3-93D9-FF6D11329CA6}" presName="parentText" presStyleLbl="node1" presStyleIdx="0" presStyleCnt="1" custScaleY="5936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AA89CE5-7F58-47B7-99E4-D037A22502BE}" type="presOf" srcId="{DBA94868-4EE2-4A26-994F-B3B4508931BB}" destId="{48F32418-0CFA-454E-BC61-F7708B811E39}" srcOrd="0" destOrd="0" presId="urn:microsoft.com/office/officeart/2005/8/layout/vList2"/>
    <dgm:cxn modelId="{55A43FB5-8565-43CA-B87F-9161967738DB}" srcId="{DBA94868-4EE2-4A26-994F-B3B4508931BB}" destId="{4E8C7BBE-DD10-46D3-93D9-FF6D11329CA6}" srcOrd="0" destOrd="0" parTransId="{EF744059-5BF4-496E-AA91-E41F8EC512F2}" sibTransId="{FB53D63F-0DFF-4E63-BD11-22ED47D973AB}"/>
    <dgm:cxn modelId="{A0D2F006-871F-4945-9BC6-5631E45FDC08}" type="presOf" srcId="{4E8C7BBE-DD10-46D3-93D9-FF6D11329CA6}" destId="{E2AA3359-5D6F-49A9-9C5C-82E205167BB1}" srcOrd="0" destOrd="0" presId="urn:microsoft.com/office/officeart/2005/8/layout/vList2"/>
    <dgm:cxn modelId="{6F0F1A78-3448-405A-9DA1-0BB9F83B9514}" type="presParOf" srcId="{48F32418-0CFA-454E-BC61-F7708B811E39}" destId="{E2AA3359-5D6F-49A9-9C5C-82E205167BB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BA94868-4EE2-4A26-994F-B3B4508931B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E8C7BBE-DD10-46D3-93D9-FF6D11329CA6}">
      <dgm:prSet custT="1"/>
      <dgm:spPr/>
      <dgm:t>
        <a:bodyPr/>
        <a:lstStyle/>
        <a:p>
          <a:pPr algn="ctr" rtl="0"/>
          <a:r>
            <a:rPr lang="ru-RU" sz="2000" dirty="0" smtClean="0"/>
            <a:t>Прогнозирование</a:t>
          </a:r>
          <a:endParaRPr lang="ru-RU" sz="2000" dirty="0"/>
        </a:p>
      </dgm:t>
    </dgm:pt>
    <dgm:pt modelId="{EF744059-5BF4-496E-AA91-E41F8EC512F2}" type="parTrans" cxnId="{55A43FB5-8565-43CA-B87F-9161967738DB}">
      <dgm:prSet/>
      <dgm:spPr/>
      <dgm:t>
        <a:bodyPr/>
        <a:lstStyle/>
        <a:p>
          <a:endParaRPr lang="ru-RU"/>
        </a:p>
      </dgm:t>
    </dgm:pt>
    <dgm:pt modelId="{FB53D63F-0DFF-4E63-BD11-22ED47D973AB}" type="sibTrans" cxnId="{55A43FB5-8565-43CA-B87F-9161967738DB}">
      <dgm:prSet/>
      <dgm:spPr/>
      <dgm:t>
        <a:bodyPr/>
        <a:lstStyle/>
        <a:p>
          <a:endParaRPr lang="ru-RU"/>
        </a:p>
      </dgm:t>
    </dgm:pt>
    <dgm:pt modelId="{48F32418-0CFA-454E-BC61-F7708B811E39}" type="pres">
      <dgm:prSet presAssocID="{DBA94868-4EE2-4A26-994F-B3B4508931BB}" presName="linear" presStyleCnt="0">
        <dgm:presLayoutVars>
          <dgm:animLvl val="lvl"/>
          <dgm:resizeHandles val="exact"/>
        </dgm:presLayoutVars>
      </dgm:prSet>
      <dgm:spPr/>
    </dgm:pt>
    <dgm:pt modelId="{E2AA3359-5D6F-49A9-9C5C-82E205167BB1}" type="pres">
      <dgm:prSet presAssocID="{4E8C7BBE-DD10-46D3-93D9-FF6D11329CA6}" presName="parentText" presStyleLbl="node1" presStyleIdx="0" presStyleCnt="1" custScaleY="5936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AA89CE5-7F58-47B7-99E4-D037A22502BE}" type="presOf" srcId="{DBA94868-4EE2-4A26-994F-B3B4508931BB}" destId="{48F32418-0CFA-454E-BC61-F7708B811E39}" srcOrd="0" destOrd="0" presId="urn:microsoft.com/office/officeart/2005/8/layout/vList2"/>
    <dgm:cxn modelId="{55A43FB5-8565-43CA-B87F-9161967738DB}" srcId="{DBA94868-4EE2-4A26-994F-B3B4508931BB}" destId="{4E8C7BBE-DD10-46D3-93D9-FF6D11329CA6}" srcOrd="0" destOrd="0" parTransId="{EF744059-5BF4-496E-AA91-E41F8EC512F2}" sibTransId="{FB53D63F-0DFF-4E63-BD11-22ED47D973AB}"/>
    <dgm:cxn modelId="{A0D2F006-871F-4945-9BC6-5631E45FDC08}" type="presOf" srcId="{4E8C7BBE-DD10-46D3-93D9-FF6D11329CA6}" destId="{E2AA3359-5D6F-49A9-9C5C-82E205167BB1}" srcOrd="0" destOrd="0" presId="urn:microsoft.com/office/officeart/2005/8/layout/vList2"/>
    <dgm:cxn modelId="{6F0F1A78-3448-405A-9DA1-0BB9F83B9514}" type="presParOf" srcId="{48F32418-0CFA-454E-BC61-F7708B811E39}" destId="{E2AA3359-5D6F-49A9-9C5C-82E205167BB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BA94868-4EE2-4A26-994F-B3B4508931B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E8C7BBE-DD10-46D3-93D9-FF6D11329CA6}">
      <dgm:prSet custT="1"/>
      <dgm:spPr/>
      <dgm:t>
        <a:bodyPr/>
        <a:lstStyle/>
        <a:p>
          <a:pPr algn="ctr" rtl="0"/>
          <a:r>
            <a:rPr lang="en-US" sz="2000" b="1" dirty="0" err="1" smtClean="0">
              <a:solidFill>
                <a:schemeClr val="bg1"/>
              </a:solidFill>
              <a:latin typeface="Helvetica Neue"/>
            </a:rPr>
            <a:t>LinearRegression</a:t>
          </a:r>
          <a:endParaRPr lang="ru-RU" sz="2000" b="1" dirty="0">
            <a:solidFill>
              <a:schemeClr val="bg1"/>
            </a:solidFill>
          </a:endParaRPr>
        </a:p>
      </dgm:t>
    </dgm:pt>
    <dgm:pt modelId="{EF744059-5BF4-496E-AA91-E41F8EC512F2}" type="parTrans" cxnId="{55A43FB5-8565-43CA-B87F-9161967738DB}">
      <dgm:prSet/>
      <dgm:spPr/>
      <dgm:t>
        <a:bodyPr/>
        <a:lstStyle/>
        <a:p>
          <a:endParaRPr lang="ru-RU"/>
        </a:p>
      </dgm:t>
    </dgm:pt>
    <dgm:pt modelId="{FB53D63F-0DFF-4E63-BD11-22ED47D973AB}" type="sibTrans" cxnId="{55A43FB5-8565-43CA-B87F-9161967738DB}">
      <dgm:prSet/>
      <dgm:spPr/>
      <dgm:t>
        <a:bodyPr/>
        <a:lstStyle/>
        <a:p>
          <a:endParaRPr lang="ru-RU"/>
        </a:p>
      </dgm:t>
    </dgm:pt>
    <dgm:pt modelId="{48F32418-0CFA-454E-BC61-F7708B811E39}" type="pres">
      <dgm:prSet presAssocID="{DBA94868-4EE2-4A26-994F-B3B4508931BB}" presName="linear" presStyleCnt="0">
        <dgm:presLayoutVars>
          <dgm:animLvl val="lvl"/>
          <dgm:resizeHandles val="exact"/>
        </dgm:presLayoutVars>
      </dgm:prSet>
      <dgm:spPr/>
    </dgm:pt>
    <dgm:pt modelId="{E2AA3359-5D6F-49A9-9C5C-82E205167BB1}" type="pres">
      <dgm:prSet presAssocID="{4E8C7BBE-DD10-46D3-93D9-FF6D11329CA6}" presName="parentText" presStyleLbl="node1" presStyleIdx="0" presStyleCnt="1" custScaleY="5936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AA89CE5-7F58-47B7-99E4-D037A22502BE}" type="presOf" srcId="{DBA94868-4EE2-4A26-994F-B3B4508931BB}" destId="{48F32418-0CFA-454E-BC61-F7708B811E39}" srcOrd="0" destOrd="0" presId="urn:microsoft.com/office/officeart/2005/8/layout/vList2"/>
    <dgm:cxn modelId="{55A43FB5-8565-43CA-B87F-9161967738DB}" srcId="{DBA94868-4EE2-4A26-994F-B3B4508931BB}" destId="{4E8C7BBE-DD10-46D3-93D9-FF6D11329CA6}" srcOrd="0" destOrd="0" parTransId="{EF744059-5BF4-496E-AA91-E41F8EC512F2}" sibTransId="{FB53D63F-0DFF-4E63-BD11-22ED47D973AB}"/>
    <dgm:cxn modelId="{A0D2F006-871F-4945-9BC6-5631E45FDC08}" type="presOf" srcId="{4E8C7BBE-DD10-46D3-93D9-FF6D11329CA6}" destId="{E2AA3359-5D6F-49A9-9C5C-82E205167BB1}" srcOrd="0" destOrd="0" presId="urn:microsoft.com/office/officeart/2005/8/layout/vList2"/>
    <dgm:cxn modelId="{6F0F1A78-3448-405A-9DA1-0BB9F83B9514}" type="presParOf" srcId="{48F32418-0CFA-454E-BC61-F7708B811E39}" destId="{E2AA3359-5D6F-49A9-9C5C-82E205167BB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BA94868-4EE2-4A26-994F-B3B4508931B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E8C7BBE-DD10-46D3-93D9-FF6D11329CA6}">
      <dgm:prSet custT="1"/>
      <dgm:spPr/>
      <dgm:t>
        <a:bodyPr/>
        <a:lstStyle/>
        <a:p>
          <a:pPr algn="ctr" rtl="0"/>
          <a:r>
            <a:rPr lang="en-US" sz="2000" b="1" dirty="0" smtClean="0">
              <a:solidFill>
                <a:schemeClr val="bg1"/>
              </a:solidFill>
              <a:latin typeface="Helvetica Neue"/>
            </a:rPr>
            <a:t>Lasso</a:t>
          </a:r>
          <a:endParaRPr lang="ru-RU" sz="2000" b="1" dirty="0">
            <a:solidFill>
              <a:schemeClr val="bg1"/>
            </a:solidFill>
          </a:endParaRPr>
        </a:p>
      </dgm:t>
    </dgm:pt>
    <dgm:pt modelId="{EF744059-5BF4-496E-AA91-E41F8EC512F2}" type="parTrans" cxnId="{55A43FB5-8565-43CA-B87F-9161967738DB}">
      <dgm:prSet/>
      <dgm:spPr/>
      <dgm:t>
        <a:bodyPr/>
        <a:lstStyle/>
        <a:p>
          <a:endParaRPr lang="ru-RU"/>
        </a:p>
      </dgm:t>
    </dgm:pt>
    <dgm:pt modelId="{FB53D63F-0DFF-4E63-BD11-22ED47D973AB}" type="sibTrans" cxnId="{55A43FB5-8565-43CA-B87F-9161967738DB}">
      <dgm:prSet/>
      <dgm:spPr/>
      <dgm:t>
        <a:bodyPr/>
        <a:lstStyle/>
        <a:p>
          <a:endParaRPr lang="ru-RU"/>
        </a:p>
      </dgm:t>
    </dgm:pt>
    <dgm:pt modelId="{48F32418-0CFA-454E-BC61-F7708B811E39}" type="pres">
      <dgm:prSet presAssocID="{DBA94868-4EE2-4A26-994F-B3B4508931BB}" presName="linear" presStyleCnt="0">
        <dgm:presLayoutVars>
          <dgm:animLvl val="lvl"/>
          <dgm:resizeHandles val="exact"/>
        </dgm:presLayoutVars>
      </dgm:prSet>
      <dgm:spPr/>
    </dgm:pt>
    <dgm:pt modelId="{E2AA3359-5D6F-49A9-9C5C-82E205167BB1}" type="pres">
      <dgm:prSet presAssocID="{4E8C7BBE-DD10-46D3-93D9-FF6D11329CA6}" presName="parentText" presStyleLbl="node1" presStyleIdx="0" presStyleCnt="1" custScaleY="5936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AA89CE5-7F58-47B7-99E4-D037A22502BE}" type="presOf" srcId="{DBA94868-4EE2-4A26-994F-B3B4508931BB}" destId="{48F32418-0CFA-454E-BC61-F7708B811E39}" srcOrd="0" destOrd="0" presId="urn:microsoft.com/office/officeart/2005/8/layout/vList2"/>
    <dgm:cxn modelId="{55A43FB5-8565-43CA-B87F-9161967738DB}" srcId="{DBA94868-4EE2-4A26-994F-B3B4508931BB}" destId="{4E8C7BBE-DD10-46D3-93D9-FF6D11329CA6}" srcOrd="0" destOrd="0" parTransId="{EF744059-5BF4-496E-AA91-E41F8EC512F2}" sibTransId="{FB53D63F-0DFF-4E63-BD11-22ED47D973AB}"/>
    <dgm:cxn modelId="{A0D2F006-871F-4945-9BC6-5631E45FDC08}" type="presOf" srcId="{4E8C7BBE-DD10-46D3-93D9-FF6D11329CA6}" destId="{E2AA3359-5D6F-49A9-9C5C-82E205167BB1}" srcOrd="0" destOrd="0" presId="urn:microsoft.com/office/officeart/2005/8/layout/vList2"/>
    <dgm:cxn modelId="{6F0F1A78-3448-405A-9DA1-0BB9F83B9514}" type="presParOf" srcId="{48F32418-0CFA-454E-BC61-F7708B811E39}" destId="{E2AA3359-5D6F-49A9-9C5C-82E205167BB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D1F835-C144-495A-9ECC-BF248B803C04}">
      <dsp:nvSpPr>
        <dsp:cNvPr id="0" name=""/>
        <dsp:cNvSpPr/>
      </dsp:nvSpPr>
      <dsp:spPr>
        <a:xfrm>
          <a:off x="0" y="677"/>
          <a:ext cx="7766936" cy="16449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000" b="1" kern="1200" dirty="0" smtClean="0"/>
            <a:t>Построение эффективной модели прогнозирования ежегодной стоимости медицинского покрытия для страховой компании </a:t>
          </a:r>
          <a:endParaRPr lang="ru-RU" sz="3000" b="1" kern="1200" dirty="0"/>
        </a:p>
      </dsp:txBody>
      <dsp:txXfrm>
        <a:off x="80300" y="80977"/>
        <a:ext cx="7606336" cy="148434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AA3359-5D6F-49A9-9C5C-82E205167BB1}">
      <dsp:nvSpPr>
        <dsp:cNvPr id="0" name=""/>
        <dsp:cNvSpPr/>
      </dsp:nvSpPr>
      <dsp:spPr>
        <a:xfrm>
          <a:off x="0" y="116"/>
          <a:ext cx="8440540" cy="4116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</a:rPr>
            <a:t>Ridge</a:t>
          </a:r>
          <a:endParaRPr lang="ru-RU" sz="2000" b="1" kern="1200" dirty="0">
            <a:solidFill>
              <a:schemeClr val="bg1"/>
            </a:solidFill>
          </a:endParaRPr>
        </a:p>
      </dsp:txBody>
      <dsp:txXfrm>
        <a:off x="20097" y="20213"/>
        <a:ext cx="8400346" cy="37149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AA3359-5D6F-49A9-9C5C-82E205167BB1}">
      <dsp:nvSpPr>
        <dsp:cNvPr id="0" name=""/>
        <dsp:cNvSpPr/>
      </dsp:nvSpPr>
      <dsp:spPr>
        <a:xfrm>
          <a:off x="0" y="116"/>
          <a:ext cx="8440540" cy="4116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>
              <a:solidFill>
                <a:schemeClr val="bg1"/>
              </a:solidFill>
            </a:rPr>
            <a:t>RandomForest</a:t>
          </a:r>
          <a:endParaRPr lang="ru-RU" sz="2000" b="1" kern="1200" dirty="0">
            <a:solidFill>
              <a:schemeClr val="bg1"/>
            </a:solidFill>
          </a:endParaRPr>
        </a:p>
      </dsp:txBody>
      <dsp:txXfrm>
        <a:off x="20097" y="20213"/>
        <a:ext cx="8400346" cy="37149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AA3359-5D6F-49A9-9C5C-82E205167BB1}">
      <dsp:nvSpPr>
        <dsp:cNvPr id="0" name=""/>
        <dsp:cNvSpPr/>
      </dsp:nvSpPr>
      <dsp:spPr>
        <a:xfrm>
          <a:off x="0" y="116"/>
          <a:ext cx="8440540" cy="4116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>
              <a:solidFill>
                <a:schemeClr val="bg1"/>
              </a:solidFill>
            </a:rPr>
            <a:t>GradientBoostingRegressor</a:t>
          </a:r>
          <a:endParaRPr lang="ru-RU" sz="2000" b="1" kern="1200" dirty="0">
            <a:solidFill>
              <a:schemeClr val="bg1"/>
            </a:solidFill>
          </a:endParaRPr>
        </a:p>
      </dsp:txBody>
      <dsp:txXfrm>
        <a:off x="20097" y="20213"/>
        <a:ext cx="8400346" cy="37149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AA3359-5D6F-49A9-9C5C-82E205167BB1}">
      <dsp:nvSpPr>
        <dsp:cNvPr id="0" name=""/>
        <dsp:cNvSpPr/>
      </dsp:nvSpPr>
      <dsp:spPr>
        <a:xfrm>
          <a:off x="0" y="116"/>
          <a:ext cx="8440540" cy="4116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>
              <a:solidFill>
                <a:schemeClr val="bg1"/>
              </a:solidFill>
            </a:rPr>
            <a:t>XGBRFRegressor</a:t>
          </a:r>
          <a:endParaRPr lang="ru-RU" sz="2000" b="1" kern="1200" dirty="0">
            <a:solidFill>
              <a:schemeClr val="bg1"/>
            </a:solidFill>
          </a:endParaRPr>
        </a:p>
      </dsp:txBody>
      <dsp:txXfrm>
        <a:off x="20097" y="20213"/>
        <a:ext cx="8400346" cy="37149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AA3359-5D6F-49A9-9C5C-82E205167BB1}">
      <dsp:nvSpPr>
        <dsp:cNvPr id="0" name=""/>
        <dsp:cNvSpPr/>
      </dsp:nvSpPr>
      <dsp:spPr>
        <a:xfrm>
          <a:off x="0" y="116"/>
          <a:ext cx="8440540" cy="4116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solidFill>
                <a:schemeClr val="bg1"/>
              </a:solidFill>
            </a:rPr>
            <a:t>Выводы</a:t>
          </a:r>
          <a:endParaRPr lang="ru-RU" sz="2000" b="1" kern="1200" dirty="0">
            <a:solidFill>
              <a:schemeClr val="bg1"/>
            </a:solidFill>
          </a:endParaRPr>
        </a:p>
      </dsp:txBody>
      <dsp:txXfrm>
        <a:off x="20097" y="20213"/>
        <a:ext cx="8400346" cy="37149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7BD9AC-BCE3-44EA-B1CD-2E521A6A9018}">
      <dsp:nvSpPr>
        <dsp:cNvPr id="0" name=""/>
        <dsp:cNvSpPr/>
      </dsp:nvSpPr>
      <dsp:spPr>
        <a:xfrm>
          <a:off x="0" y="261894"/>
          <a:ext cx="8395063" cy="17491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Как видим преобразование нескольких признаков в категориальные с последующим переводом в числовые индикаторные переменные существенно улучшило качество нашего прогноза. Все наши модели показали достаточно хороший результат. Самый точный прогноз дает модель "случайного леса«(99,51%). Но модель работает дольше чем модели регрессии.</a:t>
          </a:r>
          <a:endParaRPr lang="ru-RU" sz="1800" kern="1200" dirty="0"/>
        </a:p>
      </dsp:txBody>
      <dsp:txXfrm>
        <a:off x="85386" y="347280"/>
        <a:ext cx="8224291" cy="15783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F4434B-257C-48C8-9775-AA9A4111E746}">
      <dsp:nvSpPr>
        <dsp:cNvPr id="0" name=""/>
        <dsp:cNvSpPr/>
      </dsp:nvSpPr>
      <dsp:spPr>
        <a:xfrm>
          <a:off x="0" y="141"/>
          <a:ext cx="7203924" cy="4177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/>
            <a:t>Задача</a:t>
          </a:r>
          <a:endParaRPr lang="ru-RU" sz="2000" kern="1200" dirty="0"/>
        </a:p>
      </dsp:txBody>
      <dsp:txXfrm>
        <a:off x="20392" y="20533"/>
        <a:ext cx="7163140" cy="3769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AA3359-5D6F-49A9-9C5C-82E205167BB1}">
      <dsp:nvSpPr>
        <dsp:cNvPr id="0" name=""/>
        <dsp:cNvSpPr/>
      </dsp:nvSpPr>
      <dsp:spPr>
        <a:xfrm>
          <a:off x="0" y="16246"/>
          <a:ext cx="8440540" cy="4813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i="0" kern="1200" dirty="0" smtClean="0"/>
            <a:t>Общая</a:t>
          </a:r>
          <a:r>
            <a:rPr lang="ru-RU" sz="2000" b="1" kern="1200" dirty="0" smtClean="0"/>
            <a:t> оценка данных</a:t>
          </a:r>
          <a:endParaRPr lang="ru-RU" sz="2000" b="1" kern="1200" dirty="0"/>
        </a:p>
      </dsp:txBody>
      <dsp:txXfrm>
        <a:off x="23496" y="39742"/>
        <a:ext cx="8393548" cy="4343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AA3359-5D6F-49A9-9C5C-82E205167BB1}">
      <dsp:nvSpPr>
        <dsp:cNvPr id="0" name=""/>
        <dsp:cNvSpPr/>
      </dsp:nvSpPr>
      <dsp:spPr>
        <a:xfrm>
          <a:off x="0" y="16246"/>
          <a:ext cx="8440540" cy="4813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/>
            <a:t>Визуализация данных</a:t>
          </a:r>
          <a:endParaRPr lang="ru-RU" sz="2000" b="1" kern="1200" dirty="0"/>
        </a:p>
      </dsp:txBody>
      <dsp:txXfrm>
        <a:off x="23496" y="39742"/>
        <a:ext cx="8393548" cy="43432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AA3359-5D6F-49A9-9C5C-82E205167BB1}">
      <dsp:nvSpPr>
        <dsp:cNvPr id="0" name=""/>
        <dsp:cNvSpPr/>
      </dsp:nvSpPr>
      <dsp:spPr>
        <a:xfrm>
          <a:off x="0" y="16246"/>
          <a:ext cx="8440540" cy="4813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/>
            <a:t>Визуализация данных</a:t>
          </a:r>
          <a:endParaRPr lang="ru-RU" sz="2000" b="1" kern="1200" dirty="0"/>
        </a:p>
      </dsp:txBody>
      <dsp:txXfrm>
        <a:off x="23496" y="39742"/>
        <a:ext cx="8393548" cy="43432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AA3359-5D6F-49A9-9C5C-82E205167BB1}">
      <dsp:nvSpPr>
        <dsp:cNvPr id="0" name=""/>
        <dsp:cNvSpPr/>
      </dsp:nvSpPr>
      <dsp:spPr>
        <a:xfrm>
          <a:off x="0" y="116"/>
          <a:ext cx="8440540" cy="4116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Прогнозирование</a:t>
          </a:r>
          <a:endParaRPr lang="ru-RU" sz="2000" kern="1200" dirty="0"/>
        </a:p>
      </dsp:txBody>
      <dsp:txXfrm>
        <a:off x="20097" y="20213"/>
        <a:ext cx="8400346" cy="37149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AA3359-5D6F-49A9-9C5C-82E205167BB1}">
      <dsp:nvSpPr>
        <dsp:cNvPr id="0" name=""/>
        <dsp:cNvSpPr/>
      </dsp:nvSpPr>
      <dsp:spPr>
        <a:xfrm>
          <a:off x="0" y="116"/>
          <a:ext cx="8440540" cy="4116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Прогнозирование</a:t>
          </a:r>
          <a:endParaRPr lang="ru-RU" sz="2000" kern="1200" dirty="0"/>
        </a:p>
      </dsp:txBody>
      <dsp:txXfrm>
        <a:off x="20097" y="20213"/>
        <a:ext cx="8400346" cy="37149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AA3359-5D6F-49A9-9C5C-82E205167BB1}">
      <dsp:nvSpPr>
        <dsp:cNvPr id="0" name=""/>
        <dsp:cNvSpPr/>
      </dsp:nvSpPr>
      <dsp:spPr>
        <a:xfrm>
          <a:off x="0" y="116"/>
          <a:ext cx="8440540" cy="4116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>
              <a:solidFill>
                <a:schemeClr val="bg1"/>
              </a:solidFill>
              <a:latin typeface="Helvetica Neue"/>
            </a:rPr>
            <a:t>LinearRegression</a:t>
          </a:r>
          <a:endParaRPr lang="ru-RU" sz="2000" b="1" kern="1200" dirty="0">
            <a:solidFill>
              <a:schemeClr val="bg1"/>
            </a:solidFill>
          </a:endParaRPr>
        </a:p>
      </dsp:txBody>
      <dsp:txXfrm>
        <a:off x="20097" y="20213"/>
        <a:ext cx="8400346" cy="37149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AA3359-5D6F-49A9-9C5C-82E205167BB1}">
      <dsp:nvSpPr>
        <dsp:cNvPr id="0" name=""/>
        <dsp:cNvSpPr/>
      </dsp:nvSpPr>
      <dsp:spPr>
        <a:xfrm>
          <a:off x="0" y="116"/>
          <a:ext cx="8440540" cy="4116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  <a:latin typeface="Helvetica Neue"/>
            </a:rPr>
            <a:t>Lasso</a:t>
          </a:r>
          <a:endParaRPr lang="ru-RU" sz="2000" b="1" kern="1200" dirty="0">
            <a:solidFill>
              <a:schemeClr val="bg1"/>
            </a:solidFill>
          </a:endParaRPr>
        </a:p>
      </dsp:txBody>
      <dsp:txXfrm>
        <a:off x="20097" y="20213"/>
        <a:ext cx="8400346" cy="371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10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12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13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hyperlink" Target="https://www.kaggle.com/datasets/tejashvi14/medical-insurance-premium-prediction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4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5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6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8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9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514947260"/>
              </p:ext>
            </p:extLst>
          </p:nvPr>
        </p:nvGraphicFramePr>
        <p:xfrm>
          <a:off x="1507067" y="2404534"/>
          <a:ext cx="7766936" cy="16463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2061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2308290907"/>
              </p:ext>
            </p:extLst>
          </p:nvPr>
        </p:nvGraphicFramePr>
        <p:xfrm>
          <a:off x="607666" y="0"/>
          <a:ext cx="8440540" cy="4119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Рисунок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190" y="579556"/>
            <a:ext cx="7367450" cy="589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018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580291981"/>
              </p:ext>
            </p:extLst>
          </p:nvPr>
        </p:nvGraphicFramePr>
        <p:xfrm>
          <a:off x="607666" y="0"/>
          <a:ext cx="8440540" cy="4119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3737" y="591418"/>
            <a:ext cx="7469543" cy="56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362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1347271526"/>
              </p:ext>
            </p:extLst>
          </p:nvPr>
        </p:nvGraphicFramePr>
        <p:xfrm>
          <a:off x="607666" y="0"/>
          <a:ext cx="8440540" cy="4119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897" y="768803"/>
            <a:ext cx="7498080" cy="579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28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560295788"/>
              </p:ext>
            </p:extLst>
          </p:nvPr>
        </p:nvGraphicFramePr>
        <p:xfrm>
          <a:off x="607666" y="0"/>
          <a:ext cx="8440540" cy="4119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Рисунок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8599" y="595448"/>
            <a:ext cx="7530207" cy="570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40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4213584550"/>
              </p:ext>
            </p:extLst>
          </p:nvPr>
        </p:nvGraphicFramePr>
        <p:xfrm>
          <a:off x="607666" y="0"/>
          <a:ext cx="8440540" cy="4119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1825275571"/>
              </p:ext>
            </p:extLst>
          </p:nvPr>
        </p:nvGraphicFramePr>
        <p:xfrm>
          <a:off x="748937" y="905691"/>
          <a:ext cx="8395063" cy="2272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737493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828068749"/>
              </p:ext>
            </p:extLst>
          </p:nvPr>
        </p:nvGraphicFramePr>
        <p:xfrm>
          <a:off x="895049" y="200298"/>
          <a:ext cx="7203924" cy="418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5" y="879566"/>
            <a:ext cx="8370872" cy="57912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ru-RU" sz="5200" dirty="0" smtClean="0"/>
              <a:t>Медицинская </a:t>
            </a:r>
            <a:r>
              <a:rPr lang="ru-RU" sz="5200" dirty="0"/>
              <a:t>страховая компания опубликовала данные почти 1000 клиентов. Создайте модель, которая прогнозирует ежегодную стоимость медицинского покрытия. Данные добровольно предоставляются клиентами</a:t>
            </a:r>
            <a:r>
              <a:rPr lang="ru-RU" sz="5200" dirty="0" smtClean="0"/>
              <a:t>.</a:t>
            </a:r>
            <a:endParaRPr lang="ru-RU" sz="5200" dirty="0"/>
          </a:p>
          <a:p>
            <a:pPr marL="0" indent="0">
              <a:buNone/>
            </a:pPr>
            <a:r>
              <a:rPr lang="ru-RU" sz="5200" dirty="0"/>
              <a:t>Набор данных содержит параметры, связанные со здоровьем клиентов. Используйте их для создания модели, а также для выполнения EDA(анализ основных свойств данных, нахождение в них общих закономерностей, распределений и аномалий, построение начальных моделей, зачастую с использованием инструментов визуализации) на том же самом. Премиальная цена указана в индийских рупиях (₹) и показывает цены на весь год.</a:t>
            </a:r>
          </a:p>
          <a:p>
            <a:pPr marL="0" indent="0">
              <a:buNone/>
            </a:pPr>
            <a:r>
              <a:rPr lang="ru-RU" sz="5200" dirty="0"/>
              <a:t>Помогите решить важную финансовую проблему, которая может затронуть многих людей и помочь им принимать более взвешенные решения</a:t>
            </a:r>
            <a:r>
              <a:rPr lang="ru-RU" sz="5200" dirty="0" smtClean="0"/>
              <a:t>.</a:t>
            </a:r>
          </a:p>
          <a:p>
            <a:pPr marL="0" indent="0">
              <a:buNone/>
            </a:pPr>
            <a:r>
              <a:rPr lang="ru-RU" sz="5200" dirty="0" smtClean="0"/>
              <a:t>Более подробную информацию о данных можно получить здесь:</a:t>
            </a:r>
          </a:p>
          <a:p>
            <a:pPr marL="0" indent="0">
              <a:buNone/>
            </a:pPr>
            <a:r>
              <a:rPr lang="en-US" sz="5200" dirty="0" smtClean="0">
                <a:hlinkClick r:id="rId7"/>
              </a:rPr>
              <a:t>https</a:t>
            </a:r>
            <a:r>
              <a:rPr lang="en-US" sz="5200" dirty="0">
                <a:hlinkClick r:id="rId7"/>
              </a:rPr>
              <a:t>://www.kaggle.com/datasets/tejashvi14/medical-insurance-premium-prediction</a:t>
            </a:r>
            <a:endParaRPr lang="ru-RU" sz="5200" dirty="0"/>
          </a:p>
          <a:p>
            <a:r>
              <a:rPr lang="ru-RU" sz="5200" dirty="0" err="1" smtClean="0"/>
              <a:t>Age</a:t>
            </a:r>
            <a:r>
              <a:rPr lang="ru-RU" sz="5200" dirty="0" smtClean="0"/>
              <a:t> </a:t>
            </a:r>
            <a:r>
              <a:rPr lang="ru-RU" sz="5200" dirty="0"/>
              <a:t>-возраст клиента</a:t>
            </a:r>
          </a:p>
          <a:p>
            <a:r>
              <a:rPr lang="ru-RU" sz="5200" dirty="0" err="1"/>
              <a:t>Diabetes</a:t>
            </a:r>
            <a:r>
              <a:rPr lang="ru-RU" sz="5200" dirty="0"/>
              <a:t> - Есть ли у клиента аномальный уровень сахара в крови</a:t>
            </a:r>
          </a:p>
          <a:p>
            <a:r>
              <a:rPr lang="ru-RU" sz="5200" dirty="0" err="1"/>
              <a:t>BloodPressureProblems</a:t>
            </a:r>
            <a:r>
              <a:rPr lang="ru-RU" sz="5200" dirty="0"/>
              <a:t> - Есть ли у клиента аномальный уровень артериального давления</a:t>
            </a:r>
          </a:p>
          <a:p>
            <a:r>
              <a:rPr lang="ru-RU" sz="5200" dirty="0" err="1"/>
              <a:t>AnyTransplants</a:t>
            </a:r>
            <a:r>
              <a:rPr lang="ru-RU" sz="5200" dirty="0"/>
              <a:t> - Любые крупные трансплантации органов</a:t>
            </a:r>
          </a:p>
          <a:p>
            <a:r>
              <a:rPr lang="ru-RU" sz="5200" dirty="0" err="1"/>
              <a:t>Height</a:t>
            </a:r>
            <a:r>
              <a:rPr lang="ru-RU" sz="5200" dirty="0"/>
              <a:t> - рост клиента</a:t>
            </a:r>
          </a:p>
          <a:p>
            <a:r>
              <a:rPr lang="ru-RU" sz="5200" dirty="0" err="1"/>
              <a:t>Weight</a:t>
            </a:r>
            <a:r>
              <a:rPr lang="ru-RU" sz="5200" dirty="0"/>
              <a:t> - вес клиента</a:t>
            </a:r>
          </a:p>
          <a:p>
            <a:r>
              <a:rPr lang="ru-RU" sz="5200" dirty="0" err="1"/>
              <a:t>KnownAllergies</a:t>
            </a:r>
            <a:r>
              <a:rPr lang="ru-RU" sz="5200" dirty="0"/>
              <a:t> - Есть ли у клиента известные аллергии</a:t>
            </a:r>
          </a:p>
          <a:p>
            <a:r>
              <a:rPr lang="ru-RU" sz="5200" dirty="0" err="1"/>
              <a:t>HistoryOfCancerInFamily</a:t>
            </a:r>
            <a:r>
              <a:rPr lang="ru-RU" sz="5200" dirty="0"/>
              <a:t> - Была ли у кого-либо из кровных родственников клиента какая-либо форма рака</a:t>
            </a:r>
          </a:p>
          <a:p>
            <a:r>
              <a:rPr lang="ru-RU" sz="5200" dirty="0" err="1"/>
              <a:t>NumberOfMajorSurgeries</a:t>
            </a:r>
            <a:r>
              <a:rPr lang="ru-RU" sz="5200" dirty="0"/>
              <a:t> - Количество серьезных операций, которые перенес клиент</a:t>
            </a:r>
          </a:p>
          <a:p>
            <a:r>
              <a:rPr lang="ru-RU" sz="5200" dirty="0" err="1"/>
              <a:t>PremiumPrice</a:t>
            </a:r>
            <a:r>
              <a:rPr lang="ru-RU" sz="5200" dirty="0"/>
              <a:t> - цена на страховку клиента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5484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4044934327"/>
              </p:ext>
            </p:extLst>
          </p:nvPr>
        </p:nvGraphicFramePr>
        <p:xfrm>
          <a:off x="607666" y="0"/>
          <a:ext cx="8440540" cy="5138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355647" y="661852"/>
            <a:ext cx="8596312" cy="323088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7665" y="3892732"/>
            <a:ext cx="6045683" cy="267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231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163823602"/>
              </p:ext>
            </p:extLst>
          </p:nvPr>
        </p:nvGraphicFramePr>
        <p:xfrm>
          <a:off x="607666" y="0"/>
          <a:ext cx="8440540" cy="5138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522514" y="661852"/>
            <a:ext cx="86214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22514" y="661852"/>
            <a:ext cx="5693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Helvetica Neue"/>
              </a:rPr>
              <a:t>Посмотрим попарные </a:t>
            </a:r>
            <a:r>
              <a:rPr lang="ru-RU" dirty="0" err="1">
                <a:solidFill>
                  <a:srgbClr val="000000"/>
                </a:solidFill>
                <a:latin typeface="Helvetica Neue"/>
              </a:rPr>
              <a:t>scater</a:t>
            </a:r>
            <a:r>
              <a:rPr lang="ru-RU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Helvetica Neue"/>
              </a:rPr>
              <a:t>plots</a:t>
            </a:r>
            <a:r>
              <a:rPr lang="ru-RU" dirty="0">
                <a:solidFill>
                  <a:srgbClr val="000000"/>
                </a:solidFill>
                <a:latin typeface="Helvetica Neue"/>
              </a:rPr>
              <a:t> для 4х признаков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241" y="1114833"/>
            <a:ext cx="6160907" cy="566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547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301728319"/>
              </p:ext>
            </p:extLst>
          </p:nvPr>
        </p:nvGraphicFramePr>
        <p:xfrm>
          <a:off x="607666" y="0"/>
          <a:ext cx="8440540" cy="5138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522514" y="661852"/>
            <a:ext cx="86214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687977" y="532899"/>
            <a:ext cx="84560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Helvetica Neue"/>
              </a:rPr>
              <a:t>Построим тепловую карту и выведем значения </a:t>
            </a:r>
            <a:r>
              <a:rPr lang="ru-RU" dirty="0" smtClean="0">
                <a:solidFill>
                  <a:srgbClr val="000000"/>
                </a:solidFill>
                <a:latin typeface="Helvetica Neue"/>
              </a:rPr>
              <a:t>корреляций </a:t>
            </a:r>
            <a:r>
              <a:rPr lang="ru-RU" dirty="0">
                <a:solidFill>
                  <a:srgbClr val="000000"/>
                </a:solidFill>
                <a:latin typeface="Helvetica Neue"/>
              </a:rPr>
              <a:t>для каждой переменной.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514" y="1179230"/>
            <a:ext cx="7932773" cy="484877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22514" y="5960795"/>
            <a:ext cx="70974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Helvetica Neue"/>
              </a:rPr>
              <a:t>Как видно, наибольшую </a:t>
            </a:r>
            <a:r>
              <a:rPr lang="ru-RU" dirty="0" smtClean="0">
                <a:solidFill>
                  <a:srgbClr val="000000"/>
                </a:solidFill>
                <a:latin typeface="Helvetica Neue"/>
              </a:rPr>
              <a:t>корреляцию </a:t>
            </a:r>
            <a:r>
              <a:rPr lang="ru-RU" dirty="0">
                <a:solidFill>
                  <a:srgbClr val="000000"/>
                </a:solidFill>
                <a:latin typeface="Helvetica Neue"/>
              </a:rPr>
              <a:t>целевая переменная имеет с возрастом(0,7), наименьшую - с </a:t>
            </a:r>
            <a:r>
              <a:rPr lang="ru-RU" dirty="0" smtClean="0">
                <a:solidFill>
                  <a:srgbClr val="000000"/>
                </a:solidFill>
                <a:latin typeface="Helvetica Neue"/>
              </a:rPr>
              <a:t>аллергией(0,01</a:t>
            </a:r>
            <a:r>
              <a:rPr lang="ru-RU" dirty="0">
                <a:solidFill>
                  <a:srgbClr val="000000"/>
                </a:solidFill>
                <a:latin typeface="Helvetica Neue"/>
              </a:rPr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3150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435796362"/>
              </p:ext>
            </p:extLst>
          </p:nvPr>
        </p:nvGraphicFramePr>
        <p:xfrm>
          <a:off x="607666" y="0"/>
          <a:ext cx="8440540" cy="4119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522514" y="661852"/>
            <a:ext cx="86214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647821" y="411927"/>
            <a:ext cx="859197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500" dirty="0" smtClean="0">
                <a:solidFill>
                  <a:srgbClr val="000000"/>
                </a:solidFill>
                <a:latin typeface="Helvetica Neue"/>
              </a:rPr>
              <a:t>Построим прогноз целевой переменной с использованием 6ти моделей(</a:t>
            </a:r>
            <a:r>
              <a:rPr lang="en-US" sz="1500" dirty="0" err="1" smtClean="0">
                <a:solidFill>
                  <a:srgbClr val="000000"/>
                </a:solidFill>
                <a:latin typeface="Helvetica Neue"/>
              </a:rPr>
              <a:t>LinearRegression</a:t>
            </a:r>
            <a:r>
              <a:rPr lang="ru-RU" sz="1500" dirty="0" smtClean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sz="1500" dirty="0" smtClean="0">
                <a:solidFill>
                  <a:srgbClr val="000000"/>
                </a:solidFill>
                <a:latin typeface="Helvetica Neue"/>
              </a:rPr>
              <a:t>Lasso</a:t>
            </a:r>
            <a:r>
              <a:rPr lang="ru-RU" sz="1500" dirty="0" smtClean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sz="1500" dirty="0">
                <a:solidFill>
                  <a:srgbClr val="000000"/>
                </a:solidFill>
                <a:latin typeface="Helvetica Neue"/>
              </a:rPr>
              <a:t>Ridge, </a:t>
            </a:r>
            <a:r>
              <a:rPr lang="en-US" sz="1500" dirty="0" err="1" smtClean="0">
                <a:solidFill>
                  <a:srgbClr val="000000"/>
                </a:solidFill>
                <a:latin typeface="Helvetica Neue"/>
              </a:rPr>
              <a:t>RandomForestRegressor</a:t>
            </a:r>
            <a:r>
              <a:rPr lang="en-US" sz="1500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sz="1500" dirty="0" err="1" smtClean="0">
                <a:solidFill>
                  <a:srgbClr val="000000"/>
                </a:solidFill>
                <a:latin typeface="Helvetica Neue"/>
              </a:rPr>
              <a:t>GradientBoostingRegressor</a:t>
            </a:r>
            <a:r>
              <a:rPr lang="en-US" sz="1500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sz="1500" dirty="0" err="1" smtClean="0">
                <a:solidFill>
                  <a:srgbClr val="000000"/>
                </a:solidFill>
                <a:latin typeface="Helvetica Neue"/>
              </a:rPr>
              <a:t>XGBRFRegressor</a:t>
            </a:r>
            <a:r>
              <a:rPr lang="en-US" sz="1500" dirty="0" smtClean="0">
                <a:solidFill>
                  <a:srgbClr val="000000"/>
                </a:solidFill>
                <a:latin typeface="Helvetica Neue"/>
              </a:rPr>
              <a:t>)</a:t>
            </a:r>
            <a:r>
              <a:rPr lang="ru-RU" sz="1500" dirty="0" smtClean="0">
                <a:solidFill>
                  <a:srgbClr val="000000"/>
                </a:solidFill>
                <a:latin typeface="Helvetica Neue"/>
              </a:rPr>
              <a:t> для выбора оптимальной. </a:t>
            </a:r>
            <a:endParaRPr lang="ru-RU" sz="15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22514" y="5893625"/>
            <a:ext cx="888274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500" dirty="0">
                <a:solidFill>
                  <a:srgbClr val="000000"/>
                </a:solidFill>
                <a:latin typeface="Helvetica Neue"/>
              </a:rPr>
              <a:t>Как видим исходя из полученных результатов наибольшую точность в сравнении с другими показывает модель </a:t>
            </a:r>
            <a:r>
              <a:rPr lang="ru-RU" sz="1500" dirty="0" err="1">
                <a:solidFill>
                  <a:srgbClr val="000000"/>
                </a:solidFill>
                <a:latin typeface="Helvetica Neue"/>
              </a:rPr>
              <a:t>GradientBoostingRegressor</a:t>
            </a:r>
            <a:r>
              <a:rPr lang="ru-RU" sz="1500" dirty="0">
                <a:solidFill>
                  <a:srgbClr val="000000"/>
                </a:solidFill>
                <a:latin typeface="Helvetica Neue"/>
              </a:rPr>
              <a:t>. Но для построения качественного прогноза этой точности недостаточно. Попробуем это исправить.</a:t>
            </a:r>
            <a:endParaRPr lang="ru-RU" sz="1500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821" y="1221520"/>
            <a:ext cx="4240394" cy="464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17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435796362"/>
              </p:ext>
            </p:extLst>
          </p:nvPr>
        </p:nvGraphicFramePr>
        <p:xfrm>
          <a:off x="607666" y="0"/>
          <a:ext cx="8440540" cy="4119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517193" y="411927"/>
            <a:ext cx="862148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500" dirty="0" smtClean="0"/>
              <a:t>Создадим </a:t>
            </a:r>
            <a:r>
              <a:rPr lang="ru-RU" sz="1500" dirty="0"/>
              <a:t>новые категориальные столбцы для цены, возраста, веса и роста клиентов. Разделим их на 5 типов: '</a:t>
            </a:r>
            <a:r>
              <a:rPr lang="ru-RU" sz="1500" dirty="0" err="1"/>
              <a:t>Low</a:t>
            </a:r>
            <a:r>
              <a:rPr lang="ru-RU" sz="1500" dirty="0"/>
              <a:t>','</a:t>
            </a:r>
            <a:r>
              <a:rPr lang="ru-RU" sz="1500" dirty="0" err="1"/>
              <a:t>Basic</a:t>
            </a:r>
            <a:r>
              <a:rPr lang="ru-RU" sz="1500" dirty="0"/>
              <a:t>','</a:t>
            </a:r>
            <a:r>
              <a:rPr lang="ru-RU" sz="1500" dirty="0" err="1"/>
              <a:t>Average</a:t>
            </a:r>
            <a:r>
              <a:rPr lang="ru-RU" sz="1500" dirty="0"/>
              <a:t>','</a:t>
            </a:r>
            <a:r>
              <a:rPr lang="ru-RU" sz="1500" dirty="0" err="1"/>
              <a:t>High</a:t>
            </a:r>
            <a:r>
              <a:rPr lang="ru-RU" sz="1500" dirty="0"/>
              <a:t>',</a:t>
            </a:r>
            <a:r>
              <a:rPr lang="ru-RU" sz="1500" dirty="0" smtClean="0"/>
              <a:t>'</a:t>
            </a:r>
            <a:r>
              <a:rPr lang="ru-RU" sz="1500" dirty="0" err="1" smtClean="0"/>
              <a:t>SuperHigh</a:t>
            </a:r>
            <a:r>
              <a:rPr lang="ru-RU" sz="1500" dirty="0" smtClean="0"/>
              <a:t>‘</a:t>
            </a:r>
            <a:r>
              <a:rPr lang="en-US" sz="1500" dirty="0" smtClean="0"/>
              <a:t>.</a:t>
            </a:r>
            <a:endParaRPr lang="ru-RU" sz="15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666" y="1047653"/>
            <a:ext cx="5845385" cy="467744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7666" y="5725096"/>
            <a:ext cx="7084573" cy="100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562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998523416"/>
              </p:ext>
            </p:extLst>
          </p:nvPr>
        </p:nvGraphicFramePr>
        <p:xfrm>
          <a:off x="607666" y="0"/>
          <a:ext cx="8440540" cy="4119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2149" y="668546"/>
            <a:ext cx="6870654" cy="557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497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2990699392"/>
              </p:ext>
            </p:extLst>
          </p:nvPr>
        </p:nvGraphicFramePr>
        <p:xfrm>
          <a:off x="607666" y="0"/>
          <a:ext cx="8440540" cy="4119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Рисунок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666" y="609065"/>
            <a:ext cx="7325843" cy="576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18895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430</TotalTime>
  <Words>392</Words>
  <Application>Microsoft Office PowerPoint</Application>
  <PresentationFormat>Широкоэкранный</PresentationFormat>
  <Paragraphs>39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Helvetica Neue</vt:lpstr>
      <vt:lpstr>Trebuchet MS</vt:lpstr>
      <vt:lpstr>Wingdings 3</vt:lpstr>
      <vt:lpstr>Аспект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34</cp:revision>
  <dcterms:created xsi:type="dcterms:W3CDTF">2022-07-21T06:57:12Z</dcterms:created>
  <dcterms:modified xsi:type="dcterms:W3CDTF">2022-07-21T14:07:22Z</dcterms:modified>
</cp:coreProperties>
</file>