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1" r:id="rId9"/>
    <p:sldId id="272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8C810-A78D-4C7E-8020-A34988F051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1EE263D9-6783-47F7-AA95-C29D35BEFDAE}">
      <dgm:prSet custT="1"/>
      <dgm:spPr/>
      <dgm:t>
        <a:bodyPr/>
        <a:lstStyle/>
        <a:p>
          <a:pPr algn="ctr" rtl="0"/>
          <a:r>
            <a:rPr lang="ru-RU" sz="3000" b="1" dirty="0" smtClean="0"/>
            <a:t>Построение эффективной модели прогнозирования ежегодной стоимости медицинского покрытия для страховой компании </a:t>
          </a:r>
          <a:endParaRPr lang="ru-RU" sz="3000" b="1" dirty="0"/>
        </a:p>
      </dgm:t>
    </dgm:pt>
    <dgm:pt modelId="{E84A778B-4192-4FCE-9E39-B7C87244DB3D}" type="parTrans" cxnId="{EE42E5B5-2BC5-4675-8618-E27F4A3B0798}">
      <dgm:prSet/>
      <dgm:spPr/>
      <dgm:t>
        <a:bodyPr/>
        <a:lstStyle/>
        <a:p>
          <a:endParaRPr lang="ru-RU"/>
        </a:p>
      </dgm:t>
    </dgm:pt>
    <dgm:pt modelId="{BD3A53BA-34BD-4E93-8A02-C013BE8C185F}" type="sibTrans" cxnId="{EE42E5B5-2BC5-4675-8618-E27F4A3B0798}">
      <dgm:prSet/>
      <dgm:spPr/>
      <dgm:t>
        <a:bodyPr/>
        <a:lstStyle/>
        <a:p>
          <a:endParaRPr lang="ru-RU"/>
        </a:p>
      </dgm:t>
    </dgm:pt>
    <dgm:pt modelId="{C8F38CC9-0870-40AD-8BC2-D3BC9C9DF578}" type="pres">
      <dgm:prSet presAssocID="{E8E8C810-A78D-4C7E-8020-A34988F051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DD1F835-C144-495A-9ECC-BF248B803C04}" type="pres">
      <dgm:prSet presAssocID="{1EE263D9-6783-47F7-AA95-C29D35BEFDA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F45E0EF-BFC6-4411-8E07-340728C4425C}" type="presOf" srcId="{E8E8C810-A78D-4C7E-8020-A34988F051B5}" destId="{C8F38CC9-0870-40AD-8BC2-D3BC9C9DF578}" srcOrd="0" destOrd="0" presId="urn:microsoft.com/office/officeart/2005/8/layout/vList2"/>
    <dgm:cxn modelId="{EE42E5B5-2BC5-4675-8618-E27F4A3B0798}" srcId="{E8E8C810-A78D-4C7E-8020-A34988F051B5}" destId="{1EE263D9-6783-47F7-AA95-C29D35BEFDAE}" srcOrd="0" destOrd="0" parTransId="{E84A778B-4192-4FCE-9E39-B7C87244DB3D}" sibTransId="{BD3A53BA-34BD-4E93-8A02-C013BE8C185F}"/>
    <dgm:cxn modelId="{97BC65EB-3576-4CDA-BF1A-CE827159304B}" type="presOf" srcId="{1EE263D9-6783-47F7-AA95-C29D35BEFDAE}" destId="{FDD1F835-C144-495A-9ECC-BF248B803C04}" srcOrd="0" destOrd="0" presId="urn:microsoft.com/office/officeart/2005/8/layout/vList2"/>
    <dgm:cxn modelId="{44C51633-BEDA-443B-B037-8C150572E232}" type="presParOf" srcId="{C8F38CC9-0870-40AD-8BC2-D3BC9C9DF578}" destId="{FDD1F835-C144-495A-9ECC-BF248B803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ru-RU" sz="2000" b="1" dirty="0" smtClean="0">
              <a:solidFill>
                <a:schemeClr val="bg1"/>
              </a:solidFill>
            </a:rPr>
            <a:t>Выводы</a:t>
          </a:r>
          <a:endParaRPr lang="ru-RU" sz="2000" b="1" dirty="0">
            <a:solidFill>
              <a:schemeClr val="bg1"/>
            </a:solidFill>
          </a:endParaRPr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CCAAA02-6A2B-421B-9668-715B6E44D7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8FBC4BB-6A9B-41D1-87DE-3D85547DDCDF}">
      <dgm:prSet custT="1"/>
      <dgm:spPr/>
      <dgm:t>
        <a:bodyPr/>
        <a:lstStyle/>
        <a:p>
          <a:pPr rtl="0"/>
          <a:r>
            <a:rPr lang="ru-RU" sz="1800" dirty="0" smtClean="0"/>
            <a:t>Как </a:t>
          </a:r>
          <a:r>
            <a:rPr lang="ru-RU" sz="1800" dirty="0" smtClean="0"/>
            <a:t>видим, создание дополнительной переменной </a:t>
          </a:r>
          <a:r>
            <a:rPr lang="en-US" sz="1800" dirty="0" err="1" smtClean="0"/>
            <a:t>bmi</a:t>
          </a:r>
          <a:r>
            <a:rPr lang="en-US" sz="1800" dirty="0" smtClean="0"/>
            <a:t>,</a:t>
          </a:r>
          <a:r>
            <a:rPr lang="ru-RU" sz="1800" dirty="0" smtClean="0"/>
            <a:t> удаление признака, который имеет наименьшую корреляцию с целевой переменной,</a:t>
          </a:r>
          <a:r>
            <a:rPr lang="en-US" sz="1800" dirty="0" smtClean="0"/>
            <a:t> </a:t>
          </a:r>
          <a:r>
            <a:rPr lang="ru-RU" sz="1800" dirty="0" smtClean="0"/>
            <a:t>преобразование числовых </a:t>
          </a:r>
          <a:r>
            <a:rPr lang="ru-RU" sz="1800" dirty="0" smtClean="0"/>
            <a:t>признаков в категориальные с последующим переводом в числовые индикаторные переменные </a:t>
          </a:r>
          <a:r>
            <a:rPr lang="ru-RU" sz="1800" dirty="0" smtClean="0"/>
            <a:t>улучшило </a:t>
          </a:r>
          <a:r>
            <a:rPr lang="ru-RU" sz="1800" dirty="0" smtClean="0"/>
            <a:t>качество нашего прогноза. Все наши модели показали достаточно хороший результат. Самый точный прогноз дает модель "случайного леса</a:t>
          </a:r>
          <a:r>
            <a:rPr lang="ru-RU" sz="1800" dirty="0" smtClean="0"/>
            <a:t>«, которая после настройки </a:t>
          </a:r>
          <a:r>
            <a:rPr lang="ru-RU" sz="1800" dirty="0" err="1" smtClean="0"/>
            <a:t>гипперпараметров</a:t>
          </a:r>
          <a:r>
            <a:rPr lang="ru-RU" sz="1800" dirty="0" smtClean="0"/>
            <a:t> показала точность(коэффициент детерминации) равную 91,12%. </a:t>
          </a:r>
          <a:r>
            <a:rPr lang="ru-RU" sz="1800" dirty="0" smtClean="0"/>
            <a:t>Но модель работает дольше чем модели регрессии.</a:t>
          </a:r>
          <a:endParaRPr lang="ru-RU" sz="1800" dirty="0"/>
        </a:p>
      </dgm:t>
    </dgm:pt>
    <dgm:pt modelId="{4877CB46-6490-44BD-BF8B-744D7F07A512}" type="parTrans" cxnId="{3F0AE0D0-FE76-488A-84F7-DF0AF4483C3C}">
      <dgm:prSet/>
      <dgm:spPr/>
      <dgm:t>
        <a:bodyPr/>
        <a:lstStyle/>
        <a:p>
          <a:endParaRPr lang="ru-RU" sz="1800"/>
        </a:p>
      </dgm:t>
    </dgm:pt>
    <dgm:pt modelId="{F526D670-F1B4-4149-87A1-7012D3F504BB}" type="sibTrans" cxnId="{3F0AE0D0-FE76-488A-84F7-DF0AF4483C3C}">
      <dgm:prSet/>
      <dgm:spPr/>
      <dgm:t>
        <a:bodyPr/>
        <a:lstStyle/>
        <a:p>
          <a:endParaRPr lang="ru-RU" sz="1800"/>
        </a:p>
      </dgm:t>
    </dgm:pt>
    <dgm:pt modelId="{F74F8073-566B-4598-8B0D-0262DDD3314B}" type="pres">
      <dgm:prSet presAssocID="{7CCAAA02-6A2B-421B-9668-715B6E44D7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17BD9AC-BCE3-44EA-B1CD-2E521A6A9018}" type="pres">
      <dgm:prSet presAssocID="{E8FBC4BB-6A9B-41D1-87DE-3D85547DDCD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1D73F0A-24F5-4E09-A48E-290B46328178}" type="presOf" srcId="{E8FBC4BB-6A9B-41D1-87DE-3D85547DDCDF}" destId="{117BD9AC-BCE3-44EA-B1CD-2E521A6A9018}" srcOrd="0" destOrd="0" presId="urn:microsoft.com/office/officeart/2005/8/layout/vList2"/>
    <dgm:cxn modelId="{2439E417-65A8-466F-9AB9-90C184568483}" type="presOf" srcId="{7CCAAA02-6A2B-421B-9668-715B6E44D7C0}" destId="{F74F8073-566B-4598-8B0D-0262DDD3314B}" srcOrd="0" destOrd="0" presId="urn:microsoft.com/office/officeart/2005/8/layout/vList2"/>
    <dgm:cxn modelId="{3F0AE0D0-FE76-488A-84F7-DF0AF4483C3C}" srcId="{7CCAAA02-6A2B-421B-9668-715B6E44D7C0}" destId="{E8FBC4BB-6A9B-41D1-87DE-3D85547DDCDF}" srcOrd="0" destOrd="0" parTransId="{4877CB46-6490-44BD-BF8B-744D7F07A512}" sibTransId="{F526D670-F1B4-4149-87A1-7012D3F504BB}"/>
    <dgm:cxn modelId="{82BE5211-B9F2-4800-B0B7-312F38CCBDDA}" type="presParOf" srcId="{F74F8073-566B-4598-8B0D-0262DDD3314B}" destId="{117BD9AC-BCE3-44EA-B1CD-2E521A6A901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9CD641-D3E5-481E-82A9-E673AED69B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DAE4116-4A9E-47D1-969E-3A1A798D3205}">
      <dgm:prSet custT="1"/>
      <dgm:spPr/>
      <dgm:t>
        <a:bodyPr/>
        <a:lstStyle/>
        <a:p>
          <a:pPr algn="ctr" rtl="0"/>
          <a:r>
            <a:rPr lang="ru-RU" sz="2000" b="1" dirty="0" smtClean="0"/>
            <a:t>Задача</a:t>
          </a:r>
          <a:endParaRPr lang="ru-RU" sz="2000" dirty="0"/>
        </a:p>
      </dgm:t>
    </dgm:pt>
    <dgm:pt modelId="{10301361-A46B-4AEC-90DD-3B16FCE5FEDC}" type="parTrans" cxnId="{DF920013-9FE8-430E-B461-F4DCC40D59A7}">
      <dgm:prSet/>
      <dgm:spPr/>
      <dgm:t>
        <a:bodyPr/>
        <a:lstStyle/>
        <a:p>
          <a:endParaRPr lang="ru-RU" sz="2000"/>
        </a:p>
      </dgm:t>
    </dgm:pt>
    <dgm:pt modelId="{AD393EE4-CDC0-453F-B4D6-AEA4400F9BA5}" type="sibTrans" cxnId="{DF920013-9FE8-430E-B461-F4DCC40D59A7}">
      <dgm:prSet/>
      <dgm:spPr/>
      <dgm:t>
        <a:bodyPr/>
        <a:lstStyle/>
        <a:p>
          <a:endParaRPr lang="ru-RU" sz="2000"/>
        </a:p>
      </dgm:t>
    </dgm:pt>
    <dgm:pt modelId="{86886DB4-D250-475A-8706-4E25347B23FF}" type="pres">
      <dgm:prSet presAssocID="{729CD641-D3E5-481E-82A9-E673AED69B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9F4434B-257C-48C8-9775-AA9A4111E746}" type="pres">
      <dgm:prSet presAssocID="{5DAE4116-4A9E-47D1-969E-3A1A798D32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684B5BB-93A7-4632-A0CF-FC6DF99BCA68}" type="presOf" srcId="{5DAE4116-4A9E-47D1-969E-3A1A798D3205}" destId="{E9F4434B-257C-48C8-9775-AA9A4111E746}" srcOrd="0" destOrd="0" presId="urn:microsoft.com/office/officeart/2005/8/layout/vList2"/>
    <dgm:cxn modelId="{FA00A826-215D-41C4-9B2A-93DB6448B189}" type="presOf" srcId="{729CD641-D3E5-481E-82A9-E673AED69BA6}" destId="{86886DB4-D250-475A-8706-4E25347B23FF}" srcOrd="0" destOrd="0" presId="urn:microsoft.com/office/officeart/2005/8/layout/vList2"/>
    <dgm:cxn modelId="{DF920013-9FE8-430E-B461-F4DCC40D59A7}" srcId="{729CD641-D3E5-481E-82A9-E673AED69BA6}" destId="{5DAE4116-4A9E-47D1-969E-3A1A798D3205}" srcOrd="0" destOrd="0" parTransId="{10301361-A46B-4AEC-90DD-3B16FCE5FEDC}" sibTransId="{AD393EE4-CDC0-453F-B4D6-AEA4400F9BA5}"/>
    <dgm:cxn modelId="{7428207C-B4CC-460C-9ACC-76F1B964A1FE}" type="presParOf" srcId="{86886DB4-D250-475A-8706-4E25347B23FF}" destId="{E9F4434B-257C-48C8-9775-AA9A4111E7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ru-RU" sz="2000" b="1" i="0" dirty="0" smtClean="0"/>
            <a:t>Общая</a:t>
          </a:r>
          <a:r>
            <a:rPr lang="ru-RU" sz="2000" b="1" dirty="0" smtClean="0"/>
            <a:t> оценка данных</a:t>
          </a:r>
          <a:endParaRPr lang="ru-RU" sz="2000" b="1" dirty="0"/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ru-RU" sz="2000" b="1" dirty="0" smtClean="0"/>
            <a:t>Визуализация данных</a:t>
          </a:r>
          <a:endParaRPr lang="ru-RU" sz="2000" b="1" dirty="0"/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ru-RU" sz="2000" b="1" dirty="0" smtClean="0"/>
            <a:t>Визуализация данных</a:t>
          </a:r>
          <a:endParaRPr lang="ru-RU" sz="2000" b="1" dirty="0"/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ru-RU" sz="2000" dirty="0" smtClean="0"/>
            <a:t>Прогнозирование</a:t>
          </a:r>
          <a:endParaRPr lang="ru-RU" sz="2000" dirty="0"/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ru-RU" sz="2000" dirty="0" smtClean="0"/>
            <a:t>Прогнозирование</a:t>
          </a:r>
          <a:endParaRPr lang="ru-RU" sz="2000" dirty="0"/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ru-RU" sz="2000" dirty="0" smtClean="0"/>
            <a:t>Прогнозирование</a:t>
          </a:r>
          <a:endParaRPr lang="ru-RU" sz="2000" dirty="0"/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A94868-4EE2-4A26-994F-B3B4508931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8C7BBE-DD10-46D3-93D9-FF6D11329CA6}">
      <dgm:prSet custT="1"/>
      <dgm:spPr/>
      <dgm:t>
        <a:bodyPr/>
        <a:lstStyle/>
        <a:p>
          <a:pPr algn="ctr" rtl="0"/>
          <a:r>
            <a:rPr lang="ru-RU" sz="2000" dirty="0" smtClean="0"/>
            <a:t>Настройка </a:t>
          </a:r>
          <a:r>
            <a:rPr lang="ru-RU" sz="2000" dirty="0" err="1" smtClean="0"/>
            <a:t>гипперпараметров</a:t>
          </a:r>
          <a:r>
            <a:rPr lang="ru-RU" sz="2000" dirty="0" smtClean="0"/>
            <a:t> для модели  </a:t>
          </a:r>
          <a:endParaRPr lang="ru-RU" sz="2000" dirty="0"/>
        </a:p>
      </dgm:t>
    </dgm:pt>
    <dgm:pt modelId="{EF744059-5BF4-496E-AA91-E41F8EC512F2}" type="parTrans" cxnId="{55A43FB5-8565-43CA-B87F-9161967738DB}">
      <dgm:prSet/>
      <dgm:spPr/>
      <dgm:t>
        <a:bodyPr/>
        <a:lstStyle/>
        <a:p>
          <a:endParaRPr lang="ru-RU"/>
        </a:p>
      </dgm:t>
    </dgm:pt>
    <dgm:pt modelId="{FB53D63F-0DFF-4E63-BD11-22ED47D973AB}" type="sibTrans" cxnId="{55A43FB5-8565-43CA-B87F-9161967738DB}">
      <dgm:prSet/>
      <dgm:spPr/>
      <dgm:t>
        <a:bodyPr/>
        <a:lstStyle/>
        <a:p>
          <a:endParaRPr lang="ru-RU"/>
        </a:p>
      </dgm:t>
    </dgm:pt>
    <dgm:pt modelId="{48F32418-0CFA-454E-BC61-F7708B811E39}" type="pres">
      <dgm:prSet presAssocID="{DBA94868-4EE2-4A26-994F-B3B4508931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AA3359-5D6F-49A9-9C5C-82E205167BB1}" type="pres">
      <dgm:prSet presAssocID="{4E8C7BBE-DD10-46D3-93D9-FF6D11329CA6}" presName="parentText" presStyleLbl="node1" presStyleIdx="0" presStyleCnt="1" custScaleY="593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AA89CE5-7F58-47B7-99E4-D037A22502BE}" type="presOf" srcId="{DBA94868-4EE2-4A26-994F-B3B4508931BB}" destId="{48F32418-0CFA-454E-BC61-F7708B811E39}" srcOrd="0" destOrd="0" presId="urn:microsoft.com/office/officeart/2005/8/layout/vList2"/>
    <dgm:cxn modelId="{55A43FB5-8565-43CA-B87F-9161967738DB}" srcId="{DBA94868-4EE2-4A26-994F-B3B4508931BB}" destId="{4E8C7BBE-DD10-46D3-93D9-FF6D11329CA6}" srcOrd="0" destOrd="0" parTransId="{EF744059-5BF4-496E-AA91-E41F8EC512F2}" sibTransId="{FB53D63F-0DFF-4E63-BD11-22ED47D973AB}"/>
    <dgm:cxn modelId="{A0D2F006-871F-4945-9BC6-5631E45FDC08}" type="presOf" srcId="{4E8C7BBE-DD10-46D3-93D9-FF6D11329CA6}" destId="{E2AA3359-5D6F-49A9-9C5C-82E205167BB1}" srcOrd="0" destOrd="0" presId="urn:microsoft.com/office/officeart/2005/8/layout/vList2"/>
    <dgm:cxn modelId="{6F0F1A78-3448-405A-9DA1-0BB9F83B9514}" type="presParOf" srcId="{48F32418-0CFA-454E-BC61-F7708B811E39}" destId="{E2AA3359-5D6F-49A9-9C5C-82E205167B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1F835-C144-495A-9ECC-BF248B803C04}">
      <dsp:nvSpPr>
        <dsp:cNvPr id="0" name=""/>
        <dsp:cNvSpPr/>
      </dsp:nvSpPr>
      <dsp:spPr>
        <a:xfrm>
          <a:off x="0" y="677"/>
          <a:ext cx="7766936" cy="1644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1" kern="1200" dirty="0" smtClean="0"/>
            <a:t>Построение эффективной модели прогнозирования ежегодной стоимости медицинского покрытия для страховой компании </a:t>
          </a:r>
          <a:endParaRPr lang="ru-RU" sz="3000" b="1" kern="1200" dirty="0"/>
        </a:p>
      </dsp:txBody>
      <dsp:txXfrm>
        <a:off x="80300" y="80977"/>
        <a:ext cx="7606336" cy="14843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16"/>
          <a:ext cx="8440540" cy="411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bg1"/>
              </a:solidFill>
            </a:rPr>
            <a:t>Выводы</a:t>
          </a:r>
          <a:endParaRPr lang="ru-RU" sz="2000" b="1" kern="1200" dirty="0">
            <a:solidFill>
              <a:schemeClr val="bg1"/>
            </a:solidFill>
          </a:endParaRPr>
        </a:p>
      </dsp:txBody>
      <dsp:txXfrm>
        <a:off x="20097" y="20213"/>
        <a:ext cx="8400346" cy="3714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BD9AC-BCE3-44EA-B1CD-2E521A6A9018}">
      <dsp:nvSpPr>
        <dsp:cNvPr id="0" name=""/>
        <dsp:cNvSpPr/>
      </dsp:nvSpPr>
      <dsp:spPr>
        <a:xfrm>
          <a:off x="0" y="289"/>
          <a:ext cx="8395063" cy="2272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Как </a:t>
          </a:r>
          <a:r>
            <a:rPr lang="ru-RU" sz="1800" kern="1200" dirty="0" smtClean="0"/>
            <a:t>видим, создание дополнительной переменной </a:t>
          </a:r>
          <a:r>
            <a:rPr lang="en-US" sz="1800" kern="1200" dirty="0" err="1" smtClean="0"/>
            <a:t>bmi</a:t>
          </a:r>
          <a:r>
            <a:rPr lang="en-US" sz="1800" kern="1200" dirty="0" smtClean="0"/>
            <a:t>,</a:t>
          </a:r>
          <a:r>
            <a:rPr lang="ru-RU" sz="1800" kern="1200" dirty="0" smtClean="0"/>
            <a:t> удаление признака, который имеет наименьшую корреляцию с целевой переменной,</a:t>
          </a:r>
          <a:r>
            <a:rPr lang="en-US" sz="1800" kern="1200" dirty="0" smtClean="0"/>
            <a:t> </a:t>
          </a:r>
          <a:r>
            <a:rPr lang="ru-RU" sz="1800" kern="1200" dirty="0" smtClean="0"/>
            <a:t>преобразование числовых </a:t>
          </a:r>
          <a:r>
            <a:rPr lang="ru-RU" sz="1800" kern="1200" dirty="0" smtClean="0"/>
            <a:t>признаков в категориальные с последующим переводом в числовые индикаторные переменные </a:t>
          </a:r>
          <a:r>
            <a:rPr lang="ru-RU" sz="1800" kern="1200" dirty="0" smtClean="0"/>
            <a:t>улучшило </a:t>
          </a:r>
          <a:r>
            <a:rPr lang="ru-RU" sz="1800" kern="1200" dirty="0" smtClean="0"/>
            <a:t>качество нашего прогноза. Все наши модели показали достаточно хороший результат. Самый точный прогноз дает модель "случайного леса</a:t>
          </a:r>
          <a:r>
            <a:rPr lang="ru-RU" sz="1800" kern="1200" dirty="0" smtClean="0"/>
            <a:t>«, которая после настройки </a:t>
          </a:r>
          <a:r>
            <a:rPr lang="ru-RU" sz="1800" kern="1200" dirty="0" err="1" smtClean="0"/>
            <a:t>гипперпараметров</a:t>
          </a:r>
          <a:r>
            <a:rPr lang="ru-RU" sz="1800" kern="1200" dirty="0" smtClean="0"/>
            <a:t> показала точность(коэффициент детерминации) равную 91,12%. </a:t>
          </a:r>
          <a:r>
            <a:rPr lang="ru-RU" sz="1800" kern="1200" dirty="0" smtClean="0"/>
            <a:t>Но модель работает дольше чем модели регрессии.</a:t>
          </a:r>
          <a:endParaRPr lang="ru-RU" sz="1800" kern="1200" dirty="0"/>
        </a:p>
      </dsp:txBody>
      <dsp:txXfrm>
        <a:off x="110927" y="111216"/>
        <a:ext cx="8173209" cy="2050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4434B-257C-48C8-9775-AA9A4111E746}">
      <dsp:nvSpPr>
        <dsp:cNvPr id="0" name=""/>
        <dsp:cNvSpPr/>
      </dsp:nvSpPr>
      <dsp:spPr>
        <a:xfrm>
          <a:off x="0" y="141"/>
          <a:ext cx="7203924" cy="417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Задача</a:t>
          </a:r>
          <a:endParaRPr lang="ru-RU" sz="2000" kern="1200" dirty="0"/>
        </a:p>
      </dsp:txBody>
      <dsp:txXfrm>
        <a:off x="20392" y="20533"/>
        <a:ext cx="7163140" cy="376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6246"/>
          <a:ext cx="8440540" cy="481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0" kern="1200" dirty="0" smtClean="0"/>
            <a:t>Общая</a:t>
          </a:r>
          <a:r>
            <a:rPr lang="ru-RU" sz="2000" b="1" kern="1200" dirty="0" smtClean="0"/>
            <a:t> оценка данных</a:t>
          </a:r>
          <a:endParaRPr lang="ru-RU" sz="2000" b="1" kern="1200" dirty="0"/>
        </a:p>
      </dsp:txBody>
      <dsp:txXfrm>
        <a:off x="23496" y="39742"/>
        <a:ext cx="8393548" cy="434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6246"/>
          <a:ext cx="8440540" cy="481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Визуализация данных</a:t>
          </a:r>
          <a:endParaRPr lang="ru-RU" sz="2000" b="1" kern="1200" dirty="0"/>
        </a:p>
      </dsp:txBody>
      <dsp:txXfrm>
        <a:off x="23496" y="39742"/>
        <a:ext cx="8393548" cy="4343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6246"/>
          <a:ext cx="8440540" cy="481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/>
            <a:t>Визуализация данных</a:t>
          </a:r>
          <a:endParaRPr lang="ru-RU" sz="2000" b="1" kern="1200" dirty="0"/>
        </a:p>
      </dsp:txBody>
      <dsp:txXfrm>
        <a:off x="23496" y="39742"/>
        <a:ext cx="8393548" cy="4343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16"/>
          <a:ext cx="8440540" cy="411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Прогнозирование</a:t>
          </a:r>
          <a:endParaRPr lang="ru-RU" sz="2000" kern="1200" dirty="0"/>
        </a:p>
      </dsp:txBody>
      <dsp:txXfrm>
        <a:off x="20097" y="20213"/>
        <a:ext cx="8400346" cy="3714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16"/>
          <a:ext cx="8440540" cy="411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Прогнозирование</a:t>
          </a:r>
          <a:endParaRPr lang="ru-RU" sz="2000" kern="1200" dirty="0"/>
        </a:p>
      </dsp:txBody>
      <dsp:txXfrm>
        <a:off x="20097" y="20213"/>
        <a:ext cx="8400346" cy="3714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16"/>
          <a:ext cx="8440540" cy="411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Прогнозирование</a:t>
          </a:r>
          <a:endParaRPr lang="ru-RU" sz="2000" kern="1200" dirty="0"/>
        </a:p>
      </dsp:txBody>
      <dsp:txXfrm>
        <a:off x="20097" y="20213"/>
        <a:ext cx="8400346" cy="3714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A3359-5D6F-49A9-9C5C-82E205167BB1}">
      <dsp:nvSpPr>
        <dsp:cNvPr id="0" name=""/>
        <dsp:cNvSpPr/>
      </dsp:nvSpPr>
      <dsp:spPr>
        <a:xfrm>
          <a:off x="0" y="146"/>
          <a:ext cx="8440540" cy="411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Настройка </a:t>
          </a:r>
          <a:r>
            <a:rPr lang="ru-RU" sz="2000" kern="1200" dirty="0" err="1" smtClean="0"/>
            <a:t>гипперпараметров</a:t>
          </a:r>
          <a:r>
            <a:rPr lang="ru-RU" sz="2000" kern="1200" dirty="0" smtClean="0"/>
            <a:t> для модели  </a:t>
          </a:r>
          <a:endParaRPr lang="ru-RU" sz="2000" kern="1200" dirty="0"/>
        </a:p>
      </dsp:txBody>
      <dsp:txXfrm>
        <a:off x="20094" y="20240"/>
        <a:ext cx="8400352" cy="371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www.kaggle.com/datasets/tejashvi14/medical-insurance-premium-prediction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514947260"/>
              </p:ext>
            </p:extLst>
          </p:nvPr>
        </p:nvGraphicFramePr>
        <p:xfrm>
          <a:off x="1507067" y="2404534"/>
          <a:ext cx="7766936" cy="164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06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213584550"/>
              </p:ext>
            </p:extLst>
          </p:nvPr>
        </p:nvGraphicFramePr>
        <p:xfrm>
          <a:off x="607666" y="0"/>
          <a:ext cx="8440540" cy="41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095558757"/>
              </p:ext>
            </p:extLst>
          </p:nvPr>
        </p:nvGraphicFramePr>
        <p:xfrm>
          <a:off x="748937" y="905691"/>
          <a:ext cx="8395063" cy="227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3749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828068749"/>
              </p:ext>
            </p:extLst>
          </p:nvPr>
        </p:nvGraphicFramePr>
        <p:xfrm>
          <a:off x="895049" y="200298"/>
          <a:ext cx="7203924" cy="418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5" y="879566"/>
            <a:ext cx="8370872" cy="5791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5200" dirty="0" smtClean="0"/>
              <a:t>Медицинская </a:t>
            </a:r>
            <a:r>
              <a:rPr lang="ru-RU" sz="5200" dirty="0"/>
              <a:t>страховая компания опубликовала данные почти 1000 клиентов. Создайте модель, которая прогнозирует ежегодную стоимость медицинского покрытия. Данные добровольно предоставляются клиентами</a:t>
            </a:r>
            <a:r>
              <a:rPr lang="ru-RU" sz="5200" dirty="0" smtClean="0"/>
              <a:t>.</a:t>
            </a:r>
            <a:endParaRPr lang="ru-RU" sz="5200" dirty="0"/>
          </a:p>
          <a:p>
            <a:pPr marL="0" indent="0">
              <a:buNone/>
            </a:pPr>
            <a:r>
              <a:rPr lang="ru-RU" sz="5200" dirty="0"/>
              <a:t>Набор данных содержит параметры, связанные со здоровьем клиентов. Используйте их для создания модели, а также для выполнения EDA(анализ основных свойств данных, нахождение в них общих закономерностей, распределений и аномалий, построение начальных моделей, зачастую с использованием инструментов визуализации) на том же самом. Премиальная цена указана в индийских рупиях (₹) и показывает цены на весь год.</a:t>
            </a:r>
          </a:p>
          <a:p>
            <a:pPr marL="0" indent="0">
              <a:buNone/>
            </a:pPr>
            <a:r>
              <a:rPr lang="ru-RU" sz="5200" dirty="0"/>
              <a:t>Помогите решить важную финансовую проблему, которая может затронуть многих людей и помочь им принимать более взвешенные решения</a:t>
            </a:r>
            <a:r>
              <a:rPr lang="ru-RU" sz="5200" dirty="0" smtClean="0"/>
              <a:t>.</a:t>
            </a:r>
          </a:p>
          <a:p>
            <a:pPr marL="0" indent="0">
              <a:buNone/>
            </a:pPr>
            <a:r>
              <a:rPr lang="ru-RU" sz="5200" dirty="0" smtClean="0"/>
              <a:t>Более подробную информацию о данных можно получить здесь:</a:t>
            </a:r>
          </a:p>
          <a:p>
            <a:pPr marL="0" indent="0">
              <a:buNone/>
            </a:pPr>
            <a:r>
              <a:rPr lang="en-US" sz="5200" dirty="0" smtClean="0">
                <a:hlinkClick r:id="rId7"/>
              </a:rPr>
              <a:t>https</a:t>
            </a:r>
            <a:r>
              <a:rPr lang="en-US" sz="5200" dirty="0">
                <a:hlinkClick r:id="rId7"/>
              </a:rPr>
              <a:t>://www.kaggle.com/datasets/tejashvi14/medical-insurance-premium-prediction</a:t>
            </a:r>
            <a:endParaRPr lang="ru-RU" sz="5200" dirty="0"/>
          </a:p>
          <a:p>
            <a:r>
              <a:rPr lang="ru-RU" sz="5200" dirty="0" err="1" smtClean="0"/>
              <a:t>Age</a:t>
            </a:r>
            <a:r>
              <a:rPr lang="ru-RU" sz="5200" dirty="0" smtClean="0"/>
              <a:t> </a:t>
            </a:r>
            <a:r>
              <a:rPr lang="ru-RU" sz="5200" dirty="0"/>
              <a:t>-возраст клиента</a:t>
            </a:r>
          </a:p>
          <a:p>
            <a:r>
              <a:rPr lang="ru-RU" sz="5200" dirty="0" err="1"/>
              <a:t>Diabetes</a:t>
            </a:r>
            <a:r>
              <a:rPr lang="ru-RU" sz="5200" dirty="0"/>
              <a:t> - Есть ли у клиента аномальный уровень сахара в крови</a:t>
            </a:r>
          </a:p>
          <a:p>
            <a:r>
              <a:rPr lang="ru-RU" sz="5200" dirty="0" err="1"/>
              <a:t>BloodPressureProblems</a:t>
            </a:r>
            <a:r>
              <a:rPr lang="ru-RU" sz="5200" dirty="0"/>
              <a:t> - Есть ли у клиента аномальный уровень артериального давления</a:t>
            </a:r>
          </a:p>
          <a:p>
            <a:r>
              <a:rPr lang="ru-RU" sz="5200" dirty="0" err="1"/>
              <a:t>AnyTransplants</a:t>
            </a:r>
            <a:r>
              <a:rPr lang="ru-RU" sz="5200" dirty="0"/>
              <a:t> - Любые крупные трансплантации органов</a:t>
            </a:r>
          </a:p>
          <a:p>
            <a:r>
              <a:rPr lang="ru-RU" sz="5200" dirty="0" err="1"/>
              <a:t>Height</a:t>
            </a:r>
            <a:r>
              <a:rPr lang="ru-RU" sz="5200" dirty="0"/>
              <a:t> - рост клиента</a:t>
            </a:r>
          </a:p>
          <a:p>
            <a:r>
              <a:rPr lang="ru-RU" sz="5200" dirty="0" err="1"/>
              <a:t>Weight</a:t>
            </a:r>
            <a:r>
              <a:rPr lang="ru-RU" sz="5200" dirty="0"/>
              <a:t> - вес клиента</a:t>
            </a:r>
          </a:p>
          <a:p>
            <a:r>
              <a:rPr lang="ru-RU" sz="5200" dirty="0" err="1"/>
              <a:t>KnownAllergies</a:t>
            </a:r>
            <a:r>
              <a:rPr lang="ru-RU" sz="5200" dirty="0"/>
              <a:t> - Есть ли у клиента известные аллергии</a:t>
            </a:r>
          </a:p>
          <a:p>
            <a:r>
              <a:rPr lang="ru-RU" sz="5200" dirty="0" err="1"/>
              <a:t>HistoryOfCancerInFamily</a:t>
            </a:r>
            <a:r>
              <a:rPr lang="ru-RU" sz="5200" dirty="0"/>
              <a:t> - Была ли у кого-либо из кровных родственников клиента какая-либо форма рака</a:t>
            </a:r>
          </a:p>
          <a:p>
            <a:r>
              <a:rPr lang="ru-RU" sz="5200" dirty="0" err="1"/>
              <a:t>NumberOfMajorSurgeries</a:t>
            </a:r>
            <a:r>
              <a:rPr lang="ru-RU" sz="5200" dirty="0"/>
              <a:t> - Количество серьезных операций, которые перенес клиент</a:t>
            </a:r>
          </a:p>
          <a:p>
            <a:r>
              <a:rPr lang="ru-RU" sz="5200" dirty="0" err="1"/>
              <a:t>PremiumPrice</a:t>
            </a:r>
            <a:r>
              <a:rPr lang="ru-RU" sz="5200" dirty="0"/>
              <a:t> - цена на страховку клиента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48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044934327"/>
              </p:ext>
            </p:extLst>
          </p:nvPr>
        </p:nvGraphicFramePr>
        <p:xfrm>
          <a:off x="607666" y="0"/>
          <a:ext cx="8440540" cy="513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55647" y="661852"/>
            <a:ext cx="8779644" cy="32997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666" y="3961636"/>
            <a:ext cx="6402735" cy="28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63823602"/>
              </p:ext>
            </p:extLst>
          </p:nvPr>
        </p:nvGraphicFramePr>
        <p:xfrm>
          <a:off x="607666" y="0"/>
          <a:ext cx="8440540" cy="513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22514" y="661852"/>
            <a:ext cx="8621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22514" y="661852"/>
            <a:ext cx="6728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Посмотрим попарные </a:t>
            </a:r>
            <a:r>
              <a:rPr lang="ru-RU" dirty="0" err="1">
                <a:solidFill>
                  <a:srgbClr val="000000"/>
                </a:solidFill>
                <a:latin typeface="Helvetica Neue"/>
              </a:rPr>
              <a:t>scater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Helvetica Neue"/>
              </a:rPr>
              <a:t>plots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 для 4х </a:t>
            </a:r>
            <a:r>
              <a:rPr lang="ru-RU" dirty="0" smtClean="0">
                <a:solidFill>
                  <a:srgbClr val="000000"/>
                </a:solidFill>
                <a:latin typeface="Helvetica Neue"/>
              </a:rPr>
              <a:t>числовых признаков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41" y="1114833"/>
            <a:ext cx="6160907" cy="56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4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301728319"/>
              </p:ext>
            </p:extLst>
          </p:nvPr>
        </p:nvGraphicFramePr>
        <p:xfrm>
          <a:off x="607666" y="0"/>
          <a:ext cx="8440540" cy="513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22514" y="661852"/>
            <a:ext cx="8621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87977" y="532899"/>
            <a:ext cx="8456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Построим тепловую карту и выведем значения </a:t>
            </a:r>
            <a:r>
              <a:rPr lang="ru-RU" dirty="0" smtClean="0">
                <a:solidFill>
                  <a:srgbClr val="000000"/>
                </a:solidFill>
                <a:latin typeface="Helvetica Neue"/>
              </a:rPr>
              <a:t>корреляций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для каждой переменной.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514" y="1179230"/>
            <a:ext cx="7932773" cy="48487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22514" y="5960795"/>
            <a:ext cx="7097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 Neue"/>
              </a:rPr>
              <a:t>Как видно, наибольшую </a:t>
            </a:r>
            <a:r>
              <a:rPr lang="ru-RU" dirty="0" smtClean="0">
                <a:solidFill>
                  <a:srgbClr val="000000"/>
                </a:solidFill>
                <a:latin typeface="Helvetica Neue"/>
              </a:rPr>
              <a:t>корреляцию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целевая переменная имеет с возрастом(0,7), наименьшую - с </a:t>
            </a:r>
            <a:r>
              <a:rPr lang="ru-RU" dirty="0" smtClean="0">
                <a:solidFill>
                  <a:srgbClr val="000000"/>
                </a:solidFill>
                <a:latin typeface="Helvetica Neue"/>
              </a:rPr>
              <a:t>аллергией(0,01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15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35796362"/>
              </p:ext>
            </p:extLst>
          </p:nvPr>
        </p:nvGraphicFramePr>
        <p:xfrm>
          <a:off x="607666" y="0"/>
          <a:ext cx="8440540" cy="41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22514" y="661852"/>
            <a:ext cx="8621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47821" y="411927"/>
            <a:ext cx="859197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 smtClean="0">
                <a:solidFill>
                  <a:srgbClr val="000000"/>
                </a:solidFill>
                <a:latin typeface="Helvetica Neue"/>
              </a:rPr>
              <a:t>Построим прогноз целевой переменной с использованием 6ти моделей(</a:t>
            </a:r>
            <a:r>
              <a:rPr lang="en-US" sz="1500" dirty="0" err="1" smtClean="0">
                <a:solidFill>
                  <a:srgbClr val="000000"/>
                </a:solidFill>
                <a:latin typeface="Helvetica Neue"/>
              </a:rPr>
              <a:t>LinearRegression</a:t>
            </a:r>
            <a:r>
              <a:rPr lang="ru-RU" sz="1500" dirty="0" smtClean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sz="1500" dirty="0" smtClean="0">
                <a:solidFill>
                  <a:srgbClr val="000000"/>
                </a:solidFill>
                <a:latin typeface="Helvetica Neue"/>
              </a:rPr>
              <a:t>Lasso</a:t>
            </a:r>
            <a:r>
              <a:rPr lang="ru-RU" sz="1500" dirty="0" smtClean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Helvetica Neue"/>
              </a:rPr>
              <a:t>Ridge, </a:t>
            </a:r>
            <a:r>
              <a:rPr lang="en-US" sz="1500" dirty="0" err="1" smtClean="0">
                <a:solidFill>
                  <a:srgbClr val="000000"/>
                </a:solidFill>
                <a:latin typeface="Helvetica Neue"/>
              </a:rPr>
              <a:t>RandomForestRegressor</a:t>
            </a:r>
            <a:r>
              <a:rPr lang="en-US" sz="1500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Helvetica Neue"/>
              </a:rPr>
              <a:t>GradientBoostingRegressor</a:t>
            </a:r>
            <a:r>
              <a:rPr lang="en-US" sz="1500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sz="1500" dirty="0" err="1" smtClean="0">
                <a:solidFill>
                  <a:srgbClr val="000000"/>
                </a:solidFill>
                <a:latin typeface="Helvetica Neue"/>
              </a:rPr>
              <a:t>XGBRFRegressor</a:t>
            </a:r>
            <a:r>
              <a:rPr lang="en-US" sz="1500" dirty="0" smtClean="0">
                <a:solidFill>
                  <a:srgbClr val="000000"/>
                </a:solidFill>
                <a:latin typeface="Helvetica Neue"/>
              </a:rPr>
              <a:t>)</a:t>
            </a:r>
            <a:r>
              <a:rPr lang="ru-RU" sz="1500" dirty="0" smtClean="0">
                <a:solidFill>
                  <a:srgbClr val="000000"/>
                </a:solidFill>
                <a:latin typeface="Helvetica Neue"/>
              </a:rPr>
              <a:t> для выбора оптимальной. </a:t>
            </a:r>
            <a:endParaRPr lang="ru-RU" sz="15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821" y="1196757"/>
            <a:ext cx="4342190" cy="469006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07666" y="5886817"/>
            <a:ext cx="859197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 smtClean="0"/>
              <a:t>Как видим исходя из полученных результатов, наибольшую точность(коэффициент детерминации равен 87,92%) в сравнении с другими моделями показывает модель </a:t>
            </a:r>
            <a:r>
              <a:rPr lang="en-US" sz="1500" dirty="0" err="1" smtClean="0">
                <a:solidFill>
                  <a:srgbClr val="000000"/>
                </a:solidFill>
                <a:latin typeface="Helvetica Neue"/>
              </a:rPr>
              <a:t>XGBRFRegressor</a:t>
            </a:r>
            <a:r>
              <a:rPr lang="ru-RU" sz="1500" dirty="0" smtClean="0">
                <a:solidFill>
                  <a:srgbClr val="000000"/>
                </a:solidFill>
                <a:latin typeface="Helvetica Neue"/>
              </a:rPr>
              <a:t>. Попробуем улучшить качество нашего прогноза.</a:t>
            </a:r>
            <a:r>
              <a:rPr lang="ru-RU" sz="1500" dirty="0" smtClean="0"/>
              <a:t> 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14251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35796362"/>
              </p:ext>
            </p:extLst>
          </p:nvPr>
        </p:nvGraphicFramePr>
        <p:xfrm>
          <a:off x="607666" y="0"/>
          <a:ext cx="8440540" cy="41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50495" y="461707"/>
            <a:ext cx="91962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Helvetica Neue"/>
              </a:rPr>
              <a:t>Создадим дополнительную переменную </a:t>
            </a:r>
            <a:r>
              <a:rPr lang="ru-RU" sz="1400" dirty="0" err="1">
                <a:solidFill>
                  <a:srgbClr val="000000"/>
                </a:solidFill>
                <a:latin typeface="Helvetica Neue"/>
              </a:rPr>
              <a:t>bmi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, обозначающую индекс массы тела(величина, позволяющая оценить степень соответствия массы человека и его роста и тем самым косвенно судить о том, является ли масса недостаточной, нормальной или избыточной. Важен при определении показаний для необходимости лечения</a:t>
            </a:r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). 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Далее попробуем удалить переменную </a:t>
            </a:r>
            <a:r>
              <a:rPr lang="ru-RU" sz="1400" dirty="0" err="1">
                <a:solidFill>
                  <a:srgbClr val="000000"/>
                </a:solidFill>
                <a:latin typeface="Helvetica Neue"/>
              </a:rPr>
              <a:t>KnownAllergies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, которая имеет самую низкую корреляцию с нашей целевой переменной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. 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Построим попарные </a:t>
            </a:r>
            <a:r>
              <a:rPr lang="ru-RU" sz="1400" dirty="0" err="1">
                <a:solidFill>
                  <a:srgbClr val="000000"/>
                </a:solidFill>
                <a:latin typeface="Helvetica Neue"/>
              </a:rPr>
              <a:t>scatter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Helvetica Neue"/>
              </a:rPr>
              <a:t>plots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 для 4х переменных с разделением на 6 ценовых категорий.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779" y="1742198"/>
            <a:ext cx="4896152" cy="4334403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07666" y="6045763"/>
            <a:ext cx="702781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Далее создадим новые категориальные столбцы для возраста, веса, роста и </a:t>
            </a:r>
            <a:r>
              <a:rPr lang="ru-RU" sz="1400" dirty="0" err="1" smtClean="0">
                <a:solidFill>
                  <a:srgbClr val="000000"/>
                </a:solidFill>
                <a:latin typeface="Helvetica Neue"/>
              </a:rPr>
              <a:t>bmi</a:t>
            </a:r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 клиентов.</a:t>
            </a:r>
            <a:r>
              <a:rPr lang="ru-RU" dirty="0" smtClean="0"/>
              <a:t> 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Переведем 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наши новые категориальные переменные в индикаторные числовые 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переменные</a:t>
            </a:r>
            <a:endParaRPr lang="ru-RU" sz="140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4256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35796362"/>
              </p:ext>
            </p:extLst>
          </p:nvPr>
        </p:nvGraphicFramePr>
        <p:xfrm>
          <a:off x="607666" y="0"/>
          <a:ext cx="8440540" cy="41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678301" y="505098"/>
            <a:ext cx="8299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Helvetica Neue"/>
              </a:rPr>
              <a:t>Теперь снова попробуем построить несколько моделей и выберем ту, которая покажет наилучший результат.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300" y="1028318"/>
            <a:ext cx="4076700" cy="2295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666" y="3323843"/>
            <a:ext cx="4010025" cy="22383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2485" y="5562218"/>
            <a:ext cx="86650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Helvetica Neue"/>
              </a:rPr>
              <a:t>Как видим выполненные </a:t>
            </a:r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преобразования 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улучшили качество нашего прогноза</a:t>
            </a:r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. Все 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наши модели показали достаточно хороший результат. Самый точный прогноз дает модель "случайного леса"(</a:t>
            </a:r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коэффициент 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детерминации равен 90,5%). Но модель работает дольше чем модели регрессии и имеет большую разницу между абсолютной ошибкой для тестовых и тренировочных </a:t>
            </a:r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данных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5583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666445990"/>
              </p:ext>
            </p:extLst>
          </p:nvPr>
        </p:nvGraphicFramePr>
        <p:xfrm>
          <a:off x="607666" y="0"/>
          <a:ext cx="8440540" cy="41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498" y="664164"/>
            <a:ext cx="9286875" cy="2000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492" y="1116426"/>
            <a:ext cx="5760313" cy="447523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07666" y="5650638"/>
            <a:ext cx="74323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Helvetica Neue"/>
              </a:rPr>
              <a:t>После настройки </a:t>
            </a:r>
            <a:r>
              <a:rPr lang="ru-RU" sz="1400" dirty="0" err="1">
                <a:solidFill>
                  <a:srgbClr val="000000"/>
                </a:solidFill>
                <a:latin typeface="Helvetica Neue"/>
              </a:rPr>
              <a:t>гиперпараметров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 модель </a:t>
            </a:r>
            <a:r>
              <a:rPr lang="ru-RU" sz="1400" dirty="0" err="1">
                <a:solidFill>
                  <a:srgbClr val="000000"/>
                </a:solidFill>
                <a:latin typeface="Helvetica Neue"/>
              </a:rPr>
              <a:t>RandomForestRegressor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 показывает </a:t>
            </a:r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точность 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91,12% </a:t>
            </a:r>
            <a:r>
              <a:rPr lang="ru-RU" sz="1400" dirty="0" smtClean="0">
                <a:solidFill>
                  <a:srgbClr val="000000"/>
                </a:solidFill>
                <a:latin typeface="Helvetica Neue"/>
              </a:rPr>
              <a:t>(коэффициент детерминации). </a:t>
            </a:r>
            <a:r>
              <a:rPr lang="ru-RU" sz="1400" dirty="0">
                <a:solidFill>
                  <a:srgbClr val="000000"/>
                </a:solidFill>
                <a:latin typeface="Helvetica Neue"/>
              </a:rPr>
              <a:t>Разница между погрешностью для тренировочных и тестовых данных также уменьшилась.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9532215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624</TotalTime>
  <Words>573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Helvetica Neue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47</cp:revision>
  <dcterms:created xsi:type="dcterms:W3CDTF">2022-07-21T06:57:12Z</dcterms:created>
  <dcterms:modified xsi:type="dcterms:W3CDTF">2022-07-28T12:54:38Z</dcterms:modified>
</cp:coreProperties>
</file>