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70" r:id="rId9"/>
    <p:sldId id="269"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B41CC0-6633-4431-8920-B53ACC316335}">
          <p14:sldIdLst>
            <p14:sldId id="256"/>
            <p14:sldId id="257"/>
            <p14:sldId id="258"/>
          </p14:sldIdLst>
        </p14:section>
        <p14:section name="Untitled Section" id="{FBBE5F59-A6A8-4CE0-847D-B2FB81B56D74}">
          <p14:sldIdLst>
            <p14:sldId id="259"/>
            <p14:sldId id="260"/>
            <p14:sldId id="261"/>
            <p14:sldId id="262"/>
            <p14:sldId id="270"/>
            <p14:sldId id="269"/>
            <p14:sldId id="263"/>
            <p14:sldId id="264"/>
            <p14:sldId id="271"/>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94660"/>
  </p:normalViewPr>
  <p:slideViewPr>
    <p:cSldViewPr>
      <p:cViewPr>
        <p:scale>
          <a:sx n="80" d="100"/>
          <a:sy n="80" d="100"/>
        </p:scale>
        <p:origin x="1746" y="5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dirty="0"/>
          </a:p>
        </p:txBody>
      </p:sp>
    </p:spTree>
    <p:extLst>
      <p:ext uri="{BB962C8B-B14F-4D97-AF65-F5344CB8AC3E}">
        <p14:creationId xmlns:p14="http://schemas.microsoft.com/office/powerpoint/2010/main" val="334770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TAMILARASAN S</a:t>
            </a:r>
          </a:p>
          <a:p>
            <a:r>
              <a:rPr lang="en-US" sz="2400" dirty="0"/>
              <a:t>REGISTER NO:   312219270 (asunm1709312219270 )</a:t>
            </a:r>
          </a:p>
          <a:p>
            <a:r>
              <a:rPr lang="en-US" sz="2400" dirty="0"/>
              <a:t>DEPARTMENT:  III – B.COM (GENERAL)/COMMERCE</a:t>
            </a:r>
          </a:p>
          <a:p>
            <a:r>
              <a:rPr lang="en-US" sz="2400" dirty="0"/>
              <a:t>COLLEGE         : LAKSHMI BANGARU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pic>
        <p:nvPicPr>
          <p:cNvPr id="6" name="object 6"/>
          <p:cNvPicPr/>
          <p:nvPr/>
        </p:nvPicPr>
        <p:blipFill>
          <a:blip r:embed="rId2" cstate="print"/>
          <a:stretch>
            <a:fillRect/>
          </a:stretch>
        </p:blipFill>
        <p:spPr>
          <a:xfrm>
            <a:off x="-81714" y="3362699"/>
            <a:ext cx="2466975" cy="3419475"/>
          </a:xfrm>
          <a:prstGeom prst="rect">
            <a:avLst/>
          </a:prstGeom>
        </p:spPr>
      </p:pic>
      <p:sp>
        <p:nvSpPr>
          <p:cNvPr id="7" name="object 7"/>
          <p:cNvSpPr txBox="1">
            <a:spLocks noGrp="1"/>
          </p:cNvSpPr>
          <p:nvPr>
            <p:ph type="title"/>
          </p:nvPr>
        </p:nvSpPr>
        <p:spPr>
          <a:xfrm>
            <a:off x="152401" y="75826"/>
            <a:ext cx="90678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1066800"/>
            <a:ext cx="9829800" cy="5447645"/>
          </a:xfrm>
          <a:prstGeom prst="rect">
            <a:avLst/>
          </a:prstGeom>
          <a:noFill/>
        </p:spPr>
        <p:txBody>
          <a:bodyPr wrap="square" rtlCol="0">
            <a:spAutoFit/>
          </a:bodyPr>
          <a:lstStyle/>
          <a:p>
            <a:pPr marL="342900" indent="-342900">
              <a:buFont typeface="Wingdings" panose="05000000000000000000" charset="0"/>
              <a:buChar char="v"/>
            </a:pPr>
            <a:r>
              <a:rPr lang="en-IN" altLang="en-US" sz="2000" b="1" dirty="0">
                <a:latin typeface="Cambria" panose="02040503050406030204" charset="0"/>
                <a:cs typeface="Cambria" panose="02040503050406030204" charset="0"/>
              </a:rPr>
              <a:t>Intuitive and User-Friendly Interface:</a:t>
            </a:r>
            <a:r>
              <a:rPr lang="en-IN" altLang="en-US" sz="2000" dirty="0">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p>
          <a:p>
            <a:pPr marL="342900" indent="-342900">
              <a:buFont typeface="Wingdings" panose="05000000000000000000" charset="0"/>
              <a:buChar char="v"/>
            </a:pPr>
            <a:endParaRPr lang="en-IN" altLang="en-US" sz="2000" dirty="0">
              <a:latin typeface="Cambria" panose="02040503050406030204" charset="0"/>
              <a:cs typeface="Cambria" panose="02040503050406030204" charset="0"/>
            </a:endParaRPr>
          </a:p>
          <a:p>
            <a:pPr marL="342900" indent="-342900">
              <a:buFont typeface="Wingdings" panose="05000000000000000000" charset="0"/>
              <a:buChar char="v"/>
            </a:pPr>
            <a:r>
              <a:rPr lang="en-IN" altLang="en-US" sz="2000" b="1" dirty="0">
                <a:latin typeface="Cambria" panose="02040503050406030204" charset="0"/>
                <a:cs typeface="Cambria" panose="02040503050406030204" charset="0"/>
              </a:rPr>
              <a:t>Visual Analytics: </a:t>
            </a:r>
            <a:r>
              <a:rPr lang="en-IN" altLang="en-US" sz="2000" dirty="0">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p>
          <a:p>
            <a:pPr marL="342900" indent="-342900">
              <a:buFont typeface="Wingdings" panose="05000000000000000000" charset="0"/>
              <a:buChar char="v"/>
            </a:pPr>
            <a:endParaRPr lang="en-IN" altLang="en-US" sz="2000" dirty="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b="1" dirty="0">
                <a:latin typeface="Cambria" panose="02040503050406030204" charset="0"/>
                <a:cs typeface="Cambria" panose="02040503050406030204" charset="0"/>
              </a:rPr>
              <a:t>AI-Powered Insights:</a:t>
            </a:r>
          </a:p>
          <a:p>
            <a:pPr indent="0" algn="l">
              <a:buFont typeface="Wingdings" panose="05000000000000000000" charset="0"/>
              <a:buNone/>
            </a:pPr>
            <a:r>
              <a:rPr lang="en-IN" altLang="en-US" sz="2000" dirty="0">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p>
          <a:p>
            <a:pPr indent="0" algn="l">
              <a:buFont typeface="Wingdings" panose="05000000000000000000" charset="0"/>
              <a:buNone/>
            </a:pPr>
            <a:endParaRPr lang="en-IN" altLang="en-US" sz="2000" dirty="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dirty="0">
                <a:latin typeface="Cambria" panose="02040503050406030204" charset="0"/>
                <a:cs typeface="Cambria" panose="02040503050406030204" charset="0"/>
              </a:rPr>
              <a:t> Performance level = IFS(Z8&gt;=5,”VERY HIGH”,Z8&gt;=4,”HIGH”,Z8&gt;=3,”MED”,TURE,”LOW”)</a:t>
            </a:r>
          </a:p>
          <a:p>
            <a:endParaRPr lang="en-IN" altLang="en-US" sz="2800" dirty="0">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381000" y="24063"/>
            <a:ext cx="10305666" cy="874406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lang="en-US" sz="4800" b="1" spc="5" dirty="0">
                <a:latin typeface="Trebuchet MS"/>
                <a:cs typeface="Trebuchet MS"/>
              </a:rPr>
              <a:t>G</a:t>
            </a:r>
          </a:p>
          <a:p>
            <a:pPr marL="12700">
              <a:lnSpc>
                <a:spcPct val="100000"/>
              </a:lnSpc>
              <a:spcBef>
                <a:spcPts val="105"/>
              </a:spcBef>
            </a:pPr>
            <a:endParaRPr lang="en-US" sz="4800" b="1" spc="5" dirty="0">
              <a:latin typeface="Trebuchet MS"/>
              <a:cs typeface="Trebuchet MS"/>
            </a:endParaRPr>
          </a:p>
          <a:p>
            <a:pPr marL="12700">
              <a:spcBef>
                <a:spcPts val="105"/>
              </a:spcBef>
            </a:pPr>
            <a:r>
              <a:rPr lang="en-IN" altLang="en-US" sz="2000" b="1" dirty="0">
                <a:latin typeface="Cambria" panose="02040503050406030204" charset="0"/>
                <a:cs typeface="Cambria" panose="02040503050406030204" charset="0"/>
                <a:sym typeface="+mn-ea"/>
              </a:rPr>
              <a:t>Data Collection:</a:t>
            </a:r>
          </a:p>
          <a:p>
            <a:r>
              <a:rPr lang="en-IN" altLang="en-US" sz="2000" dirty="0">
                <a:latin typeface="Cambria" panose="02040503050406030204" charset="0"/>
                <a:cs typeface="Cambria" panose="02040503050406030204" charset="0"/>
                <a:sym typeface="+mn-ea"/>
              </a:rPr>
              <a:t>1) The data is collected from the kaggle</a:t>
            </a:r>
          </a:p>
          <a:p>
            <a:r>
              <a:rPr lang="en-IN" altLang="en-US" sz="2000" dirty="0">
                <a:latin typeface="Cambria" panose="02040503050406030204" charset="0"/>
                <a:cs typeface="Cambria" panose="02040503050406030204" charset="0"/>
                <a:sym typeface="+mn-ea"/>
              </a:rPr>
              <a:t>2) Performance Metrics KPIs, productivity measures, goal achievements.</a:t>
            </a:r>
          </a:p>
          <a:p>
            <a:r>
              <a:rPr lang="en-IN" altLang="en-US" sz="2000" dirty="0">
                <a:latin typeface="Cambria" panose="02040503050406030204" charset="0"/>
                <a:cs typeface="Cambria" panose="02040503050406030204" charset="0"/>
                <a:sym typeface="+mn-ea"/>
              </a:rPr>
              <a:t>3)Employee Information Basic demographics, job roles, tenure, etc.</a:t>
            </a:r>
          </a:p>
          <a:p>
            <a:endParaRPr lang="en-IN" altLang="en-US" sz="2000" dirty="0">
              <a:latin typeface="Cambria" panose="02040503050406030204" charset="0"/>
              <a:cs typeface="Cambria" panose="02040503050406030204" charset="0"/>
              <a:sym typeface="+mn-ea"/>
            </a:endParaRPr>
          </a:p>
          <a:p>
            <a:r>
              <a:rPr lang="en-IN" altLang="en-US" sz="2000" b="1" dirty="0">
                <a:latin typeface="Cambria" panose="02040503050406030204" charset="0"/>
                <a:cs typeface="Cambria" panose="02040503050406030204" charset="0"/>
                <a:sym typeface="+mn-ea"/>
              </a:rPr>
              <a:t>Feature Collection</a:t>
            </a:r>
          </a:p>
          <a:p>
            <a:r>
              <a:rPr lang="en-IN" altLang="en-US" sz="2000" dirty="0">
                <a:latin typeface="Cambria" panose="02040503050406030204" charset="0"/>
                <a:cs typeface="Cambria" panose="02040503050406030204" charset="0"/>
                <a:sym typeface="+mn-ea"/>
              </a:rPr>
              <a:t>1)Personal and Demographic Information</a:t>
            </a:r>
          </a:p>
          <a:p>
            <a:r>
              <a:rPr lang="en-IN" altLang="en-US" sz="2000" dirty="0">
                <a:latin typeface="Cambria" panose="02040503050406030204" charset="0"/>
                <a:cs typeface="Cambria" panose="02040503050406030204" charset="0"/>
                <a:sym typeface="+mn-ea"/>
              </a:rPr>
              <a:t>2)Job-Related Information</a:t>
            </a:r>
          </a:p>
          <a:p>
            <a:r>
              <a:rPr lang="en-IN" altLang="en-US" sz="2000" dirty="0">
                <a:latin typeface="Cambria" panose="02040503050406030204" charset="0"/>
                <a:cs typeface="Cambria" panose="02040503050406030204" charset="0"/>
                <a:sym typeface="+mn-ea"/>
              </a:rPr>
              <a:t>3)Performance Metrics </a:t>
            </a:r>
          </a:p>
          <a:p>
            <a:endParaRPr lang="en-IN" altLang="en-US" sz="2000" dirty="0">
              <a:latin typeface="Cambria" panose="02040503050406030204" charset="0"/>
              <a:cs typeface="Cambria" panose="02040503050406030204" charset="0"/>
              <a:sym typeface="+mn-ea"/>
            </a:endParaRPr>
          </a:p>
          <a:p>
            <a:r>
              <a:rPr lang="en-IN" altLang="en-US" sz="2000" b="1" dirty="0">
                <a:latin typeface="Cambria" panose="02040503050406030204" charset="0"/>
                <a:cs typeface="Cambria" panose="02040503050406030204" charset="0"/>
                <a:sym typeface="+mn-ea"/>
              </a:rPr>
              <a:t>Data cleaning </a:t>
            </a:r>
          </a:p>
          <a:p>
            <a:r>
              <a:rPr lang="en-IN" altLang="en-US" sz="2000" dirty="0">
                <a:latin typeface="Cambria" panose="02040503050406030204" charset="0"/>
                <a:cs typeface="Cambria" panose="02040503050406030204" charset="0"/>
                <a:sym typeface="+mn-ea"/>
              </a:rPr>
              <a:t>1)Identify Data Sources</a:t>
            </a:r>
          </a:p>
          <a:p>
            <a:r>
              <a:rPr lang="en-IN" altLang="en-US" sz="2000" dirty="0">
                <a:latin typeface="Cambria" panose="02040503050406030204" charset="0"/>
                <a:cs typeface="Cambria" panose="02040503050406030204" charset="0"/>
                <a:sym typeface="+mn-ea"/>
              </a:rPr>
              <a:t>2)Data Quality Assessment</a:t>
            </a:r>
          </a:p>
          <a:p>
            <a:r>
              <a:rPr lang="en-IN" altLang="en-US" sz="2000" dirty="0">
                <a:latin typeface="Cambria" panose="02040503050406030204" charset="0"/>
                <a:cs typeface="Cambria" panose="02040503050406030204" charset="0"/>
                <a:sym typeface="+mn-ea"/>
              </a:rPr>
              <a:t>3) Handle Missing Values</a:t>
            </a:r>
          </a:p>
          <a:p>
            <a:r>
              <a:rPr lang="en-IN" altLang="en-US" sz="2000" dirty="0">
                <a:latin typeface="Cambria" panose="02040503050406030204" charset="0"/>
                <a:cs typeface="Cambria" panose="02040503050406030204" charset="0"/>
                <a:sym typeface="+mn-ea"/>
              </a:rPr>
              <a:t>4)Correct Data Entry Errors</a:t>
            </a:r>
          </a:p>
          <a:p>
            <a:endParaRPr lang="en-IN" altLang="en-US" sz="2000" dirty="0">
              <a:latin typeface="Cambria" panose="02040503050406030204" charset="0"/>
              <a:cs typeface="Cambria" panose="02040503050406030204" charset="0"/>
              <a:sym typeface="+mn-ea"/>
            </a:endParaRPr>
          </a:p>
          <a:p>
            <a:endParaRPr lang="en-IN" altLang="en-US" sz="2000" dirty="0">
              <a:latin typeface="Cambria" panose="02040503050406030204" charset="0"/>
              <a:cs typeface="Cambria" panose="02040503050406030204" charset="0"/>
              <a:sym typeface="+mn-ea"/>
            </a:endParaRPr>
          </a:p>
          <a:p>
            <a:endParaRPr lang="en-IN" altLang="en-US" sz="2000" dirty="0">
              <a:latin typeface="Cambria" panose="02040503050406030204" charset="0"/>
              <a:cs typeface="Cambria" panose="02040503050406030204" charset="0"/>
              <a:sym typeface="+mn-ea"/>
            </a:endParaRPr>
          </a:p>
          <a:p>
            <a:endParaRPr lang="en-IN" altLang="en-US" sz="2000" dirty="0">
              <a:latin typeface="Cambria" panose="02040503050406030204" charset="0"/>
              <a:cs typeface="Cambria" panose="02040503050406030204" charset="0"/>
              <a:sym typeface="+mn-ea"/>
            </a:endParaRPr>
          </a:p>
          <a:p>
            <a:pPr marL="12700">
              <a:spcBef>
                <a:spcPts val="105"/>
              </a:spcBef>
            </a:pPr>
            <a:endParaRPr lang="en-IN" altLang="en-US" sz="2000" b="1" dirty="0">
              <a:latin typeface="Cambria" panose="02040503050406030204" charset="0"/>
              <a:cs typeface="Cambria" panose="02040503050406030204" charset="0"/>
            </a:endParaRPr>
          </a:p>
          <a:p>
            <a:pPr marL="12700">
              <a:lnSpc>
                <a:spcPct val="100000"/>
              </a:lnSpc>
              <a:spcBef>
                <a:spcPts val="105"/>
              </a:spcBef>
            </a:pPr>
            <a:endParaRPr lang="en-US" sz="4800" b="1" spc="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71FA-D0AD-FA2A-0133-E9D8383BAB8A}"/>
              </a:ext>
            </a:extLst>
          </p:cNvPr>
          <p:cNvSpPr>
            <a:spLocks noGrp="1"/>
          </p:cNvSpPr>
          <p:nvPr>
            <p:ph type="title"/>
          </p:nvPr>
        </p:nvSpPr>
        <p:spPr>
          <a:xfrm>
            <a:off x="304800" y="228600"/>
            <a:ext cx="10681335" cy="1846659"/>
          </a:xfrm>
        </p:spPr>
        <p:txBody>
          <a:bodyPr/>
          <a:lstStyle/>
          <a:p>
            <a:r>
              <a:rPr lang="en-IN" altLang="en-US" sz="2000" b="1" dirty="0">
                <a:latin typeface="Cambria" panose="02040503050406030204" charset="0"/>
                <a:cs typeface="Cambria" panose="02040503050406030204" charset="0"/>
              </a:rPr>
              <a:t>Summary</a:t>
            </a:r>
            <a:r>
              <a:rPr lang="en-IN" altLang="en-US" sz="2000" dirty="0">
                <a:latin typeface="Cambria" panose="02040503050406030204" charset="0"/>
                <a:cs typeface="Cambria" panose="02040503050406030204" charset="0"/>
              </a:rPr>
              <a:t>: </a:t>
            </a:r>
            <a:br>
              <a:rPr lang="en-IN" altLang="en-US" sz="2000" dirty="0">
                <a:latin typeface="Cambria" panose="02040503050406030204" charset="0"/>
                <a:cs typeface="Cambria" panose="02040503050406030204" charset="0"/>
              </a:rPr>
            </a:br>
            <a:br>
              <a:rPr lang="en-IN" altLang="en-US" sz="2000" dirty="0">
                <a:latin typeface="Cambria" panose="02040503050406030204" charset="0"/>
                <a:cs typeface="Cambria" panose="02040503050406030204" charset="0"/>
              </a:rPr>
            </a:br>
            <a:br>
              <a:rPr lang="en-IN" altLang="en-US" sz="2000" dirty="0">
                <a:latin typeface="Cambria" panose="02040503050406030204" charset="0"/>
                <a:cs typeface="Cambria" panose="02040503050406030204" charset="0"/>
              </a:rPr>
            </a:br>
            <a:br>
              <a:rPr lang="en-IN" altLang="en-US" sz="2000" dirty="0">
                <a:latin typeface="Cambria" panose="02040503050406030204" charset="0"/>
                <a:cs typeface="Cambria" panose="02040503050406030204" charset="0"/>
              </a:rPr>
            </a:br>
            <a:br>
              <a:rPr lang="en-IN" altLang="en-US" sz="2000" dirty="0">
                <a:latin typeface="Cambria" panose="02040503050406030204" charset="0"/>
                <a:cs typeface="Cambria" panose="02040503050406030204" charset="0"/>
              </a:rPr>
            </a:br>
            <a:endParaRPr lang="en-IN" sz="2000" dirty="0"/>
          </a:p>
        </p:txBody>
      </p:sp>
      <p:sp>
        <p:nvSpPr>
          <p:cNvPr id="7" name="TextBox 6">
            <a:extLst>
              <a:ext uri="{FF2B5EF4-FFF2-40B4-BE49-F238E27FC236}">
                <a16:creationId xmlns:a16="http://schemas.microsoft.com/office/drawing/2014/main" id="{4E865D7A-6843-97C1-8AFD-D69BF47023B3}"/>
              </a:ext>
            </a:extLst>
          </p:cNvPr>
          <p:cNvSpPr txBox="1"/>
          <p:nvPr/>
        </p:nvSpPr>
        <p:spPr>
          <a:xfrm>
            <a:off x="609600" y="720090"/>
            <a:ext cx="10820400" cy="5078313"/>
          </a:xfrm>
          <a:prstGeom prst="rect">
            <a:avLst/>
          </a:prstGeom>
          <a:noFill/>
        </p:spPr>
        <p:txBody>
          <a:bodyPr wrap="square">
            <a:spAutoFit/>
          </a:bodyPr>
          <a:lstStyle/>
          <a:p>
            <a:r>
              <a:rPr lang="en-IN" altLang="en-US" sz="1800" dirty="0">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p>
          <a:p>
            <a:endParaRPr lang="en-IN" altLang="en-US" sz="1800" dirty="0">
              <a:latin typeface="Cambria" panose="02040503050406030204" charset="0"/>
              <a:cs typeface="Cambria" panose="02040503050406030204" charset="0"/>
            </a:endParaRPr>
          </a:p>
          <a:p>
            <a:r>
              <a:rPr lang="en-IN" altLang="en-US" sz="1800" dirty="0">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p>
          <a:p>
            <a:endParaRPr lang="en-IN" altLang="en-US" sz="1800" dirty="0">
              <a:latin typeface="Cambria" panose="02040503050406030204" charset="0"/>
              <a:cs typeface="Cambria" panose="02040503050406030204" charset="0"/>
            </a:endParaRPr>
          </a:p>
          <a:p>
            <a:r>
              <a:rPr lang="en-IN" altLang="en-US" sz="1800" b="1" dirty="0">
                <a:latin typeface="Cambria" panose="02040503050406030204" charset="0"/>
                <a:cs typeface="Cambria" panose="02040503050406030204" charset="0"/>
                <a:sym typeface="+mn-ea"/>
              </a:rPr>
              <a:t>Performance Level</a:t>
            </a:r>
            <a:endParaRPr lang="en-IN" altLang="en-US" sz="1800" b="1" dirty="0">
              <a:latin typeface="Cambria" panose="02040503050406030204" charset="0"/>
              <a:cs typeface="Cambria" panose="02040503050406030204" charset="0"/>
            </a:endParaRPr>
          </a:p>
          <a:p>
            <a:r>
              <a:rPr lang="en-IN" altLang="en-US" sz="1800" dirty="0">
                <a:latin typeface="Cambria" panose="02040503050406030204" charset="0"/>
                <a:cs typeface="Cambria" panose="02040503050406030204" charset="0"/>
                <a:sym typeface="+mn-ea"/>
              </a:rPr>
              <a:t>1)Key Performance Indicators (KPIs)</a:t>
            </a:r>
          </a:p>
          <a:p>
            <a:r>
              <a:rPr lang="en-IN" altLang="en-US" sz="1800" dirty="0">
                <a:latin typeface="Cambria" panose="02040503050406030204" charset="0"/>
                <a:cs typeface="Cambria" panose="02040503050406030204" charset="0"/>
                <a:sym typeface="+mn-ea"/>
              </a:rPr>
              <a:t>2)Performance Appraisals</a:t>
            </a:r>
          </a:p>
          <a:p>
            <a:r>
              <a:rPr lang="en-IN" altLang="en-US" sz="1800" dirty="0">
                <a:latin typeface="Cambria" panose="02040503050406030204" charset="0"/>
                <a:cs typeface="Cambria" panose="02040503050406030204" charset="0"/>
                <a:sym typeface="+mn-ea"/>
              </a:rPr>
              <a:t>3) Goals and Objectives Tracking </a:t>
            </a:r>
          </a:p>
          <a:p>
            <a:endParaRPr lang="en-IN" altLang="en-US" sz="1800" dirty="0">
              <a:latin typeface="Cambria" panose="02040503050406030204" charset="0"/>
              <a:cs typeface="Cambria" panose="02040503050406030204" charset="0"/>
              <a:sym typeface="+mn-ea"/>
            </a:endParaRPr>
          </a:p>
          <a:p>
            <a:r>
              <a:rPr lang="en-IN" altLang="en-US" sz="1800" b="1" dirty="0">
                <a:latin typeface="Cambria" panose="02040503050406030204" charset="0"/>
                <a:cs typeface="Cambria" panose="02040503050406030204" charset="0"/>
                <a:sym typeface="+mn-ea"/>
              </a:rPr>
              <a:t>Visulazation</a:t>
            </a:r>
          </a:p>
          <a:p>
            <a:r>
              <a:rPr lang="en-IN" altLang="en-US" sz="1800" b="1" dirty="0">
                <a:latin typeface="Cambria" panose="02040503050406030204" charset="0"/>
                <a:cs typeface="Cambria" panose="02040503050406030204" charset="0"/>
                <a:sym typeface="+mn-ea"/>
              </a:rPr>
              <a:t>1)</a:t>
            </a:r>
            <a:r>
              <a:rPr lang="en-IN" altLang="en-US" sz="1800" dirty="0">
                <a:latin typeface="Cambria" panose="02040503050406030204" charset="0"/>
                <a:cs typeface="Cambria" panose="02040503050406030204" charset="0"/>
                <a:sym typeface="+mn-ea"/>
              </a:rPr>
              <a:t>Bar Charts</a:t>
            </a:r>
          </a:p>
          <a:p>
            <a:r>
              <a:rPr lang="en-IN" altLang="en-US" sz="1800" dirty="0">
                <a:latin typeface="Cambria" panose="02040503050406030204" charset="0"/>
                <a:cs typeface="Cambria" panose="02040503050406030204" charset="0"/>
                <a:sym typeface="+mn-ea"/>
              </a:rPr>
              <a:t>2)Line Charts</a:t>
            </a:r>
          </a:p>
          <a:p>
            <a:r>
              <a:rPr lang="en-IN" altLang="en-US" sz="1800" dirty="0">
                <a:latin typeface="Cambria" panose="02040503050406030204" charset="0"/>
                <a:cs typeface="Cambria" panose="02040503050406030204" charset="0"/>
                <a:sym typeface="+mn-ea"/>
              </a:rPr>
              <a:t>3)Pie Charts</a:t>
            </a:r>
          </a:p>
          <a:p>
            <a:r>
              <a:rPr lang="en-IN" altLang="en-US" sz="1800" dirty="0">
                <a:latin typeface="Cambria" panose="02040503050406030204" charset="0"/>
                <a:cs typeface="Cambria" panose="02040503050406030204" charset="0"/>
                <a:sym typeface="+mn-ea"/>
              </a:rPr>
              <a:t>4)Bubble Charts</a:t>
            </a:r>
          </a:p>
          <a:p>
            <a:endParaRPr lang="en-IN" altLang="en-US" sz="1800" dirty="0">
              <a:latin typeface="Cambria" panose="02040503050406030204" charset="0"/>
              <a:cs typeface="Cambria" panose="02040503050406030204" charset="0"/>
            </a:endParaRPr>
          </a:p>
        </p:txBody>
      </p:sp>
    </p:spTree>
    <p:extLst>
      <p:ext uri="{BB962C8B-B14F-4D97-AF65-F5344CB8AC3E}">
        <p14:creationId xmlns:p14="http://schemas.microsoft.com/office/powerpoint/2010/main" val="316803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pic>
        <p:nvPicPr>
          <p:cNvPr id="2" name="Picture 1">
            <a:extLst>
              <a:ext uri="{FF2B5EF4-FFF2-40B4-BE49-F238E27FC236}">
                <a16:creationId xmlns:a16="http://schemas.microsoft.com/office/drawing/2014/main" id="{75F23C56-7E09-6544-EC6C-C550B64CBC64}"/>
              </a:ext>
            </a:extLst>
          </p:cNvPr>
          <p:cNvPicPr>
            <a:picLocks noChangeAspect="1"/>
          </p:cNvPicPr>
          <p:nvPr/>
        </p:nvPicPr>
        <p:blipFill>
          <a:blip r:embed="rId3"/>
          <a:stretch>
            <a:fillRect/>
          </a:stretch>
        </p:blipFill>
        <p:spPr>
          <a:xfrm>
            <a:off x="1447800" y="1471538"/>
            <a:ext cx="6742760" cy="45358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304800"/>
            <a:ext cx="10681335" cy="5078313"/>
          </a:xfrm>
        </p:spPr>
        <p:txBody>
          <a:bodyPr/>
          <a:lstStyle/>
          <a:p>
            <a:pPr marL="342900" indent="-342900" algn="l">
              <a:buFont typeface="Wingdings" panose="05000000000000000000" charset="0"/>
              <a:buChar char="ü"/>
            </a:pP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1800" b="0" dirty="0">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r>
              <a:rPr lang="en-US" sz="1800" b="0" dirty="0">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1" y="190500"/>
            <a:ext cx="10210800" cy="600300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8289658" y="458652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8692964" y="512330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21368" y="2578953"/>
            <a:ext cx="10689207" cy="830997"/>
          </a:xfrm>
          <a:prstGeom prst="rect">
            <a:avLst/>
          </a:prstGeom>
          <a:noFill/>
        </p:spPr>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 </a:t>
            </a:r>
            <a:r>
              <a:rPr lang="en-IN" altLang="en-US" sz="4800" b="1" dirty="0">
                <a:solidFill>
                  <a:srgbClr val="0F0F0F"/>
                </a:solidFill>
                <a:latin typeface="Times New Roman" panose="02020603050405020304" pitchFamily="18" charset="0"/>
                <a:cs typeface="Times New Roman" panose="02020603050405020304" pitchFamily="18" charset="0"/>
              </a:rPr>
              <a:t>Data &amp; Performance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162801" y="1524000"/>
            <a:ext cx="3048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228600" y="1"/>
            <a:ext cx="10525125" cy="9219190"/>
          </a:xfrm>
          <a:prstGeom prst="rect">
            <a:avLst/>
          </a:prstGeom>
        </p:spPr>
        <p:txBody>
          <a:bodyPr vert="horz" wrap="square" lIns="0" tIns="16510" rIns="0" bIns="0" rtlCol="0">
            <a:spAutoFit/>
          </a:bodyPr>
          <a:lstStyle/>
          <a:p>
            <a:pPr marL="285750" indent="-285750" algn="l">
              <a:buFont typeface="Wingdings" panose="05000000000000000000" charset="0"/>
              <a:buChar char="§"/>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IN" sz="4250" spc="10" dirty="0"/>
              <a:t>    </a:t>
            </a:r>
            <a:br>
              <a:rPr lang="en-IN" sz="4250" spc="10" dirty="0"/>
            </a:br>
            <a:r>
              <a:rPr lang="en-IN" sz="2400" spc="10" dirty="0"/>
              <a:t>*</a:t>
            </a:r>
            <a:r>
              <a:rPr lang="en-IN" sz="2400" b="0" spc="10" dirty="0"/>
              <a:t> </a:t>
            </a:r>
            <a:r>
              <a:rPr lang="en-IN" sz="2400" spc="10" dirty="0"/>
              <a:t>Analysis data </a:t>
            </a:r>
            <a:r>
              <a:rPr lang="en-IN" sz="2400" b="0" spc="10" dirty="0"/>
              <a:t>: The data is taken for the purpose employee data, </a:t>
            </a:r>
            <a:br>
              <a:rPr lang="en-IN" sz="2400" b="0" spc="10" dirty="0"/>
            </a:br>
            <a:r>
              <a:rPr lang="en-IN" sz="2400" b="0" spc="10" dirty="0"/>
              <a:t>  because While many companies collect various forms of employee</a:t>
            </a:r>
            <a:br>
              <a:rPr lang="en-IN" sz="2400" b="0" spc="10" dirty="0"/>
            </a:br>
            <a:r>
              <a:rPr lang="en-IN" sz="2400" b="0" spc="10" dirty="0"/>
              <a:t>  data, such attendance records, performance reviews, and training </a:t>
            </a:r>
            <a:br>
              <a:rPr lang="en-IN" sz="2400" b="0" spc="10" dirty="0"/>
            </a:br>
            <a:r>
              <a:rPr lang="en-IN" sz="2400" b="0" spc="10" dirty="0"/>
              <a:t>  completion, this data often remains underutilized.</a:t>
            </a:r>
            <a:br>
              <a:rPr lang="en-IN" sz="2400" b="0" spc="10" dirty="0"/>
            </a:br>
            <a:br>
              <a:rPr lang="en-IN" sz="2400" b="0" spc="10" dirty="0"/>
            </a:br>
            <a:r>
              <a:rPr lang="en-IN" sz="2400" spc="10" dirty="0"/>
              <a:t>* Data Silos: </a:t>
            </a:r>
            <a:r>
              <a:rPr lang="en-IN" sz="2400" b="0" spc="10" dirty="0"/>
              <a:t>Employee data is stored in different system, such </a:t>
            </a:r>
            <a:br>
              <a:rPr lang="en-IN" sz="2400" b="0" spc="10" dirty="0"/>
            </a:br>
            <a:r>
              <a:rPr lang="en-IN" sz="2400" b="0" spc="10" dirty="0"/>
              <a:t>   as HR software, performance management tools, and </a:t>
            </a:r>
            <a:br>
              <a:rPr lang="en-IN" sz="2400" b="0" spc="10" dirty="0"/>
            </a:br>
            <a:r>
              <a:rPr lang="en-IN" sz="2400" b="0" spc="10" dirty="0"/>
              <a:t>    spreadsheets, making it difficult to get a unified view </a:t>
            </a:r>
            <a:br>
              <a:rPr lang="en-IN" sz="2400" b="0" spc="10" dirty="0"/>
            </a:br>
            <a:r>
              <a:rPr lang="en-IN" sz="2400" b="0" spc="10" dirty="0"/>
              <a:t>    of an employee’s performance.</a:t>
            </a:r>
            <a:br>
              <a:rPr lang="en-IN" sz="2400" b="0" spc="10" dirty="0"/>
            </a:br>
            <a:br>
              <a:rPr lang="en-IN" sz="2400" spc="10" dirty="0"/>
            </a:br>
            <a:r>
              <a:rPr lang="en-IN" sz="2400" spc="10" dirty="0"/>
              <a:t>* Inconsistent Performance Metrics: </a:t>
            </a:r>
            <a:r>
              <a:rPr lang="en-IN" sz="2400" b="0" spc="10" dirty="0"/>
              <a:t>There is no standardized</a:t>
            </a:r>
            <a:br>
              <a:rPr lang="en-IN" sz="2400" b="0" spc="10" dirty="0"/>
            </a:br>
            <a:r>
              <a:rPr lang="en-IN" sz="2400" b="0" spc="10" dirty="0"/>
              <a:t>  approach to measuring employee performance across</a:t>
            </a:r>
            <a:br>
              <a:rPr lang="en-IN" sz="2400" b="0" spc="10" dirty="0"/>
            </a:br>
            <a:r>
              <a:rPr lang="en-IN" sz="2400" b="0" spc="10" dirty="0"/>
              <a:t>  different departments, leading to inconsistent evaluations </a:t>
            </a:r>
            <a:br>
              <a:rPr lang="en-IN" sz="2400" b="0" spc="10" dirty="0"/>
            </a:br>
            <a:r>
              <a:rPr lang="en-IN" sz="2400" b="0" spc="10" dirty="0"/>
              <a:t>   and potentially biased decisions.</a:t>
            </a:r>
            <a:br>
              <a:rPr lang="en-IN" sz="2400" b="0" spc="10" dirty="0"/>
            </a:br>
            <a:br>
              <a:rPr lang="en-IN" sz="2400" b="0" spc="10" dirty="0"/>
            </a:br>
            <a:br>
              <a:rPr lang="en-IN" sz="2400" b="0" spc="10" dirty="0"/>
            </a:br>
            <a:r>
              <a:rPr lang="en-IN" sz="2400" b="0" spc="10" dirty="0"/>
              <a:t> </a:t>
            </a:r>
            <a:r>
              <a:rPr lang="en-US" sz="4250" b="0" spc="10" dirty="0"/>
              <a:t> </a:t>
            </a:r>
            <a:br>
              <a:rPr lang="en-US" sz="4250" b="0" spc="10" dirty="0"/>
            </a:br>
            <a:br>
              <a:rPr lang="en-US" sz="4400" dirty="0">
                <a:latin typeface="Cambria" panose="02040503050406030204" charset="0"/>
                <a:cs typeface="Cambria" panose="02040503050406030204" charset="0"/>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83291" y="8288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04800" y="190500"/>
            <a:ext cx="9229725" cy="6580006"/>
          </a:xfrm>
          <a:prstGeom prst="rect">
            <a:avLst/>
          </a:prstGeom>
        </p:spPr>
        <p:txBody>
          <a:bodyPr vert="horz" wrap="square" lIns="0" tIns="16510" rIns="0" bIns="0" rtlCol="0">
            <a:spAutoFit/>
          </a:bodyPr>
          <a:lstStyle/>
          <a:p>
            <a:pPr marL="571500" indent="-571500" algn="l">
              <a:buFont typeface="Wingdings" panose="05000000000000000000" pitchFamily="2" charset="2"/>
              <a:buChar char="Ø"/>
            </a:pPr>
            <a:r>
              <a:rPr sz="4250" spc="5" dirty="0"/>
              <a:t>PROJECT</a:t>
            </a:r>
            <a:r>
              <a:rPr lang="en-US" sz="4250" spc="5" dirty="0"/>
              <a:t>  </a:t>
            </a:r>
            <a:r>
              <a:rPr sz="4250" spc="-20" dirty="0"/>
              <a:t>OVERVIEW</a:t>
            </a:r>
            <a:r>
              <a:rPr lang="en-US" sz="4250" spc="-20" dirty="0"/>
              <a:t> </a:t>
            </a:r>
            <a:br>
              <a:rPr lang="en-US" sz="4250" spc="-20" dirty="0"/>
            </a:br>
            <a:r>
              <a:rPr lang="en-US" sz="4400" b="1" i="0" dirty="0">
                <a:solidFill>
                  <a:srgbClr val="0D0D0D"/>
                </a:solidFill>
                <a:effectLst/>
                <a:latin typeface="Times New Roman" panose="02020603050405020304" pitchFamily="18" charset="0"/>
                <a:cs typeface="Times New Roman" panose="02020603050405020304" pitchFamily="18" charset="0"/>
              </a:rPr>
              <a:t> </a:t>
            </a:r>
            <a:r>
              <a:rPr lang="en-US" sz="1800" b="1" i="0" dirty="0">
                <a:solidFill>
                  <a:srgbClr val="0D0D0D"/>
                </a:solidFill>
                <a:effectLst/>
                <a:latin typeface="Times New Roman" panose="02020603050405020304" pitchFamily="18" charset="0"/>
                <a:cs typeface="Times New Roman" panose="02020603050405020304" pitchFamily="18" charset="0"/>
              </a:rPr>
              <a:t>Project Objective:</a:t>
            </a:r>
            <a:r>
              <a:rPr lang="en-IN" altLang="en-US" sz="1800" b="1" i="0" dirty="0">
                <a:solidFill>
                  <a:srgbClr val="0D0D0D"/>
                </a:solidFill>
                <a:effectLst/>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br>
              <a:rPr lang="en-US" sz="1600" b="0" i="0" dirty="0">
                <a:solidFill>
                  <a:srgbClr val="0D0D0D"/>
                </a:solidFill>
                <a:effectLst/>
                <a:latin typeface="Times New Roman" panose="02020603050405020304" pitchFamily="18" charset="0"/>
                <a:cs typeface="Times New Roman" panose="02020603050405020304" pitchFamily="18" charset="0"/>
              </a:rPr>
            </a:br>
            <a:br>
              <a:rPr lang="en-US" sz="1600" b="0" i="0" dirty="0">
                <a:solidFill>
                  <a:srgbClr val="0D0D0D"/>
                </a:solidFill>
                <a:effectLst/>
                <a:latin typeface="Times New Roman" panose="02020603050405020304" pitchFamily="18" charset="0"/>
                <a:cs typeface="Times New Roman" panose="02020603050405020304" pitchFamily="18" charset="0"/>
              </a:rPr>
            </a:b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Scope of the Project: </a:t>
            </a:r>
            <a:br>
              <a:rPr lang="en-US" sz="1800" b="1" i="0" dirty="0">
                <a:solidFill>
                  <a:srgbClr val="0D0D0D"/>
                </a:solidFill>
                <a:effectLst/>
                <a:latin typeface="Times New Roman" panose="02020603050405020304" pitchFamily="18" charset="0"/>
                <a:cs typeface="Times New Roman" panose="02020603050405020304" pitchFamily="18" charset="0"/>
              </a:rPr>
            </a:br>
            <a:br>
              <a:rPr lang="en-US" sz="1800" b="1" i="0" dirty="0">
                <a:solidFill>
                  <a:srgbClr val="0D0D0D"/>
                </a:solidFill>
                <a:effectLst/>
                <a:latin typeface="Times New Roman" panose="02020603050405020304" pitchFamily="18" charset="0"/>
                <a:cs typeface="Times New Roman" panose="02020603050405020304" pitchFamily="18" charset="0"/>
              </a:rPr>
            </a:br>
            <a:br>
              <a:rPr lang="en-US" sz="1600" b="1"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Data Collection:</a:t>
            </a:r>
            <a:r>
              <a:rPr lang="en-US" sz="1600" b="0" i="0" dirty="0">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lang="en-US" sz="1600" i="0" dirty="0">
                <a:solidFill>
                  <a:srgbClr val="0D0D0D"/>
                </a:solidFill>
                <a:effectLst/>
                <a:latin typeface="Times New Roman" panose="02020603050405020304" pitchFamily="18" charset="0"/>
                <a:cs typeface="Times New Roman" panose="02020603050405020304" pitchFamily="18" charset="0"/>
              </a:rPr>
              <a:t>, attendance</a:t>
            </a:r>
            <a:r>
              <a:rPr lang="en-US" sz="1600" b="1" i="0" dirty="0">
                <a:solidFill>
                  <a:srgbClr val="0D0D0D"/>
                </a:solidFill>
                <a:effectLst/>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systems, and project management tools.</a:t>
            </a:r>
            <a:br>
              <a:rPr lang="en-US" sz="1600" b="0" i="0" dirty="0">
                <a:solidFill>
                  <a:srgbClr val="0D0D0D"/>
                </a:solidFill>
                <a:effectLst/>
                <a:latin typeface="Times New Roman" panose="02020603050405020304" pitchFamily="18" charset="0"/>
                <a:cs typeface="Times New Roman" panose="02020603050405020304" pitchFamily="18" charset="0"/>
              </a:rPr>
            </a:b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Data Management:</a:t>
            </a:r>
            <a:r>
              <a:rPr lang="en-US" sz="1600" b="0" i="0" dirty="0">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br>
              <a:rPr lang="en-US" sz="1600" b="0" i="0" dirty="0">
                <a:solidFill>
                  <a:srgbClr val="0D0D0D"/>
                </a:solidFill>
                <a:effectLst/>
                <a:latin typeface="Times New Roman" panose="02020603050405020304" pitchFamily="18" charset="0"/>
                <a:cs typeface="Times New Roman" panose="02020603050405020304" pitchFamily="18" charset="0"/>
              </a:rPr>
            </a:b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Performance Analysis: </a:t>
            </a:r>
            <a:r>
              <a:rPr lang="en-US" sz="1600" b="0" i="0" dirty="0">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br>
              <a:rPr lang="en-US" sz="1600" b="0" i="0" dirty="0">
                <a:solidFill>
                  <a:srgbClr val="0D0D0D"/>
                </a:solidFill>
                <a:effectLst/>
                <a:latin typeface="Times New Roman" panose="02020603050405020304" pitchFamily="18" charset="0"/>
                <a:cs typeface="Times New Roman" panose="02020603050405020304" pitchFamily="18" charset="0"/>
              </a:rPr>
            </a:br>
            <a:br>
              <a:rPr lang="en-US" sz="1600" b="0" i="0" dirty="0">
                <a:solidFill>
                  <a:srgbClr val="0D0D0D"/>
                </a:solidFill>
                <a:effectLst/>
                <a:latin typeface="Times New Roman" panose="02020603050405020304" pitchFamily="18" charset="0"/>
                <a:cs typeface="Times New Roman" panose="02020603050405020304" pitchFamily="18" charset="0"/>
              </a:rPr>
            </a:br>
            <a:r>
              <a:rPr lang="en-US" sz="1600" b="1" i="0" dirty="0">
                <a:solidFill>
                  <a:srgbClr val="0D0D0D"/>
                </a:solidFill>
                <a:effectLst/>
                <a:latin typeface="Times New Roman" panose="02020603050405020304" pitchFamily="18" charset="0"/>
                <a:cs typeface="Times New Roman" panose="02020603050405020304" pitchFamily="18" charset="0"/>
              </a:rPr>
              <a:t>Reporting and Visualization: </a:t>
            </a:r>
            <a:r>
              <a:rPr lang="en-US" sz="1600" b="0" i="0" dirty="0">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br>
              <a:rPr lang="en-US" sz="1600" b="0" i="0" dirty="0">
                <a:solidFill>
                  <a:srgbClr val="0D0D0D"/>
                </a:solidFill>
                <a:effectLst/>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US" sz="1600" spc="-20" dirty="0"/>
            </a:br>
            <a:r>
              <a:rPr lang="en-IN" sz="1600" spc="-20" dirty="0"/>
              <a:t>                   </a:t>
            </a:r>
            <a:endParaRPr sz="1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328005"/>
            <a:ext cx="12495147"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304800" y="457200"/>
            <a:ext cx="10653965" cy="5556649"/>
          </a:xfrm>
          <a:prstGeom prst="rect">
            <a:avLst/>
          </a:prstGeom>
        </p:spPr>
        <p:txBody>
          <a:bodyPr vert="horz" wrap="square" lIns="0" tIns="16510" rIns="0" bIns="0" rtlCol="0">
            <a:spAutoFit/>
          </a:bodyPr>
          <a:lstStyle/>
          <a:p>
            <a:pPr marL="285750" indent="-285750">
              <a:buFont typeface="Wingdings" panose="05000000000000000000" charset="0"/>
              <a:buChar char="Ø"/>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 </a:t>
            </a:r>
            <a:br>
              <a:rPr lang="en-US" sz="3200" spc="5" dirty="0"/>
            </a:br>
            <a:br>
              <a:rPr lang="en-US" sz="3200" spc="5" dirty="0"/>
            </a:br>
            <a:r>
              <a:rPr lang="en-US" sz="1800" dirty="0">
                <a:latin typeface="Cambria" panose="02040503050406030204" charset="0"/>
                <a:cs typeface="Cambria" panose="02040503050406030204" charset="0"/>
              </a:rPr>
              <a:t>HR Managers and Professionals</a:t>
            </a:r>
            <a:r>
              <a:rPr lang="en-US" sz="1800" b="1" dirty="0">
                <a:latin typeface="Cambria" panose="02040503050406030204" charset="0"/>
                <a:cs typeface="Cambria" panose="02040503050406030204" charset="0"/>
              </a:rPr>
              <a:t>:</a:t>
            </a:r>
            <a:r>
              <a:rPr lang="en-US" sz="1800" dirty="0">
                <a:latin typeface="Cambria" panose="02040503050406030204" charset="0"/>
                <a:cs typeface="Cambria" panose="02040503050406030204" charset="0"/>
              </a:rPr>
              <a:t> </a:t>
            </a:r>
            <a:r>
              <a:rPr lang="en-US" sz="1800" b="0" dirty="0">
                <a:latin typeface="Cambria" panose="02040503050406030204" charset="0"/>
                <a:cs typeface="Cambria" panose="02040503050406030204" charset="0"/>
              </a:rPr>
              <a:t>They use employee data to manage payroll, benefits, recruitment, onboarding, compliance, and other HR functions. Performance data is used for evaluating employee productivity, conducting performance reviews, and implementing training and development programs. </a:t>
            </a: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r>
              <a:rPr lang="en-US" sz="1800" b="1" dirty="0">
                <a:latin typeface="Cambria" panose="02040503050406030204" charset="0"/>
                <a:cs typeface="Cambria" panose="02040503050406030204" charset="0"/>
              </a:rPr>
              <a:t>Team Managers and Supervisors:</a:t>
            </a:r>
            <a:r>
              <a:rPr lang="en-US" sz="1800" dirty="0">
                <a:latin typeface="Cambria" panose="02040503050406030204" charset="0"/>
                <a:cs typeface="Cambria" panose="02040503050406030204" charset="0"/>
              </a:rPr>
              <a:t> </a:t>
            </a:r>
            <a:r>
              <a:rPr lang="en-US" sz="1800" b="0" dirty="0">
                <a:latin typeface="Cambria" panose="02040503050406030204" charset="0"/>
                <a:cs typeface="Cambria" panose="02040503050406030204" charset="0"/>
              </a:rPr>
              <a:t>Managers use this data to understand how their team members are performing, identify high performers and those needing support, and make informed decisions about promotions, rewards, and disciplinary actions  </a:t>
            </a: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r>
              <a:rPr lang="en-US" sz="1800" b="1" dirty="0">
                <a:latin typeface="Cambria" panose="02040503050406030204" charset="0"/>
                <a:cs typeface="Cambria" panose="02040503050406030204" charset="0"/>
              </a:rPr>
              <a:t>Employees:</a:t>
            </a:r>
            <a:r>
              <a:rPr lang="en-US" sz="1800" dirty="0">
                <a:latin typeface="Cambria" panose="02040503050406030204" charset="0"/>
                <a:cs typeface="Cambria" panose="02040503050406030204" charset="0"/>
              </a:rPr>
              <a:t> </a:t>
            </a:r>
            <a:r>
              <a:rPr lang="en-US" sz="1800" b="0" dirty="0">
                <a:latin typeface="Cambria" panose="02040503050406030204" charset="0"/>
                <a:cs typeface="Cambria" panose="02040503050406030204" charset="0"/>
              </a:rPr>
              <a:t>Employees themselves may access their own data and performance feedback to understand expectations, track their own progress, set personal goals, and engage in self-improvement.</a:t>
            </a:r>
            <a:br>
              <a:rPr lang="en-US" sz="1800" b="0" dirty="0">
                <a:latin typeface="Cambria" panose="02040503050406030204" charset="0"/>
                <a:cs typeface="Cambria" panose="02040503050406030204" charset="0"/>
              </a:rPr>
            </a:br>
            <a:br>
              <a:rPr lang="en-US" sz="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r>
              <a:rPr lang="en-US" sz="1800" b="1" dirty="0">
                <a:latin typeface="Cambria" panose="02040503050406030204" charset="0"/>
                <a:cs typeface="Cambria" panose="02040503050406030204" charset="0"/>
              </a:rPr>
              <a:t>Finance Departments:</a:t>
            </a:r>
            <a:r>
              <a:rPr lang="en-US" sz="1800" dirty="0">
                <a:latin typeface="Cambria" panose="02040503050406030204" charset="0"/>
                <a:cs typeface="Cambria" panose="02040503050406030204" charset="0"/>
              </a:rPr>
              <a:t> </a:t>
            </a:r>
            <a:r>
              <a:rPr lang="en-US" sz="1800" b="0" dirty="0">
                <a:latin typeface="Cambria" panose="02040503050406030204" charset="0"/>
                <a:cs typeface="Cambria" panose="02040503050406030204" charset="0"/>
              </a:rPr>
              <a:t>They might use employee data for budgeting purposes, payroll processing, and financial planning. Understanding the cost of the workforce and performance ROI is critical for financial forecasting.</a:t>
            </a: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endParaRPr sz="1800" b="0" dirty="0"/>
          </a:p>
        </p:txBody>
      </p:sp>
      <p:pic>
        <p:nvPicPr>
          <p:cNvPr id="6" name="object 6"/>
          <p:cNvPicPr/>
          <p:nvPr/>
        </p:nvPicPr>
        <p:blipFill>
          <a:blip r:embed="rId2" cstate="print"/>
          <a:stretch>
            <a:fillRect/>
          </a:stretch>
        </p:blipFill>
        <p:spPr>
          <a:xfrm>
            <a:off x="776888" y="617933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321290" y="3609975"/>
            <a:ext cx="2695574" cy="3248025"/>
          </a:xfrm>
          <a:prstGeom prst="rect">
            <a:avLst/>
          </a:prstGeom>
        </p:spPr>
      </p:pic>
      <p:sp>
        <p:nvSpPr>
          <p:cNvPr id="6" name="object 6"/>
          <p:cNvSpPr txBox="1">
            <a:spLocks noGrp="1"/>
          </p:cNvSpPr>
          <p:nvPr>
            <p:ph type="title"/>
          </p:nvPr>
        </p:nvSpPr>
        <p:spPr>
          <a:xfrm>
            <a:off x="152400" y="190500"/>
            <a:ext cx="11352147" cy="6938438"/>
          </a:xfrm>
          <a:prstGeom prst="rect">
            <a:avLst/>
          </a:prstGeom>
        </p:spPr>
        <p:txBody>
          <a:bodyPr vert="horz" wrap="square" lIns="0" tIns="13335" rIns="0" bIns="0" rtlCol="0">
            <a:spAutoFit/>
          </a:bodyPr>
          <a:lstStyle/>
          <a:p>
            <a:pPr marL="285750" indent="-285750">
              <a:buFont typeface="Wingdings" panose="05000000000000000000" charset="0"/>
              <a:buChar char="Ø"/>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US" sz="1800" b="1" dirty="0">
                <a:latin typeface="Cambria" panose="02040503050406030204" charset="0"/>
                <a:cs typeface="Cambria" panose="02040503050406030204" charset="0"/>
              </a:rPr>
              <a:t>Data Import and Integration:       </a:t>
            </a:r>
            <a:br>
              <a:rPr lang="en-US" sz="1800" dirty="0">
                <a:latin typeface="Cambria" panose="02040503050406030204" charset="0"/>
                <a:cs typeface="Cambria" panose="02040503050406030204" charset="0"/>
              </a:rPr>
            </a:br>
            <a:r>
              <a:rPr lang="en-US" sz="1800" dirty="0">
                <a:latin typeface="Cambria" panose="02040503050406030204" charset="0"/>
                <a:cs typeface="Cambria" panose="02040503050406030204" charset="0"/>
              </a:rPr>
              <a:t>      </a:t>
            </a:r>
            <a:r>
              <a:rPr lang="en-US" sz="1800" b="0" dirty="0">
                <a:latin typeface="Cambria" panose="02040503050406030204" charset="0"/>
                <a:cs typeface="Cambria" panose="02040503050406030204" charset="0"/>
              </a:rPr>
              <a:t>Seamless import of employee data from various sources (HR systems, payroll, attendance, etc.).</a:t>
            </a:r>
            <a:br>
              <a:rPr lang="en-US" sz="1800" b="0" dirty="0">
                <a:latin typeface="Cambria" panose="02040503050406030204" charset="0"/>
                <a:cs typeface="Cambria" panose="02040503050406030204" charset="0"/>
              </a:rPr>
            </a:br>
            <a:r>
              <a:rPr lang="en-US" sz="1800" b="0" dirty="0">
                <a:latin typeface="Cambria" panose="02040503050406030204" charset="0"/>
                <a:cs typeface="Cambria" panose="02040503050406030204" charset="0"/>
              </a:rPr>
              <a:t>       Integration with existing HR and performance management systems</a:t>
            </a:r>
            <a:r>
              <a:rPr lang="en-IN" altLang="en-US" sz="1800" b="0" dirty="0">
                <a:latin typeface="Cambria" panose="02040503050406030204" charset="0"/>
                <a:cs typeface="Cambria" panose="02040503050406030204" charset="0"/>
              </a:rPr>
              <a:t>.</a:t>
            </a:r>
            <a:br>
              <a:rPr lang="en-IN" altLang="en-US" sz="1800" b="0" dirty="0">
                <a:latin typeface="Cambria" panose="02040503050406030204" charset="0"/>
                <a:cs typeface="Cambria" panose="02040503050406030204" charset="0"/>
              </a:rPr>
            </a:br>
            <a:br>
              <a:rPr lang="en-IN" altLang="en-US" sz="1800" b="0" dirty="0">
                <a:latin typeface="Cambria" panose="02040503050406030204" charset="0"/>
                <a:cs typeface="Cambria" panose="02040503050406030204" charset="0"/>
              </a:rPr>
            </a:br>
            <a:r>
              <a:rPr lang="en-US" sz="1800" b="1" dirty="0">
                <a:latin typeface="Cambria" panose="02040503050406030204" charset="0"/>
                <a:cs typeface="Cambria" panose="02040503050406030204" charset="0"/>
              </a:rPr>
              <a:t>Pivot Table Summaries:</a:t>
            </a:r>
            <a:br>
              <a:rPr lang="en-US" sz="1800" b="1" dirty="0">
                <a:latin typeface="Cambria" panose="02040503050406030204" charset="0"/>
                <a:cs typeface="Cambria" panose="02040503050406030204" charset="0"/>
              </a:rPr>
            </a:br>
            <a:r>
              <a:rPr lang="en-US" sz="1800" b="0" dirty="0">
                <a:latin typeface="Cambria" panose="02040503050406030204" charset="0"/>
                <a:cs typeface="Cambria" panose="02040503050406030204" charset="0"/>
              </a:rPr>
              <a:t>Ability to create pivot tables for summarizing employee data across different dimensions such as departments, roles, or time periods.</a:t>
            </a:r>
            <a:br>
              <a:rPr lang="en-US" sz="1800" b="0" dirty="0">
                <a:latin typeface="Cambria" panose="02040503050406030204" charset="0"/>
                <a:cs typeface="Cambria" panose="02040503050406030204" charset="0"/>
              </a:rPr>
            </a:br>
            <a:r>
              <a:rPr lang="en-US" sz="1800" b="0" dirty="0">
                <a:latin typeface="Cambria" panose="02040503050406030204" charset="0"/>
                <a:cs typeface="Cambria" panose="02040503050406030204" charset="0"/>
              </a:rPr>
              <a:t>Easily analyze key performance indicators (KPIs) by aggregating data to find insights. </a:t>
            </a: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r>
              <a:rPr lang="en-US" sz="1800" b="1" dirty="0">
                <a:latin typeface="Cambria" panose="02040503050406030204" charset="0"/>
                <a:cs typeface="Cambria" panose="02040503050406030204" charset="0"/>
              </a:rPr>
              <a:t>Graph and Data Visualization:</a:t>
            </a:r>
            <a:br>
              <a:rPr lang="en-US" sz="1800" b="1" dirty="0">
                <a:latin typeface="Cambria" panose="02040503050406030204" charset="0"/>
                <a:cs typeface="Cambria" panose="02040503050406030204" charset="0"/>
              </a:rPr>
            </a:br>
            <a:r>
              <a:rPr lang="en-US" sz="1800" b="0" dirty="0">
                <a:latin typeface="Cambria" panose="02040503050406030204" charset="0"/>
                <a:cs typeface="Cambria" panose="02040503050406030204" charset="0"/>
              </a:rPr>
              <a:t>Dynamic graphing capabilities to visualize trends and patterns in employee performance.</a:t>
            </a: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r>
              <a:rPr lang="en-US" sz="1800" b="0" dirty="0">
                <a:latin typeface="Cambria" panose="02040503050406030204" charset="0"/>
                <a:cs typeface="Cambria" panose="02040503050406030204" charset="0"/>
              </a:rPr>
              <a:t>Support for various chart types (bar, line, pie, scatter, etc.) to suit different analysis needs.</a:t>
            </a:r>
            <a:br>
              <a:rPr lang="en-US" sz="1800" b="0" dirty="0">
                <a:latin typeface="Cambria" panose="02040503050406030204" charset="0"/>
                <a:cs typeface="Cambria" panose="02040503050406030204" charset="0"/>
              </a:rPr>
            </a:br>
            <a:r>
              <a:rPr lang="en-US" sz="1800" b="0" dirty="0">
                <a:latin typeface="Cambria" panose="02040503050406030204" charset="0"/>
                <a:cs typeface="Cambria" panose="02040503050406030204" charset="0"/>
              </a:rPr>
              <a:t>Interactive dashboards that provide real-time updates and drill-down capabilities.</a:t>
            </a:r>
            <a:br>
              <a:rPr lang="en-US" sz="1800" b="0" dirty="0">
                <a:latin typeface="Cambria" panose="02040503050406030204" charset="0"/>
                <a:cs typeface="Cambria" panose="02040503050406030204" charset="0"/>
              </a:rPr>
            </a:br>
            <a:br>
              <a:rPr lang="en-US" sz="1800" b="0" dirty="0"/>
            </a:b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br>
              <a:rPr lang="en-US" sz="1800" b="0" dirty="0">
                <a:latin typeface="Cambria" panose="02040503050406030204" charset="0"/>
                <a:cs typeface="Cambria" panose="02040503050406030204" charset="0"/>
              </a:rPr>
            </a:br>
            <a:br>
              <a:rPr lang="en-IN" altLang="en-US" sz="1800" b="0" dirty="0">
                <a:latin typeface="Cambria" panose="02040503050406030204" charset="0"/>
                <a:cs typeface="Cambria" panose="02040503050406030204" charset="0"/>
              </a:rPr>
            </a:br>
            <a:r>
              <a:rPr lang="en-IN" altLang="en-US" sz="1800" b="0" dirty="0">
                <a:latin typeface="Cambria" panose="02040503050406030204" charset="0"/>
                <a:cs typeface="Cambria" panose="02040503050406030204" charset="0"/>
              </a:rPr>
              <a:t>         </a:t>
            </a:r>
            <a:endParaRPr sz="1800" b="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0E21-FD61-63AB-0F5C-0B2EA5A169B5}"/>
              </a:ext>
            </a:extLst>
          </p:cNvPr>
          <p:cNvSpPr>
            <a:spLocks noGrp="1"/>
          </p:cNvSpPr>
          <p:nvPr>
            <p:ph type="title"/>
          </p:nvPr>
        </p:nvSpPr>
        <p:spPr>
          <a:xfrm>
            <a:off x="304800" y="228600"/>
            <a:ext cx="11208067" cy="6771084"/>
          </a:xfrm>
        </p:spPr>
        <p:txBody>
          <a:bodyPr/>
          <a:lstStyle/>
          <a:p>
            <a:pPr marL="342900" indent="-342900">
              <a:buFont typeface="Wingdings" panose="05000000000000000000" pitchFamily="2" charset="2"/>
              <a:buChar char="Ø"/>
            </a:pPr>
            <a:r>
              <a:rPr lang="en-IN" altLang="en-US" sz="2000" b="1" dirty="0">
                <a:latin typeface="Cambria" panose="02040503050406030204" charset="0"/>
                <a:cs typeface="Cambria" panose="02040503050406030204" charset="0"/>
                <a:sym typeface="+mn-ea"/>
              </a:rPr>
              <a:t>C</a:t>
            </a:r>
            <a:r>
              <a:rPr lang="en-US" sz="2000" b="1" dirty="0">
                <a:latin typeface="Cambria" panose="02040503050406030204" charset="0"/>
                <a:cs typeface="Cambria" panose="02040503050406030204" charset="0"/>
                <a:sym typeface="+mn-ea"/>
              </a:rPr>
              <a:t>onditional Formatting:</a:t>
            </a:r>
            <a:br>
              <a:rPr lang="en-US" sz="2000" b="1" dirty="0">
                <a:latin typeface="Cambria" panose="02040503050406030204" charset="0"/>
                <a:cs typeface="Cambria" panose="02040503050406030204" charset="0"/>
                <a:sym typeface="+mn-ea"/>
              </a:rPr>
            </a:br>
            <a:r>
              <a:rPr lang="en-US" sz="2000" b="0" dirty="0">
                <a:latin typeface="Cambria" panose="02040503050406030204" charset="0"/>
                <a:cs typeface="Cambria" panose="02040503050406030204" charset="0"/>
                <a:sym typeface="+mn-ea"/>
              </a:rPr>
              <a:t>Use of conditional formatting to highlight key metrics (e.g., low performance, high absenteeism).</a:t>
            </a:r>
            <a:br>
              <a:rPr lang="en-US" sz="2000" b="0" dirty="0">
                <a:latin typeface="Cambria" panose="02040503050406030204" charset="0"/>
                <a:cs typeface="Cambria" panose="02040503050406030204" charset="0"/>
              </a:rPr>
            </a:br>
            <a:r>
              <a:rPr lang="en-US" sz="2000" b="0" dirty="0">
                <a:latin typeface="Cambria" panose="02040503050406030204" charset="0"/>
                <a:cs typeface="Cambria" panose="02040503050406030204" charset="0"/>
                <a:sym typeface="+mn-ea"/>
              </a:rPr>
              <a:t>Visual cues (colors, icons) to make it easier to spot trends and anomalies</a:t>
            </a:r>
            <a:br>
              <a:rPr lang="en-US" sz="2000" b="0" dirty="0">
                <a:latin typeface="Cambria" panose="02040503050406030204" charset="0"/>
                <a:cs typeface="Cambria" panose="02040503050406030204" charset="0"/>
                <a:sym typeface="+mn-ea"/>
              </a:rPr>
            </a:br>
            <a:br>
              <a:rPr lang="en-US" sz="2000" b="0" dirty="0">
                <a:latin typeface="Cambria" panose="02040503050406030204" charset="0"/>
                <a:cs typeface="Cambria" panose="02040503050406030204" charset="0"/>
                <a:sym typeface="+mn-ea"/>
              </a:rPr>
            </a:br>
            <a:r>
              <a:rPr lang="en-US" sz="2000" b="1" dirty="0">
                <a:latin typeface="Cambria" panose="02040503050406030204" charset="0"/>
                <a:cs typeface="Cambria" panose="02040503050406030204" charset="0"/>
                <a:sym typeface="+mn-ea"/>
              </a:rPr>
              <a:t>Data Export and Sharing:</a:t>
            </a:r>
            <a:br>
              <a:rPr lang="en-US" sz="2000" dirty="0">
                <a:latin typeface="Cambria" panose="02040503050406030204" charset="0"/>
                <a:cs typeface="Cambria" panose="02040503050406030204" charset="0"/>
              </a:rPr>
            </a:br>
            <a:r>
              <a:rPr lang="en-US" sz="2000" b="0" dirty="0">
                <a:latin typeface="Cambria" panose="02040503050406030204" charset="0"/>
                <a:cs typeface="Cambria" panose="02040503050406030204" charset="0"/>
                <a:sym typeface="+mn-ea"/>
              </a:rPr>
              <a:t>Export options for reports and dashboards in various formats (Excel, PDF, CSV).</a:t>
            </a:r>
            <a:br>
              <a:rPr lang="en-US" sz="2000" b="0" dirty="0">
                <a:latin typeface="Cambria" panose="02040503050406030204" charset="0"/>
                <a:cs typeface="Cambria" panose="02040503050406030204" charset="0"/>
              </a:rPr>
            </a:br>
            <a:r>
              <a:rPr lang="en-US" sz="2000" b="0" dirty="0">
                <a:latin typeface="Cambria" panose="02040503050406030204" charset="0"/>
                <a:cs typeface="Cambria" panose="02040503050406030204" charset="0"/>
                <a:sym typeface="+mn-ea"/>
              </a:rPr>
              <a:t>Easy sharing of insights with stakeholders through email or cloud-based platforms.</a:t>
            </a:r>
            <a:br>
              <a:rPr lang="en-US" sz="2000" b="0" dirty="0">
                <a:latin typeface="Cambria" panose="02040503050406030204" charset="0"/>
                <a:cs typeface="Cambria" panose="02040503050406030204" charset="0"/>
                <a:sym typeface="+mn-ea"/>
              </a:rPr>
            </a:br>
            <a:br>
              <a:rPr lang="en-US" sz="2000" b="0" dirty="0">
                <a:latin typeface="Cambria" panose="02040503050406030204" charset="0"/>
                <a:cs typeface="Cambria" panose="02040503050406030204" charset="0"/>
                <a:sym typeface="+mn-ea"/>
              </a:rPr>
            </a:br>
            <a:r>
              <a:rPr lang="en-US" sz="2000" dirty="0">
                <a:latin typeface="Cambria" panose="02040503050406030204" charset="0"/>
                <a:cs typeface="Cambria" panose="02040503050406030204" charset="0"/>
                <a:sym typeface="+mn-ea"/>
              </a:rPr>
              <a:t>Performance Tracking and Reporting:</a:t>
            </a:r>
            <a:br>
              <a:rPr lang="en-US" sz="2000" dirty="0">
                <a:latin typeface="Cambria" panose="02040503050406030204" charset="0"/>
                <a:cs typeface="Cambria" panose="02040503050406030204" charset="0"/>
              </a:rPr>
            </a:br>
            <a:r>
              <a:rPr lang="en-US" sz="2000" b="0" dirty="0">
                <a:latin typeface="Cambria" panose="02040503050406030204" charset="0"/>
                <a:cs typeface="Cambria" panose="02040503050406030204" charset="0"/>
                <a:sym typeface="+mn-ea"/>
              </a:rPr>
              <a:t>Customizable performance tracking templates that align with company goals and metrics.</a:t>
            </a:r>
            <a:br>
              <a:rPr lang="en-US" sz="2000" b="0" dirty="0">
                <a:latin typeface="Cambria" panose="02040503050406030204" charset="0"/>
                <a:cs typeface="Cambria" panose="02040503050406030204" charset="0"/>
              </a:rPr>
            </a:br>
            <a:r>
              <a:rPr lang="en-US" sz="2000" b="0" dirty="0">
                <a:latin typeface="Cambria" panose="02040503050406030204" charset="0"/>
                <a:cs typeface="Cambria" panose="02040503050406030204" charset="0"/>
                <a:sym typeface="+mn-ea"/>
              </a:rPr>
              <a:t>Automated report generation to save time and provide consistent performance reviews.</a:t>
            </a:r>
            <a:br>
              <a:rPr lang="en-US" sz="2000" b="0" dirty="0">
                <a:latin typeface="Cambria" panose="02040503050406030204" charset="0"/>
                <a:cs typeface="Cambria" panose="02040503050406030204" charset="0"/>
                <a:sym typeface="+mn-ea"/>
              </a:rPr>
            </a:br>
            <a:br>
              <a:rPr lang="en-US" sz="2000" b="0" dirty="0">
                <a:latin typeface="Cambria" panose="02040503050406030204" charset="0"/>
                <a:cs typeface="Cambria" panose="02040503050406030204" charset="0"/>
                <a:sym typeface="+mn-ea"/>
              </a:rPr>
            </a:br>
            <a:br>
              <a:rPr lang="en-US" sz="2000" b="0" dirty="0">
                <a:latin typeface="Cambria" panose="02040503050406030204" charset="0"/>
                <a:cs typeface="Cambria" panose="02040503050406030204" charset="0"/>
                <a:sym typeface="+mn-ea"/>
              </a:rPr>
            </a:br>
            <a:br>
              <a:rPr lang="en-US" sz="2000" b="0" dirty="0">
                <a:latin typeface="Cambria" panose="02040503050406030204" charset="0"/>
                <a:cs typeface="Cambria" panose="02040503050406030204" charset="0"/>
                <a:sym typeface="+mn-ea"/>
              </a:rPr>
            </a:br>
            <a:r>
              <a:rPr lang="en-US" sz="2000" b="1" dirty="0">
                <a:latin typeface="Cambria" panose="02040503050406030204" charset="0"/>
                <a:cs typeface="Cambria" panose="02040503050406030204" charset="0"/>
                <a:sym typeface="+mn-ea"/>
              </a:rPr>
              <a:t>Advanced Filtering and Sorting:</a:t>
            </a:r>
            <a:br>
              <a:rPr lang="en-US" sz="2000" dirty="0">
                <a:latin typeface="Cambria" panose="02040503050406030204" charset="0"/>
                <a:cs typeface="Cambria" panose="02040503050406030204" charset="0"/>
              </a:rPr>
            </a:br>
            <a:r>
              <a:rPr lang="en-US" sz="2000" b="0" dirty="0">
                <a:latin typeface="Cambria" panose="02040503050406030204" charset="0"/>
                <a:cs typeface="Cambria" panose="02040503050406030204" charset="0"/>
                <a:sym typeface="+mn-ea"/>
              </a:rPr>
              <a:t>Custom filters to view data based on specific criteria (e.g., by department, job role, performance score).</a:t>
            </a:r>
            <a:br>
              <a:rPr lang="en-US" sz="2000" b="0" dirty="0">
                <a:latin typeface="Cambria" panose="02040503050406030204" charset="0"/>
                <a:cs typeface="Cambria" panose="02040503050406030204" charset="0"/>
              </a:rPr>
            </a:br>
            <a:r>
              <a:rPr lang="en-US" sz="2000" b="0" dirty="0">
                <a:latin typeface="Cambria" panose="02040503050406030204" charset="0"/>
                <a:cs typeface="Cambria" panose="02040503050406030204" charset="0"/>
                <a:sym typeface="+mn-ea"/>
              </a:rPr>
              <a:t>Ability to sort data to highlight top and bottom performers.</a:t>
            </a:r>
            <a:br>
              <a:rPr lang="en-US" sz="2000" b="0" dirty="0">
                <a:latin typeface="Cambria" panose="02040503050406030204" charset="0"/>
                <a:cs typeface="Cambria" panose="02040503050406030204" charset="0"/>
              </a:rPr>
            </a:br>
            <a:br>
              <a:rPr lang="en-US" sz="2000" b="0" dirty="0">
                <a:latin typeface="Cambria" panose="02040503050406030204" charset="0"/>
                <a:cs typeface="Cambria" panose="02040503050406030204" charset="0"/>
                <a:sym typeface="+mn-ea"/>
              </a:rPr>
            </a:br>
            <a:br>
              <a:rPr lang="en-US" sz="2000" b="0" dirty="0">
                <a:latin typeface="Cambria" panose="02040503050406030204" charset="0"/>
                <a:cs typeface="Cambria" panose="02040503050406030204" charset="0"/>
                <a:sym typeface="+mn-ea"/>
              </a:rPr>
            </a:br>
            <a:br>
              <a:rPr lang="en-US" sz="2000" b="0" dirty="0">
                <a:latin typeface="Cambria" panose="02040503050406030204" charset="0"/>
                <a:cs typeface="Cambria" panose="02040503050406030204" charset="0"/>
              </a:rPr>
            </a:br>
            <a:endParaRPr lang="en-IN" sz="2000" b="0" dirty="0"/>
          </a:p>
        </p:txBody>
      </p:sp>
    </p:spTree>
    <p:extLst>
      <p:ext uri="{BB962C8B-B14F-4D97-AF65-F5344CB8AC3E}">
        <p14:creationId xmlns:p14="http://schemas.microsoft.com/office/powerpoint/2010/main" val="50157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304800"/>
            <a:ext cx="11131867" cy="5909310"/>
          </a:xfrm>
        </p:spPr>
        <p:txBody>
          <a:bodyPr/>
          <a:lstStyle/>
          <a:p>
            <a:pPr marL="342900" indent="-342900">
              <a:buFont typeface="Arial" panose="020B0604020202020204" pitchFamily="34" charset="0"/>
              <a:buChar char="•"/>
            </a:pPr>
            <a:r>
              <a:rPr lang="en-IN" dirty="0"/>
              <a:t>Dataset Description</a:t>
            </a:r>
            <a:br>
              <a:rPr lang="en-IN" dirty="0"/>
            </a:br>
            <a:br>
              <a:rPr lang="en-IN" dirty="0"/>
            </a:br>
            <a:r>
              <a:rPr lang="en-US" sz="2400" b="1" dirty="0">
                <a:latin typeface="Cambria" panose="02040503050406030204" charset="0"/>
                <a:cs typeface="Cambria" panose="02040503050406030204" charset="0"/>
              </a:rPr>
              <a:t>Employee Information:</a:t>
            </a:r>
            <a:br>
              <a:rPr lang="en-US" sz="2400" b="1" dirty="0">
                <a:latin typeface="Cambria" panose="02040503050406030204" charset="0"/>
                <a:cs typeface="Cambria" panose="02040503050406030204" charset="0"/>
              </a:rPr>
            </a:br>
            <a:br>
              <a:rPr lang="en-US" sz="2400" b="1" dirty="0">
                <a:latin typeface="Cambria" panose="02040503050406030204" charset="0"/>
                <a:cs typeface="Cambria" panose="02040503050406030204" charset="0"/>
              </a:rPr>
            </a:br>
            <a:r>
              <a:rPr lang="en-US" sz="2000" b="0" dirty="0">
                <a:latin typeface="Cambria" panose="02040503050406030204" charset="0"/>
                <a:cs typeface="Cambria" panose="02040503050406030204" charset="0"/>
              </a:rPr>
              <a:t>Employee</a:t>
            </a:r>
            <a:r>
              <a:rPr lang="en-IN" altLang="en-US" sz="2000" b="0" dirty="0">
                <a:latin typeface="Cambria" panose="02040503050406030204" charset="0"/>
                <a:cs typeface="Cambria" panose="02040503050406030204" charset="0"/>
              </a:rPr>
              <a:t>: Kaggle </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26 Feature </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9- Feature</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Emp Id No: In kaggle employee no</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Name - text of employee name</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Emp type: Permanant , temprary, contract.</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Pertofrmance level : employee performance rating ( very high , high, medium, low)</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Gender : Male ,Female</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Location code:  Location code of the working place</a:t>
            </a:r>
            <a:br>
              <a:rPr lang="en-IN" altLang="en-US" sz="2000" b="0" dirty="0">
                <a:latin typeface="Cambria" panose="02040503050406030204" charset="0"/>
                <a:cs typeface="Cambria" panose="02040503050406030204" charset="0"/>
              </a:rPr>
            </a:br>
            <a:r>
              <a:rPr lang="en-IN" altLang="en-US" sz="2000" b="0" dirty="0">
                <a:latin typeface="Cambria" panose="02040503050406030204" charset="0"/>
                <a:cs typeface="Cambria" panose="02040503050406030204" charset="0"/>
              </a:rPr>
              <a:t>Employee rating num- maximum 5 </a:t>
            </a:r>
            <a:br>
              <a:rPr lang="en-US" sz="2000" b="0" dirty="0">
                <a:latin typeface="Cambria" panose="02040503050406030204" charset="0"/>
                <a:cs typeface="Cambria" panose="02040503050406030204" charset="0"/>
              </a:rPr>
            </a:br>
            <a:br>
              <a:rPr lang="en-US" sz="2000" b="1" dirty="0">
                <a:latin typeface="Cambria" panose="02040503050406030204" charset="0"/>
                <a:cs typeface="Cambria" panose="02040503050406030204" charset="0"/>
              </a:rPr>
            </a:br>
            <a:endParaRPr lang="en-IN" sz="20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1406</Words>
  <Application>Microsoft Office PowerPoint</Application>
  <PresentationFormat>Widescreen</PresentationFormat>
  <Paragraphs>86</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vt:lpstr>
      <vt:lpstr>Roboto</vt:lpstr>
      <vt:lpstr>Times New Roman</vt:lpstr>
      <vt:lpstr>Trebuchet MS</vt:lpstr>
      <vt:lpstr>Wingdings</vt:lpstr>
      <vt:lpstr>Office Theme</vt:lpstr>
      <vt:lpstr>Employee Data Analysis using Excel  </vt:lpstr>
      <vt:lpstr>PROJECT TITLE</vt:lpstr>
      <vt:lpstr>AGENDA</vt:lpstr>
      <vt:lpstr>PROBLEM STATEMENT      * Analysis data : The data is taken for the purpose employee data,    because While many companies collect various forms of employee   data, such attendance records, performance reviews, and training    completion, this data often remains underutilized.  * Data Silos: Employee data is stored in different system, such     as HR software, performance management tools, and      spreadsheets, making it difficult to get a unified view      of an employee’s performance.  * Inconsistent Performance Metrics: There is no standardized   approach to measuring employee performance across   different departments, leading to inconsistent evaluations     and potentially biased decisions.       </vt:lpstr>
      <vt:lpstr>PROJECT  OVERVIEW   Project Objective:    The primary goal of this project is to develop a comprehensive system to collect manage, and analyze employee data to enhance performance management, optimize workforce productivity, and inform strategic decision-making.   Scope of the Project:    Data Collection: Gather data on employees from various sources such as HR records, performance reviews, attendance systems, and project management tools.  Data Management: Develop a centralized repository for storing employee data securely and ensuring easy access for authorized personnel.  Performance Analysis: Create metrics and KPIs to measure employee performance, track progress over time, and identify areas for improvement.  Reporting and Visualization: Generate dashboards and reports that provide insights into employee performance trends, high-performing individuals, and departments that may need support.                      </vt:lpstr>
      <vt:lpstr>WHO ARE THE END USERS?   HR Managers and Professionals: They use employee data to manage payroll, benefits, recruitment, onboarding, compliance, and other HR functions. Performance data is used for evaluating employee productivity, conducting performance reviews, and implementing training and development programs.   Team Managers and Supervisors: Managers use this data to understand how their team members are performing, identify high performers and those needing support, and make informed decisions about promotions, rewards, and disciplinary actions    Employees: Employees themselves may access their own data and performance feedback to understand expectations, track their own progress, set personal goals, and engage in self-improvement.   Finance Departments: They might use employee data for budgeting purposes, payroll processing, and financial planning. Understanding the cost of the workforce and performance ROI is critical for financial forecasting.  </vt:lpstr>
      <vt:lpstr>OUR SOLUTION AND ITS VALUE PROPOSITION  Data Import and Integration:              Seamless import of employee data from various sources (HR systems, payroll, attendance, etc.).        Integration with existing HR and performance management systems.  Pivot Table Summaries: Ability to create pivot tables for summarizing employee data across different dimensions such as departments, roles, or time periods. Easily analyze key performance indicators (KPIs) by aggregating data to find insights.   Graph and Data Visualization: Dynamic graphing capabilities to visualize trends and patterns in employee performance.  Support for various chart types (bar, line, pie, scatter, etc.) to suit different analysis needs. Interactive dashboards that provide real-time updates and drill-down capabilities.                </vt:lpstr>
      <vt:lpstr>Conditional Formatting: Use of conditional formatting to highlight key metrics (e.g., low performance, high absenteeism). Visual cues (colors, icons) to make it easier to spot trends and anomalies  Data Export and Sharing: Export options for reports and dashboards in various formats (Excel, PDF, CSV). Easy sharing of insights with stakeholders through email or cloud-based platforms.  Performance Tracking and Reporting: Customizable performance tracking templates that align with company goals and metrics. Automated report generation to save time and provide consistent performance reviews.    Advanced Filtering and Sorting: Custom filters to view data based on specific criteria (e.g., by department, job role, performance score). Ability to sort data to highlight top and bottom performers.    </vt:lpstr>
      <vt:lpstr>Dataset Description  Employee Information:  Employee: Kaggle  26 Feature  9- Feature Emp Id No: In kaggle employee no Name - text of employee name Emp type: Permanant , temprary, contract. Pertofrmance level : employee performance rating ( very high , high, medium, low) Gender : Male ,Female Location code:  Location code of the working place Employee rating num- maximum 5   </vt:lpstr>
      <vt:lpstr>THE "WOW" IN OUR SOLUTION</vt:lpstr>
      <vt:lpstr>PowerPoint Presentation</vt:lpstr>
      <vt:lpstr>Summary:      </vt:lpstr>
      <vt:lpstr>RESULTS</vt:lpstr>
      <vt:lpstr>Conclusion  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  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16</cp:revision>
  <dcterms:created xsi:type="dcterms:W3CDTF">2024-03-29T15:07:22Z</dcterms:created>
  <dcterms:modified xsi:type="dcterms:W3CDTF">2024-08-30T07:08:46Z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