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p:scale>
          <a:sx n="81" d="100"/>
          <a:sy n="81" d="100"/>
        </p:scale>
        <p:origin x="-25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62690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86533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901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110118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723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77251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3481042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230492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253265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9251-4645-4D57-A4BF-B785F5026FB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237724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699251-4645-4D57-A4BF-B785F5026FBD}"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77087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99251-4645-4D57-A4BF-B785F5026FBD}"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3707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699251-4645-4D57-A4BF-B785F5026FBD}"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91404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99251-4645-4D57-A4BF-B785F5026FBD}"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227095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99251-4645-4D57-A4BF-B785F5026FBD}"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26407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99251-4645-4D57-A4BF-B785F5026FBD}"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E4870-6D2E-484C-9023-B7836DF407E8}" type="slidenum">
              <a:rPr lang="en-IN" smtClean="0"/>
              <a:t>‹#›</a:t>
            </a:fld>
            <a:endParaRPr lang="en-IN"/>
          </a:p>
        </p:txBody>
      </p:sp>
    </p:spTree>
    <p:extLst>
      <p:ext uri="{BB962C8B-B14F-4D97-AF65-F5344CB8AC3E}">
        <p14:creationId xmlns:p14="http://schemas.microsoft.com/office/powerpoint/2010/main" val="28393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699251-4645-4D57-A4BF-B785F5026FBD}"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63E4870-6D2E-484C-9023-B7836DF407E8}" type="slidenum">
              <a:rPr lang="en-IN" smtClean="0"/>
              <a:t>‹#›</a:t>
            </a:fld>
            <a:endParaRPr lang="en-IN"/>
          </a:p>
        </p:txBody>
      </p:sp>
    </p:spTree>
    <p:extLst>
      <p:ext uri="{BB962C8B-B14F-4D97-AF65-F5344CB8AC3E}">
        <p14:creationId xmlns:p14="http://schemas.microsoft.com/office/powerpoint/2010/main" val="41720708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lgerian" panose="04020705040A02060702" pitchFamily="82" charset="0"/>
              </a:rPr>
              <a:t>DATA SCIENCE</a:t>
            </a:r>
            <a:endParaRPr lang="en-IN" dirty="0">
              <a:latin typeface="Algerian" panose="04020705040A02060702" pitchFamily="82" charset="0"/>
            </a:endParaRPr>
          </a:p>
        </p:txBody>
      </p:sp>
      <p:sp>
        <p:nvSpPr>
          <p:cNvPr id="3" name="Subtitle 2"/>
          <p:cNvSpPr>
            <a:spLocks noGrp="1"/>
          </p:cNvSpPr>
          <p:nvPr>
            <p:ph type="subTitle" idx="1"/>
          </p:nvPr>
        </p:nvSpPr>
        <p:spPr/>
        <p:txBody>
          <a:bodyPr>
            <a:normAutofit lnSpcReduction="10000"/>
          </a:bodyPr>
          <a:lstStyle/>
          <a:p>
            <a:pPr algn="ctr"/>
            <a:r>
              <a:rPr lang="en-US" b="1" dirty="0" smtClean="0">
                <a:solidFill>
                  <a:schemeClr val="accent3">
                    <a:lumMod val="75000"/>
                  </a:schemeClr>
                </a:solidFill>
              </a:rPr>
              <a:t>Name</a:t>
            </a:r>
            <a:r>
              <a:rPr lang="en-US" b="1" dirty="0" smtClean="0">
                <a:solidFill>
                  <a:schemeClr val="accent6">
                    <a:lumMod val="50000"/>
                  </a:schemeClr>
                </a:solidFill>
              </a:rPr>
              <a:t> : Tamil </a:t>
            </a:r>
            <a:r>
              <a:rPr lang="en-US" b="1" dirty="0" err="1" smtClean="0">
                <a:solidFill>
                  <a:schemeClr val="accent6">
                    <a:lumMod val="50000"/>
                  </a:schemeClr>
                </a:solidFill>
              </a:rPr>
              <a:t>Arasan</a:t>
            </a:r>
            <a:endParaRPr lang="en-US" b="1" dirty="0" smtClean="0">
              <a:solidFill>
                <a:schemeClr val="accent6">
                  <a:lumMod val="50000"/>
                </a:schemeClr>
              </a:solidFill>
            </a:endParaRPr>
          </a:p>
          <a:p>
            <a:pPr algn="ctr"/>
            <a:r>
              <a:rPr lang="en-US" b="1" dirty="0" smtClean="0">
                <a:solidFill>
                  <a:schemeClr val="accent3">
                    <a:lumMod val="75000"/>
                  </a:schemeClr>
                </a:solidFill>
              </a:rPr>
              <a:t>College Name </a:t>
            </a:r>
            <a:r>
              <a:rPr lang="en-US" b="1" dirty="0" smtClean="0">
                <a:solidFill>
                  <a:schemeClr val="accent6">
                    <a:lumMod val="50000"/>
                  </a:schemeClr>
                </a:solidFill>
              </a:rPr>
              <a:t>: Sri </a:t>
            </a:r>
            <a:r>
              <a:rPr lang="en-US" b="1" dirty="0" err="1" smtClean="0">
                <a:solidFill>
                  <a:schemeClr val="accent6">
                    <a:lumMod val="50000"/>
                  </a:schemeClr>
                </a:solidFill>
              </a:rPr>
              <a:t>Vidya</a:t>
            </a:r>
            <a:r>
              <a:rPr lang="en-US" b="1" dirty="0" smtClean="0">
                <a:solidFill>
                  <a:schemeClr val="accent6">
                    <a:lumMod val="50000"/>
                  </a:schemeClr>
                </a:solidFill>
              </a:rPr>
              <a:t> College of Engineering &amp; </a:t>
            </a:r>
            <a:r>
              <a:rPr lang="en-US" b="1" dirty="0" err="1" smtClean="0">
                <a:solidFill>
                  <a:schemeClr val="accent6">
                    <a:lumMod val="50000"/>
                  </a:schemeClr>
                </a:solidFill>
              </a:rPr>
              <a:t>Technologhy</a:t>
            </a:r>
            <a:endParaRPr lang="en-US" b="1" dirty="0" smtClean="0">
              <a:solidFill>
                <a:schemeClr val="accent6">
                  <a:lumMod val="50000"/>
                </a:schemeClr>
              </a:solidFill>
            </a:endParaRPr>
          </a:p>
          <a:p>
            <a:pPr algn="ctr"/>
            <a:r>
              <a:rPr lang="en-US" b="1" dirty="0" smtClean="0">
                <a:solidFill>
                  <a:schemeClr val="accent3">
                    <a:lumMod val="75000"/>
                  </a:schemeClr>
                </a:solidFill>
              </a:rPr>
              <a:t>Department</a:t>
            </a:r>
            <a:r>
              <a:rPr lang="en-US" b="1" dirty="0" smtClean="0">
                <a:solidFill>
                  <a:schemeClr val="accent6">
                    <a:lumMod val="50000"/>
                  </a:schemeClr>
                </a:solidFill>
              </a:rPr>
              <a:t> : BE </a:t>
            </a:r>
            <a:r>
              <a:rPr lang="en-US" b="1" dirty="0" err="1" smtClean="0">
                <a:solidFill>
                  <a:schemeClr val="accent6">
                    <a:lumMod val="50000"/>
                  </a:schemeClr>
                </a:solidFill>
              </a:rPr>
              <a:t>Mech</a:t>
            </a:r>
            <a:endParaRPr lang="en-IN" b="1" dirty="0">
              <a:solidFill>
                <a:schemeClr val="accent6">
                  <a:lumMod val="50000"/>
                </a:schemeClr>
              </a:solidFill>
            </a:endParaRPr>
          </a:p>
        </p:txBody>
      </p:sp>
    </p:spTree>
    <p:extLst>
      <p:ext uri="{BB962C8B-B14F-4D97-AF65-F5344CB8AC3E}">
        <p14:creationId xmlns:p14="http://schemas.microsoft.com/office/powerpoint/2010/main" val="3895613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2385"/>
          </a:xfrm>
        </p:spPr>
        <p:txBody>
          <a:bodyPr/>
          <a:lstStyle/>
          <a:p>
            <a:r>
              <a:rPr lang="en-IN" dirty="0">
                <a:solidFill>
                  <a:schemeClr val="tx1"/>
                </a:solidFill>
                <a:latin typeface="Times New Roman" pitchFamily="18" charset="0"/>
                <a:cs typeface="Times New Roman" pitchFamily="18" charset="0"/>
              </a:rPr>
              <a:t>Continuous Learning and Development</a:t>
            </a:r>
          </a:p>
        </p:txBody>
      </p:sp>
      <p:sp>
        <p:nvSpPr>
          <p:cNvPr id="3" name="Content Placeholder 2"/>
          <p:cNvSpPr>
            <a:spLocks noGrp="1"/>
          </p:cNvSpPr>
          <p:nvPr>
            <p:ph idx="1"/>
          </p:nvPr>
        </p:nvSpPr>
        <p:spPr>
          <a:xfrm>
            <a:off x="677334" y="1431985"/>
            <a:ext cx="8596668" cy="4609377"/>
          </a:xfrm>
        </p:spPr>
        <p:txBody>
          <a:bodyPr>
            <a:noAutofit/>
          </a:bodyPr>
          <a:lstStyle/>
          <a:p>
            <a:r>
              <a:rPr lang="en-US" sz="2000" dirty="0">
                <a:latin typeface="Times New Roman" pitchFamily="18" charset="0"/>
                <a:cs typeface="Times New Roman" pitchFamily="18" charset="0"/>
              </a:rPr>
              <a:t>Continuous learning and development are essential in the field of data science due to its dynamic nature and rapid advancements in technology and methodologies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Follow industry blogs, forums, and social media channels to stay informed about the latest trends, techniques, and tools in data science. Engage in discussions, share insights, and learn from the experiences of others in the field</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Enroll in online courses, tutorials, and MOOCs (Massive Open Online Courses) offered by platforms like </a:t>
            </a:r>
            <a:r>
              <a:rPr lang="en-US" sz="2000" dirty="0" err="1">
                <a:latin typeface="Times New Roman" pitchFamily="18" charset="0"/>
                <a:cs typeface="Times New Roman" pitchFamily="18" charset="0"/>
              </a:rPr>
              <a:t>Coursera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edX</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Udemy</a:t>
            </a:r>
            <a:r>
              <a:rPr lang="en-US" sz="2000" dirty="0">
                <a:latin typeface="Times New Roman" pitchFamily="18" charset="0"/>
                <a:cs typeface="Times New Roman" pitchFamily="18" charset="0"/>
              </a:rPr>
              <a:t>. These platforms provide a wide range of courses covering various aspects of data science, machine learning, and related topics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Read books, research papers, and academic journals to deepen your understanding of fundamental concepts and explore advanced topics in data science. Stay updated with new publications and research findings in the field.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5246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604"/>
          </a:xfrm>
        </p:spPr>
        <p:txBody>
          <a:bodyPr>
            <a:normAutofit/>
          </a:bodyPr>
          <a:lstStyle/>
          <a:p>
            <a:r>
              <a:rPr lang="en-US" sz="2800" dirty="0" smtClean="0">
                <a:solidFill>
                  <a:schemeClr val="tx1"/>
                </a:solidFill>
                <a:latin typeface="Times New Roman" pitchFamily="18" charset="0"/>
                <a:cs typeface="Times New Roman" pitchFamily="18" charset="0"/>
              </a:rPr>
              <a:t>Conclusion</a:t>
            </a:r>
            <a:endParaRPr lang="en-IN"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242205"/>
            <a:ext cx="8596668" cy="4799158"/>
          </a:xfrm>
        </p:spPr>
        <p:txBody>
          <a:bodyPr>
            <a:normAutofit/>
          </a:bodyPr>
          <a:lstStyle/>
          <a:p>
            <a:pPr>
              <a:buFont typeface="Wingdings" panose="05000000000000000000" pitchFamily="2" charset="2"/>
              <a:buChar char="Ø"/>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conclusion, data science has emerged as a powerful discipline that enables organizations to extract valuable insights from vast amounts of data, driving innovation, informed decision-making, and competitive advantage. With its interdisciplinary approach, data science combines techniques from mathematics, statistics, computer science, and domain expertise to tackle complex problems and uncover hidden patterns in data.</a:t>
            </a:r>
          </a:p>
          <a:p>
            <a:pPr>
              <a:buFont typeface="Wingdings" panose="05000000000000000000" pitchFamily="2" charset="2"/>
              <a:buChar char="Ø"/>
            </a:pPr>
            <a:r>
              <a:rPr lang="en-US" sz="2000" dirty="0">
                <a:latin typeface="Times New Roman" pitchFamily="18" charset="0"/>
                <a:cs typeface="Times New Roman" pitchFamily="18" charset="0"/>
              </a:rPr>
              <a:t>Key components of data science include data collection, cleaning, preprocessing, analysis, modeling, and interpretation. These processes involve a combination of technical skills, creativity, and critical thinking to transform raw data into actionable insights and solutions.</a:t>
            </a: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63659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6725"/>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OUTLINE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37095"/>
            <a:ext cx="8596668" cy="4704268"/>
          </a:xfrm>
        </p:spPr>
        <p:txBody>
          <a:bodyPr/>
          <a:lstStyle/>
          <a:p>
            <a:r>
              <a:rPr lang="en-IN" sz="2000" dirty="0">
                <a:latin typeface="Times New Roman" pitchFamily="18" charset="0"/>
                <a:cs typeface="Times New Roman" pitchFamily="18" charset="0"/>
              </a:rPr>
              <a:t>Introduction </a:t>
            </a:r>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Mathematics and Statistics </a:t>
            </a:r>
            <a:r>
              <a:rPr lang="en-IN" sz="2000" dirty="0" smtClean="0">
                <a:latin typeface="Times New Roman" pitchFamily="18" charset="0"/>
                <a:cs typeface="Times New Roman" pitchFamily="18" charset="0"/>
              </a:rPr>
              <a:t>Fundamentals</a:t>
            </a:r>
          </a:p>
          <a:p>
            <a:r>
              <a:rPr lang="en-IN" sz="2000" dirty="0">
                <a:latin typeface="Times New Roman" pitchFamily="18" charset="0"/>
                <a:cs typeface="Times New Roman" pitchFamily="18" charset="0"/>
              </a:rPr>
              <a:t>Programming Languages and </a:t>
            </a:r>
            <a:r>
              <a:rPr lang="en-IN" sz="2000" dirty="0" smtClean="0">
                <a:latin typeface="Times New Roman" pitchFamily="18" charset="0"/>
                <a:cs typeface="Times New Roman" pitchFamily="18" charset="0"/>
              </a:rPr>
              <a:t>Tools</a:t>
            </a:r>
          </a:p>
          <a:p>
            <a:r>
              <a:rPr lang="en-IN" sz="2000" dirty="0">
                <a:latin typeface="Times New Roman" pitchFamily="18" charset="0"/>
                <a:cs typeface="Times New Roman" pitchFamily="18" charset="0"/>
              </a:rPr>
              <a:t>Data </a:t>
            </a:r>
            <a:r>
              <a:rPr lang="en-IN" sz="2000" dirty="0" smtClean="0">
                <a:latin typeface="Times New Roman" pitchFamily="18" charset="0"/>
                <a:cs typeface="Times New Roman" pitchFamily="18" charset="0"/>
              </a:rPr>
              <a:t>Collection</a:t>
            </a:r>
          </a:p>
          <a:p>
            <a:r>
              <a:rPr lang="en-IN" sz="2000" dirty="0">
                <a:latin typeface="Times New Roman" pitchFamily="18" charset="0"/>
                <a:cs typeface="Times New Roman" pitchFamily="18" charset="0"/>
              </a:rPr>
              <a:t>Data Cleaning and </a:t>
            </a:r>
            <a:r>
              <a:rPr lang="en-IN" sz="2000" smtClean="0">
                <a:latin typeface="Times New Roman" pitchFamily="18" charset="0"/>
                <a:cs typeface="Times New Roman" pitchFamily="18" charset="0"/>
              </a:rPr>
              <a:t>Preprocessing</a:t>
            </a:r>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Feature </a:t>
            </a:r>
            <a:r>
              <a:rPr lang="en-IN" sz="2000" dirty="0" smtClean="0">
                <a:latin typeface="Times New Roman" pitchFamily="18" charset="0"/>
                <a:cs typeface="Times New Roman" pitchFamily="18" charset="0"/>
              </a:rPr>
              <a:t>Engineering</a:t>
            </a:r>
          </a:p>
          <a:p>
            <a:r>
              <a:rPr lang="en-IN" sz="2000" dirty="0">
                <a:latin typeface="Times New Roman" pitchFamily="18" charset="0"/>
                <a:cs typeface="Times New Roman" pitchFamily="18" charset="0"/>
              </a:rPr>
              <a:t>Continuous Learning and </a:t>
            </a:r>
            <a:r>
              <a:rPr lang="en-IN" sz="2000" dirty="0" smtClean="0">
                <a:latin typeface="Times New Roman" pitchFamily="18" charset="0"/>
                <a:cs typeface="Times New Roman" pitchFamily="18" charset="0"/>
              </a:rPr>
              <a:t>Development</a:t>
            </a:r>
          </a:p>
          <a:p>
            <a:r>
              <a:rPr lang="en-US" sz="2000" dirty="0" smtClean="0">
                <a:latin typeface="Times New Roman" pitchFamily="18" charset="0"/>
                <a:cs typeface="Times New Roman" pitchFamily="18" charset="0"/>
              </a:rPr>
              <a:t>Conclusion</a:t>
            </a:r>
          </a:p>
          <a:p>
            <a:endParaRPr lang="en-IN" dirty="0"/>
          </a:p>
        </p:txBody>
      </p:sp>
    </p:spTree>
    <p:extLst>
      <p:ext uri="{BB962C8B-B14F-4D97-AF65-F5344CB8AC3E}">
        <p14:creationId xmlns:p14="http://schemas.microsoft.com/office/powerpoint/2010/main" val="3680001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374"/>
          </a:xfrm>
        </p:spPr>
        <p:txBody>
          <a:bodyPr>
            <a:normAutofit/>
          </a:bodyPr>
          <a:lstStyle/>
          <a:p>
            <a:r>
              <a:rPr lang="en-US" sz="2800" dirty="0" smtClean="0">
                <a:solidFill>
                  <a:schemeClr val="tx1"/>
                </a:solidFill>
                <a:latin typeface="Times New Roman" pitchFamily="18" charset="0"/>
                <a:cs typeface="Times New Roman" pitchFamily="18" charset="0"/>
              </a:rPr>
              <a:t>Introduction</a:t>
            </a:r>
            <a:endParaRPr lang="en-IN"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62974"/>
            <a:ext cx="8596668" cy="3880773"/>
          </a:xfrm>
        </p:spPr>
        <p:txBody>
          <a:bodyPr/>
          <a:lstStyle/>
          <a:p>
            <a:pPr>
              <a:buFont typeface="Wingdings" panose="05000000000000000000" pitchFamily="2" charset="2"/>
              <a:buChar char="v"/>
            </a:pPr>
            <a:r>
              <a:rPr lang="en-US" sz="2000" dirty="0">
                <a:latin typeface="Times New Roman" pitchFamily="18" charset="0"/>
                <a:cs typeface="Times New Roman" pitchFamily="18" charset="0"/>
              </a:rPr>
              <a:t>Data science is an interdisciplinary field that utilizes scientific methods, algorithms, and systems to extract knowledge and insights from structured and unstructured data.</a:t>
            </a:r>
          </a:p>
          <a:p>
            <a:pPr>
              <a:buFont typeface="Wingdings" panose="05000000000000000000" pitchFamily="2" charset="2"/>
              <a:buChar char="v"/>
            </a:pPr>
            <a:r>
              <a:rPr lang="en-US" sz="2000" dirty="0">
                <a:latin typeface="Times New Roman" pitchFamily="18" charset="0"/>
                <a:cs typeface="Times New Roman" pitchFamily="18" charset="0"/>
              </a:rPr>
              <a:t>It combines elements of mathematics, statistics, computer science, and domain expertise to analyze data and make informed decisions</a:t>
            </a:r>
            <a:r>
              <a:rPr lang="en-US" sz="2000" dirty="0" smtClean="0">
                <a:latin typeface="Times New Roman" pitchFamily="18" charset="0"/>
                <a:cs typeface="Times New Roman" pitchFamily="18" charset="0"/>
              </a:rPr>
              <a:t>.</a:t>
            </a:r>
          </a:p>
          <a:p>
            <a:pPr>
              <a:buFont typeface="Wingdings" panose="05000000000000000000" pitchFamily="2" charset="2"/>
              <a:buChar char="v"/>
            </a:pPr>
            <a:r>
              <a:rPr lang="en-US" sz="2000" dirty="0">
                <a:latin typeface="Times New Roman" pitchFamily="18" charset="0"/>
                <a:cs typeface="Times New Roman" pitchFamily="18" charset="0"/>
              </a:rPr>
              <a:t>In the digital age, vast amounts of data are generated daily from various sources such as social media, sensors, and transaction records. Data science helps organizations leverage this data to gain valuable insights and make data-driven decisions.</a:t>
            </a:r>
          </a:p>
          <a:p>
            <a:pPr>
              <a:buFont typeface="Wingdings" panose="05000000000000000000" pitchFamily="2" charset="2"/>
              <a:buChar char="v"/>
            </a:pPr>
            <a:r>
              <a:rPr lang="en-US" sz="2000" dirty="0">
                <a:latin typeface="Times New Roman" pitchFamily="18" charset="0"/>
                <a:cs typeface="Times New Roman" pitchFamily="18" charset="0"/>
              </a:rPr>
              <a:t>It enables businesses to enhance operational efficiency, improve customer satisfaction, and gain a competitive advantage in the market</a:t>
            </a:r>
            <a:r>
              <a:rPr lang="en-US" sz="2000" dirty="0" smtClean="0">
                <a:latin typeface="Times New Roman" pitchFamily="18" charset="0"/>
                <a:cs typeface="Times New Roman" pitchFamily="18" charset="0"/>
              </a:rPr>
              <a:t>.</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332309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121"/>
          </a:xfrm>
        </p:spPr>
        <p:txBody>
          <a:bodyPr>
            <a:normAutofit/>
          </a:bodyPr>
          <a:lstStyle/>
          <a:p>
            <a:r>
              <a:rPr lang="en-IN" sz="2800" dirty="0">
                <a:solidFill>
                  <a:schemeClr val="tx1"/>
                </a:solidFill>
                <a:latin typeface="Times New Roman" pitchFamily="18" charset="0"/>
                <a:cs typeface="Times New Roman" pitchFamily="18" charset="0"/>
              </a:rPr>
              <a:t>Mathematics and Statistics Fundamentals</a:t>
            </a:r>
          </a:p>
        </p:txBody>
      </p:sp>
      <p:sp>
        <p:nvSpPr>
          <p:cNvPr id="3" name="Content Placeholder 2"/>
          <p:cNvSpPr>
            <a:spLocks noGrp="1"/>
          </p:cNvSpPr>
          <p:nvPr>
            <p:ph idx="1"/>
          </p:nvPr>
        </p:nvSpPr>
        <p:spPr>
          <a:xfrm>
            <a:off x="677334" y="1475118"/>
            <a:ext cx="8596668" cy="4028536"/>
          </a:xfrm>
        </p:spPr>
        <p:txBody>
          <a:bodyPr>
            <a:normAutofit/>
          </a:bodyPr>
          <a:lstStyle/>
          <a:p>
            <a:pPr marL="0" indent="0">
              <a:buNone/>
            </a:pPr>
            <a:r>
              <a:rPr lang="en-US" sz="2000" dirty="0">
                <a:latin typeface="Times New Roman" pitchFamily="18" charset="0"/>
                <a:cs typeface="Times New Roman" pitchFamily="18" charset="0"/>
              </a:rPr>
              <a:t>Mathematics and statistics form the backbone of data science, providing the theoretical foundation and analytical tools necessary for understanding and working with data. </a:t>
            </a:r>
            <a:endParaRPr lang="en-US" sz="2000"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Linear </a:t>
            </a:r>
            <a:r>
              <a:rPr lang="en-IN" sz="2000" b="1" dirty="0">
                <a:latin typeface="Times New Roman" pitchFamily="18" charset="0"/>
                <a:cs typeface="Times New Roman" pitchFamily="18" charset="0"/>
              </a:rPr>
              <a:t>Algebra:</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Scalars, vectors, matrices, and tensors.</a:t>
            </a:r>
          </a:p>
          <a:p>
            <a:r>
              <a:rPr lang="en-IN" sz="2000" dirty="0">
                <a:latin typeface="Times New Roman" pitchFamily="18" charset="0"/>
                <a:cs typeface="Times New Roman" pitchFamily="18" charset="0"/>
              </a:rPr>
              <a:t>Matrix operations (addition, multiplication, transpose).</a:t>
            </a:r>
          </a:p>
          <a:p>
            <a:r>
              <a:rPr lang="en-IN" sz="2000" dirty="0">
                <a:latin typeface="Times New Roman" pitchFamily="18" charset="0"/>
                <a:cs typeface="Times New Roman" pitchFamily="18" charset="0"/>
              </a:rPr>
              <a:t>Eigenvalues and eigenvectors.</a:t>
            </a:r>
          </a:p>
          <a:p>
            <a:r>
              <a:rPr lang="en-IN" sz="2000" dirty="0">
                <a:latin typeface="Times New Roman" pitchFamily="18" charset="0"/>
                <a:cs typeface="Times New Roman" pitchFamily="18" charset="0"/>
              </a:rPr>
              <a:t>Singular Value Decomposition (SVD) and Principal Component Analysis (PCA).</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35773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user-images.githubusercontent.com/59842360/122352881-6b043e80-cf47-11eb-9ca4-8f52c93c0e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55" y="178998"/>
            <a:ext cx="8462214" cy="667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572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226"/>
            <a:ext cx="8596668" cy="744747"/>
          </a:xfrm>
        </p:spPr>
        <p:txBody>
          <a:bodyPr>
            <a:normAutofit/>
          </a:bodyPr>
          <a:lstStyle/>
          <a:p>
            <a:r>
              <a:rPr lang="en-IN" sz="2800" dirty="0">
                <a:solidFill>
                  <a:schemeClr val="tx1"/>
                </a:solidFill>
                <a:latin typeface="Times New Roman" pitchFamily="18" charset="0"/>
                <a:cs typeface="Times New Roman" pitchFamily="18" charset="0"/>
              </a:rPr>
              <a:t>Programming Languages and Tools</a:t>
            </a:r>
          </a:p>
        </p:txBody>
      </p:sp>
      <p:sp>
        <p:nvSpPr>
          <p:cNvPr id="3" name="Content Placeholder 2"/>
          <p:cNvSpPr>
            <a:spLocks noGrp="1"/>
          </p:cNvSpPr>
          <p:nvPr>
            <p:ph idx="1"/>
          </p:nvPr>
        </p:nvSpPr>
        <p:spPr>
          <a:xfrm>
            <a:off x="677334" y="1362974"/>
            <a:ext cx="8596668" cy="5296618"/>
          </a:xfrm>
        </p:spPr>
        <p:txBody>
          <a:bodyPr>
            <a:normAutofit fontScale="85000" lnSpcReduction="20000"/>
          </a:bodyPr>
          <a:lstStyle/>
          <a:p>
            <a:pPr marL="0" indent="0">
              <a:buNone/>
            </a:pPr>
            <a:r>
              <a:rPr lang="en-US" dirty="0">
                <a:latin typeface="Times New Roman" pitchFamily="18" charset="0"/>
                <a:cs typeface="Times New Roman" pitchFamily="18" charset="0"/>
              </a:rPr>
              <a:t>Programming languages and tools are essential components of data science, enabling data scientists to manipulate, analyze, and visualize data efficiently. Here are the key programming languages and tools used in data science:</a:t>
            </a:r>
          </a:p>
          <a:p>
            <a:pPr marL="0" indent="0">
              <a:buNone/>
            </a:pPr>
            <a:r>
              <a:rPr lang="en-US" b="1" dirty="0">
                <a:latin typeface="Times New Roman" pitchFamily="18" charset="0"/>
                <a:cs typeface="Times New Roman" pitchFamily="18" charset="0"/>
              </a:rPr>
              <a:t>1. Python: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Widely used for data manipulation, analysis, and visualization.</a:t>
            </a:r>
          </a:p>
          <a:p>
            <a:r>
              <a:rPr lang="en-US" dirty="0">
                <a:latin typeface="Times New Roman" pitchFamily="18" charset="0"/>
                <a:cs typeface="Times New Roman" pitchFamily="18" charset="0"/>
              </a:rPr>
              <a:t>Rich ecosystem of libraries such as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pandas,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seaborn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PyTorch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Versatile language suitable for various tasks from data preprocessing to machine learning model development.</a:t>
            </a:r>
          </a:p>
          <a:p>
            <a:pPr marL="0" indent="0">
              <a:buNone/>
            </a:pPr>
            <a:r>
              <a:rPr lang="en-US" b="1" dirty="0">
                <a:latin typeface="Times New Roman" pitchFamily="18" charset="0"/>
                <a:cs typeface="Times New Roman" pitchFamily="18" charset="0"/>
              </a:rPr>
              <a:t>2. 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Specialized for statistical computing and graphics.</a:t>
            </a:r>
          </a:p>
          <a:p>
            <a:r>
              <a:rPr lang="en-US" dirty="0">
                <a:latin typeface="Times New Roman" pitchFamily="18" charset="0"/>
                <a:cs typeface="Times New Roman" pitchFamily="18" charset="0"/>
              </a:rPr>
              <a:t>Comprehensive collection of packages for statistical analysis and visualization (e.g., ggplot2, </a:t>
            </a:r>
            <a:r>
              <a:rPr lang="en-US" dirty="0" err="1">
                <a:latin typeface="Times New Roman" pitchFamily="18" charset="0"/>
                <a:cs typeface="Times New Roman" pitchFamily="18" charset="0"/>
              </a:rPr>
              <a:t>dplyr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tidyr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Popular in academia and research settings for its robust statistical capabilities.</a:t>
            </a:r>
          </a:p>
          <a:p>
            <a:pPr marL="0" indent="0">
              <a:buNone/>
            </a:pPr>
            <a:r>
              <a:rPr lang="en-US" b="1" dirty="0">
                <a:latin typeface="Times New Roman" pitchFamily="18" charset="0"/>
                <a:cs typeface="Times New Roman" pitchFamily="18" charset="0"/>
              </a:rPr>
              <a:t>3. SQL (Structured Query Language):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Essential for querying and managing relational databases.</a:t>
            </a:r>
          </a:p>
          <a:p>
            <a:r>
              <a:rPr lang="en-US" dirty="0">
                <a:latin typeface="Times New Roman" pitchFamily="18" charset="0"/>
                <a:cs typeface="Times New Roman" pitchFamily="18" charset="0"/>
              </a:rPr>
              <a:t>Used for data retrieval, manipulation, and aggregation in databases such as MySQL, </a:t>
            </a:r>
            <a:r>
              <a:rPr lang="en-US" dirty="0" err="1">
                <a:latin typeface="Times New Roman" pitchFamily="18" charset="0"/>
                <a:cs typeface="Times New Roman" pitchFamily="18" charset="0"/>
              </a:rPr>
              <a:t>PostgreSQL</a:t>
            </a:r>
            <a:r>
              <a:rPr lang="en-US" dirty="0">
                <a:latin typeface="Times New Roman" pitchFamily="18" charset="0"/>
                <a:cs typeface="Times New Roman" pitchFamily="18" charset="0"/>
              </a:rPr>
              <a:t>, SQLite, and Microsoft SQL Server.</a:t>
            </a:r>
          </a:p>
          <a:p>
            <a:r>
              <a:rPr lang="en-US" dirty="0">
                <a:latin typeface="Times New Roman" pitchFamily="18" charset="0"/>
                <a:cs typeface="Times New Roman" pitchFamily="18" charset="0"/>
              </a:rPr>
              <a:t>Proficiency in SQL is crucial for working with structured </a:t>
            </a:r>
            <a:r>
              <a:rPr lang="en-US" dirty="0" err="1" smtClean="0">
                <a:latin typeface="Times New Roman" pitchFamily="18" charset="0"/>
                <a:cs typeface="Times New Roman" pitchFamily="18" charset="0"/>
              </a:rPr>
              <a:t>dat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068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747"/>
          </a:xfrm>
        </p:spPr>
        <p:txBody>
          <a:bodyPr>
            <a:normAutofit/>
          </a:bodyPr>
          <a:lstStyle/>
          <a:p>
            <a:r>
              <a:rPr lang="en-IN" sz="2800" dirty="0">
                <a:solidFill>
                  <a:schemeClr val="tx1"/>
                </a:solidFill>
                <a:latin typeface="Times New Roman" pitchFamily="18" charset="0"/>
                <a:cs typeface="Times New Roman" pitchFamily="18" charset="0"/>
              </a:rPr>
              <a:t>Data Collection</a:t>
            </a:r>
          </a:p>
        </p:txBody>
      </p:sp>
      <p:sp>
        <p:nvSpPr>
          <p:cNvPr id="3" name="Content Placeholder 2"/>
          <p:cNvSpPr>
            <a:spLocks noGrp="1"/>
          </p:cNvSpPr>
          <p:nvPr>
            <p:ph idx="1"/>
          </p:nvPr>
        </p:nvSpPr>
        <p:spPr>
          <a:xfrm>
            <a:off x="677334" y="1155941"/>
            <a:ext cx="8596668" cy="4885422"/>
          </a:xfrm>
        </p:spPr>
        <p:txBody>
          <a:bodyPr/>
          <a:lstStyle/>
          <a:p>
            <a:pPr>
              <a:buFont typeface="Wingdings" panose="05000000000000000000" pitchFamily="2" charset="2"/>
              <a:buChar char="q"/>
            </a:pPr>
            <a:r>
              <a:rPr lang="en-US" dirty="0">
                <a:latin typeface="Times New Roman" pitchFamily="18" charset="0"/>
                <a:cs typeface="Times New Roman" pitchFamily="18" charset="0"/>
              </a:rPr>
              <a:t>Data collection is a crucial step in the data science process, involving gathering raw data from various sources to use for analysis and </a:t>
            </a:r>
            <a:r>
              <a:rPr lang="en-US" dirty="0" smtClean="0">
                <a:latin typeface="Times New Roman" pitchFamily="18" charset="0"/>
                <a:cs typeface="Times New Roman" pitchFamily="18" charset="0"/>
              </a:rPr>
              <a:t>modeling</a:t>
            </a:r>
          </a:p>
          <a:p>
            <a:pPr>
              <a:buFont typeface="Wingdings" panose="05000000000000000000" pitchFamily="2" charset="2"/>
              <a:buChar char="q"/>
            </a:pPr>
            <a:r>
              <a:rPr lang="en-US" dirty="0">
                <a:latin typeface="Times New Roman" pitchFamily="18" charset="0"/>
                <a:cs typeface="Times New Roman" pitchFamily="18" charset="0"/>
              </a:rPr>
              <a:t>Web scraping involves extracting data from websites using automated scripts or tools.</a:t>
            </a:r>
          </a:p>
          <a:p>
            <a:pPr>
              <a:buFont typeface="Wingdings" panose="05000000000000000000" pitchFamily="2" charset="2"/>
              <a:buChar char="q"/>
            </a:pPr>
            <a:r>
              <a:rPr lang="en-US" dirty="0">
                <a:latin typeface="Times New Roman" pitchFamily="18" charset="0"/>
                <a:cs typeface="Times New Roman" pitchFamily="18" charset="0"/>
              </a:rPr>
              <a:t>Libraries like </a:t>
            </a:r>
            <a:r>
              <a:rPr lang="en-US" dirty="0" err="1">
                <a:latin typeface="Times New Roman" pitchFamily="18" charset="0"/>
                <a:cs typeface="Times New Roman" pitchFamily="18" charset="0"/>
              </a:rPr>
              <a:t>BeautifulSoup</a:t>
            </a:r>
            <a:r>
              <a:rPr lang="en-US" dirty="0">
                <a:latin typeface="Times New Roman" pitchFamily="18" charset="0"/>
                <a:cs typeface="Times New Roman" pitchFamily="18" charset="0"/>
              </a:rPr>
              <a:t> (Python) and </a:t>
            </a:r>
            <a:r>
              <a:rPr lang="en-US" dirty="0" err="1">
                <a:latin typeface="Times New Roman" pitchFamily="18" charset="0"/>
                <a:cs typeface="Times New Roman" pitchFamily="18" charset="0"/>
              </a:rPr>
              <a:t>rvest</a:t>
            </a:r>
            <a:r>
              <a:rPr lang="en-US" dirty="0">
                <a:latin typeface="Times New Roman" pitchFamily="18" charset="0"/>
                <a:cs typeface="Times New Roman" pitchFamily="18" charset="0"/>
              </a:rPr>
              <a:t> (R) are commonly used for web scraping.</a:t>
            </a:r>
          </a:p>
          <a:p>
            <a:pPr>
              <a:buFont typeface="Wingdings" panose="05000000000000000000" pitchFamily="2" charset="2"/>
              <a:buChar char="q"/>
            </a:pPr>
            <a:r>
              <a:rPr lang="en-US" dirty="0">
                <a:latin typeface="Times New Roman" pitchFamily="18" charset="0"/>
                <a:cs typeface="Times New Roman" pitchFamily="18" charset="0"/>
              </a:rPr>
              <a:t>It's important to review and comply with the website's terms of service and legal guidelines when scraping data</a:t>
            </a:r>
            <a:r>
              <a:rPr lang="en-US" dirty="0" smtClean="0">
                <a:latin typeface="Times New Roman" pitchFamily="18" charset="0"/>
                <a:cs typeface="Times New Roman" pitchFamily="18" charset="0"/>
              </a:rPr>
              <a:t>.</a:t>
            </a:r>
          </a:p>
          <a:p>
            <a:pPr>
              <a:buFont typeface="Wingdings" panose="05000000000000000000" pitchFamily="2" charset="2"/>
              <a:buChar char="q"/>
            </a:pPr>
            <a:r>
              <a:rPr lang="en-US" dirty="0">
                <a:latin typeface="Times New Roman" pitchFamily="18" charset="0"/>
                <a:cs typeface="Times New Roman" pitchFamily="18" charset="0"/>
              </a:rPr>
              <a:t>APIs provide a structured way to access data from web services, databases, or applications</a:t>
            </a:r>
            <a:r>
              <a:rPr lang="en-US" dirty="0" smtClean="0">
                <a:latin typeface="Times New Roman" pitchFamily="18" charset="0"/>
                <a:cs typeface="Times New Roman" pitchFamily="18" charset="0"/>
              </a:rPr>
              <a:t>.</a:t>
            </a:r>
          </a:p>
          <a:p>
            <a:pPr>
              <a:buFont typeface="Wingdings" panose="05000000000000000000" pitchFamily="2" charset="2"/>
              <a:buChar char="q"/>
            </a:pPr>
            <a:r>
              <a:rPr lang="en-US" dirty="0">
                <a:latin typeface="Times New Roman" pitchFamily="18" charset="0"/>
                <a:cs typeface="Times New Roman" pitchFamily="18" charset="0"/>
              </a:rPr>
              <a:t>Many online platforms and services offer APIs for accessing their data, such as Twitter API, Google Maps API, and </a:t>
            </a:r>
            <a:r>
              <a:rPr lang="en-US" dirty="0" err="1">
                <a:latin typeface="Times New Roman" pitchFamily="18" charset="0"/>
                <a:cs typeface="Times New Roman" pitchFamily="18" charset="0"/>
              </a:rPr>
              <a:t>OpenWeather</a:t>
            </a:r>
            <a:r>
              <a:rPr lang="en-US" dirty="0">
                <a:latin typeface="Times New Roman" pitchFamily="18" charset="0"/>
                <a:cs typeface="Times New Roman" pitchFamily="18" charset="0"/>
              </a:rPr>
              <a:t> API</a:t>
            </a:r>
            <a:r>
              <a:rPr lang="en-US" dirty="0" smtClean="0">
                <a:latin typeface="Times New Roman" pitchFamily="18" charset="0"/>
                <a:cs typeface="Times New Roman" pitchFamily="18" charset="0"/>
              </a:rPr>
              <a:t>.</a:t>
            </a:r>
          </a:p>
          <a:p>
            <a:pPr>
              <a:buFont typeface="Wingdings" panose="05000000000000000000" pitchFamily="2" charset="2"/>
              <a:buChar char="q"/>
            </a:pPr>
            <a:r>
              <a:rPr lang="en-US" dirty="0">
                <a:latin typeface="Times New Roman" pitchFamily="18" charset="0"/>
                <a:cs typeface="Times New Roman" pitchFamily="18" charset="0"/>
              </a:rPr>
              <a:t>Data can be collected from relational databases using SQL queries.</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384207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857"/>
          </a:xfrm>
        </p:spPr>
        <p:txBody>
          <a:bodyPr>
            <a:normAutofit/>
          </a:bodyPr>
          <a:lstStyle/>
          <a:p>
            <a:r>
              <a:rPr lang="en-IN" sz="2800" dirty="0">
                <a:solidFill>
                  <a:schemeClr val="tx1"/>
                </a:solidFill>
                <a:latin typeface="Times New Roman" pitchFamily="18" charset="0"/>
                <a:cs typeface="Times New Roman" pitchFamily="18" charset="0"/>
              </a:rPr>
              <a:t>Data Cleaning and </a:t>
            </a:r>
            <a:r>
              <a:rPr lang="en-IN" sz="2800" dirty="0" err="1">
                <a:solidFill>
                  <a:schemeClr val="tx1"/>
                </a:solidFill>
                <a:latin typeface="Times New Roman" pitchFamily="18" charset="0"/>
                <a:cs typeface="Times New Roman" pitchFamily="18" charset="0"/>
              </a:rPr>
              <a:t>Preprocessing</a:t>
            </a:r>
            <a:endParaRPr lang="en-IN"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259457"/>
            <a:ext cx="8596668" cy="4781905"/>
          </a:xfrm>
        </p:spPr>
        <p:txBody>
          <a:bodyPr>
            <a:normAutofit fontScale="92500" lnSpcReduction="20000"/>
          </a:bodyPr>
          <a:lstStyle/>
          <a:p>
            <a:pPr marL="0" indent="0">
              <a:buNone/>
            </a:pPr>
            <a:r>
              <a:rPr lang="en-US" dirty="0">
                <a:latin typeface="Times New Roman" pitchFamily="18" charset="0"/>
                <a:cs typeface="Times New Roman" pitchFamily="18" charset="0"/>
              </a:rPr>
              <a:t>Data cleaning and preprocessing are essential steps in the data science pipeline to ensure that the data is accurate, consistent, and suitable for analysis. Here's an overview of the key techniques and processes involved:</a:t>
            </a:r>
          </a:p>
          <a:p>
            <a:pPr marL="0" indent="0">
              <a:buNone/>
            </a:pPr>
            <a:r>
              <a:rPr lang="en-US" b="1" dirty="0">
                <a:latin typeface="Times New Roman" pitchFamily="18" charset="0"/>
                <a:cs typeface="Times New Roman" pitchFamily="18" charset="0"/>
              </a:rPr>
              <a:t>1. Handling Missing Values: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Identify missing values in the dataset (</a:t>
            </a:r>
            <a:r>
              <a:rPr lang="en-US" dirty="0" err="1">
                <a:latin typeface="Times New Roman" pitchFamily="18" charset="0"/>
                <a:cs typeface="Times New Roman" pitchFamily="18" charset="0"/>
              </a:rPr>
              <a:t>NaN</a:t>
            </a:r>
            <a:r>
              <a:rPr lang="en-US" dirty="0">
                <a:latin typeface="Times New Roman" pitchFamily="18" charset="0"/>
                <a:cs typeface="Times New Roman" pitchFamily="18" charset="0"/>
              </a:rPr>
              <a:t>, null, NA).</a:t>
            </a:r>
          </a:p>
          <a:p>
            <a:r>
              <a:rPr lang="en-US" dirty="0">
                <a:latin typeface="Times New Roman" pitchFamily="18" charset="0"/>
                <a:cs typeface="Times New Roman" pitchFamily="18" charset="0"/>
              </a:rPr>
              <a:t>Decide on a strategy for handling missing values:</a:t>
            </a:r>
          </a:p>
          <a:p>
            <a:pPr lvl="1">
              <a:buFont typeface="Wingdings" panose="05000000000000000000" pitchFamily="2" charset="2"/>
              <a:buChar char="§"/>
            </a:pPr>
            <a:r>
              <a:rPr lang="en-US" dirty="0">
                <a:latin typeface="Times New Roman" pitchFamily="18" charset="0"/>
                <a:cs typeface="Times New Roman" pitchFamily="18" charset="0"/>
              </a:rPr>
              <a:t>Removing rows or columns with missing values.</a:t>
            </a:r>
          </a:p>
          <a:p>
            <a:pPr lvl="1">
              <a:buFont typeface="Wingdings" panose="05000000000000000000" pitchFamily="2" charset="2"/>
              <a:buChar char="§"/>
            </a:pPr>
            <a:r>
              <a:rPr lang="en-US" dirty="0">
                <a:latin typeface="Times New Roman" pitchFamily="18" charset="0"/>
                <a:cs typeface="Times New Roman" pitchFamily="18" charset="0"/>
              </a:rPr>
              <a:t>Imputing missing values using techniques such as mean, median, mode, or predictive modeling.</a:t>
            </a:r>
          </a:p>
          <a:p>
            <a:pPr lvl="1">
              <a:buFont typeface="Wingdings" panose="05000000000000000000" pitchFamily="2" charset="2"/>
              <a:buChar char="§"/>
            </a:pPr>
            <a:r>
              <a:rPr lang="en-US" dirty="0">
                <a:latin typeface="Times New Roman" pitchFamily="18" charset="0"/>
                <a:cs typeface="Times New Roman" pitchFamily="18" charset="0"/>
              </a:rPr>
              <a:t>Using algorithms that can handle missing values internally (e.g., decision trees, random forests).</a:t>
            </a:r>
          </a:p>
          <a:p>
            <a:pPr marL="0" indent="0">
              <a:buNone/>
            </a:pPr>
            <a:r>
              <a:rPr lang="en-US" b="1" dirty="0">
                <a:latin typeface="Times New Roman" pitchFamily="18" charset="0"/>
                <a:cs typeface="Times New Roman" pitchFamily="18" charset="0"/>
              </a:rPr>
              <a:t>2. Data Transformation: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Normalization: Scaling numeric features to a standard range (e.g., 0 to 1) to ensure that all features contribute equally to the analysis.</a:t>
            </a:r>
          </a:p>
          <a:p>
            <a:r>
              <a:rPr lang="en-US" dirty="0">
                <a:latin typeface="Times New Roman" pitchFamily="18" charset="0"/>
                <a:cs typeface="Times New Roman" pitchFamily="18" charset="0"/>
              </a:rPr>
              <a:t>Standardization: Transforming numeric features to have a mean of 0 and a standard deviation of 1 to simplify interpretation and improve model performance.</a:t>
            </a:r>
          </a:p>
          <a:p>
            <a:r>
              <a:rPr lang="en-US" dirty="0">
                <a:latin typeface="Times New Roman" pitchFamily="18" charset="0"/>
                <a:cs typeface="Times New Roman" pitchFamily="18" charset="0"/>
              </a:rPr>
              <a:t>Logarithmic transformation: Transforming skewed data distributions to be closer to a normal distribution, which can improve the performance of certain algorithms.</a:t>
            </a:r>
          </a:p>
        </p:txBody>
      </p:sp>
    </p:spTree>
    <p:extLst>
      <p:ext uri="{BB962C8B-B14F-4D97-AF65-F5344CB8AC3E}">
        <p14:creationId xmlns:p14="http://schemas.microsoft.com/office/powerpoint/2010/main" val="3323749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8098"/>
          </a:xfrm>
        </p:spPr>
        <p:txBody>
          <a:bodyPr>
            <a:normAutofit/>
          </a:bodyPr>
          <a:lstStyle/>
          <a:p>
            <a:r>
              <a:rPr lang="en-IN" sz="2800" dirty="0">
                <a:solidFill>
                  <a:schemeClr val="tx1"/>
                </a:solidFill>
                <a:latin typeface="Times New Roman" pitchFamily="18" charset="0"/>
                <a:cs typeface="Times New Roman" pitchFamily="18" charset="0"/>
              </a:rPr>
              <a:t>Feature Engineering</a:t>
            </a:r>
          </a:p>
        </p:txBody>
      </p:sp>
      <p:sp>
        <p:nvSpPr>
          <p:cNvPr id="3" name="Content Placeholder 2"/>
          <p:cNvSpPr>
            <a:spLocks noGrp="1"/>
          </p:cNvSpPr>
          <p:nvPr>
            <p:ph idx="1"/>
          </p:nvPr>
        </p:nvSpPr>
        <p:spPr>
          <a:xfrm>
            <a:off x="677334" y="1207699"/>
            <a:ext cx="8596668" cy="4833664"/>
          </a:xfrm>
        </p:spPr>
        <p:txBody>
          <a:bodyPr/>
          <a:lstStyle/>
          <a:p>
            <a:r>
              <a:rPr lang="en-US" dirty="0">
                <a:latin typeface="Times New Roman" pitchFamily="18" charset="0"/>
                <a:cs typeface="Times New Roman" pitchFamily="18" charset="0"/>
              </a:rPr>
              <a:t>Identify the most relevant features that contribute to the predictive power of the model.</a:t>
            </a:r>
          </a:p>
          <a:p>
            <a:r>
              <a:rPr lang="en-US" dirty="0">
                <a:latin typeface="Times New Roman" pitchFamily="18" charset="0"/>
                <a:cs typeface="Times New Roman" pitchFamily="18" charset="0"/>
              </a:rPr>
              <a:t>Use techniques such as correlation analysis, mutual information, and feature importance ranking to select the most informative features.</a:t>
            </a:r>
          </a:p>
          <a:p>
            <a:r>
              <a:rPr lang="en-US" dirty="0">
                <a:latin typeface="Times New Roman" pitchFamily="18" charset="0"/>
                <a:cs typeface="Times New Roman" pitchFamily="18" charset="0"/>
              </a:rPr>
              <a:t>Remove redundant or irrelevant features that do not add value to the model</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Convert categorical variables into numerical representations that can be used by machine learning algorithms.</a:t>
            </a:r>
          </a:p>
          <a:p>
            <a:r>
              <a:rPr lang="en-US" dirty="0">
                <a:latin typeface="Times New Roman" pitchFamily="18" charset="0"/>
                <a:cs typeface="Times New Roman" pitchFamily="18" charset="0"/>
              </a:rPr>
              <a:t>One-hot encoding creates binary dummy variables for each category of a categorical feature.</a:t>
            </a:r>
          </a:p>
          <a:p>
            <a:r>
              <a:rPr lang="en-US" dirty="0">
                <a:latin typeface="Times New Roman" pitchFamily="18" charset="0"/>
                <a:cs typeface="Times New Roman" pitchFamily="18" charset="0"/>
              </a:rPr>
              <a:t>Label encoding assigns integer labels to each category, often used for ordinal variables.</a:t>
            </a:r>
          </a:p>
          <a:p>
            <a:r>
              <a:rPr lang="en-US" dirty="0">
                <a:latin typeface="Times New Roman" pitchFamily="18" charset="0"/>
                <a:cs typeface="Times New Roman" pitchFamily="18" charset="0"/>
              </a:rPr>
              <a:t>Scale numeric features to ensure that they have a similar range and distribution, preventing features with larger scales from dominating the analysis.</a:t>
            </a:r>
          </a:p>
        </p:txBody>
      </p:sp>
    </p:spTree>
    <p:extLst>
      <p:ext uri="{BB962C8B-B14F-4D97-AF65-F5344CB8AC3E}">
        <p14:creationId xmlns:p14="http://schemas.microsoft.com/office/powerpoint/2010/main" val="3862573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55</TotalTime>
  <Words>1115</Words>
  <Application>Microsoft Office PowerPoint</Application>
  <PresentationFormat>Custom</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DATA SCIENCE</vt:lpstr>
      <vt:lpstr>OUTLINE</vt:lpstr>
      <vt:lpstr>Introduction</vt:lpstr>
      <vt:lpstr>Mathematics and Statistics Fundamentals</vt:lpstr>
      <vt:lpstr>PowerPoint Presentation</vt:lpstr>
      <vt:lpstr>Programming Languages and Tools</vt:lpstr>
      <vt:lpstr>Data Collection</vt:lpstr>
      <vt:lpstr>Data Cleaning and Preprocessing</vt:lpstr>
      <vt:lpstr>Feature Engineering</vt:lpstr>
      <vt:lpstr>Continuous Learning and Development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Ramani</dc:creator>
  <cp:lastModifiedBy>ismail - [2010]</cp:lastModifiedBy>
  <cp:revision>20</cp:revision>
  <dcterms:created xsi:type="dcterms:W3CDTF">2024-04-12T04:30:49Z</dcterms:created>
  <dcterms:modified xsi:type="dcterms:W3CDTF">2024-04-12T07:01:22Z</dcterms:modified>
</cp:coreProperties>
</file>