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7" r:id="rId3"/>
    <p:sldId id="258" r:id="rId4"/>
    <p:sldId id="259" r:id="rId5"/>
    <p:sldId id="265" r:id="rId6"/>
    <p:sldId id="264" r:id="rId7"/>
    <p:sldId id="266" r:id="rId8"/>
    <p:sldId id="260" r:id="rId9"/>
    <p:sldId id="261" r:id="rId10"/>
    <p:sldId id="262" r:id="rId11"/>
    <p:sldId id="267" r:id="rId12"/>
    <p:sldId id="263" r:id="rId13"/>
    <p:sldId id="268"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97F5-96AE-197D-CD6A-40A2471FF81D}"/>
              </a:ext>
            </a:extLst>
          </p:cNvPr>
          <p:cNvSpPr>
            <a:spLocks noGrp="1"/>
          </p:cNvSpPr>
          <p:nvPr>
            <p:ph type="title"/>
          </p:nvPr>
        </p:nvSpPr>
        <p:spPr>
          <a:xfrm>
            <a:off x="2012892" y="713518"/>
            <a:ext cx="8596668" cy="796090"/>
          </a:xfrm>
        </p:spPr>
        <p:txBody>
          <a:bodyPr>
            <a:normAutofit fontScale="90000"/>
          </a:bodyPr>
          <a:lstStyle/>
          <a:p>
            <a:r>
              <a:rPr lang="en-IN" sz="7200" baseline="-25000" dirty="0">
                <a:solidFill>
                  <a:srgbClr val="FF0000"/>
                </a:solidFill>
              </a:rPr>
              <a:t>Web applications </a:t>
            </a:r>
            <a:endParaRPr lang="en-US" sz="7200" baseline="-25000" dirty="0">
              <a:solidFill>
                <a:srgbClr val="FF0000"/>
              </a:solidFill>
            </a:endParaRPr>
          </a:p>
        </p:txBody>
      </p:sp>
      <p:sp>
        <p:nvSpPr>
          <p:cNvPr id="5" name="Content Placeholder 4">
            <a:extLst>
              <a:ext uri="{FF2B5EF4-FFF2-40B4-BE49-F238E27FC236}">
                <a16:creationId xmlns:a16="http://schemas.microsoft.com/office/drawing/2014/main" id="{868FED6E-720B-7E6F-7CE5-C5333C2469BE}"/>
              </a:ext>
            </a:extLst>
          </p:cNvPr>
          <p:cNvSpPr txBox="1">
            <a:spLocks noGrp="1"/>
          </p:cNvSpPr>
          <p:nvPr>
            <p:ph idx="1"/>
          </p:nvPr>
        </p:nvSpPr>
        <p:spPr>
          <a:xfrm>
            <a:off x="677334" y="2160589"/>
            <a:ext cx="8596668" cy="1708160"/>
          </a:xfrm>
          <a:prstGeom prst="rect">
            <a:avLst/>
          </a:prstGeom>
          <a:noFill/>
        </p:spPr>
        <p:txBody>
          <a:bodyPr wrap="square" lIns="91440" tIns="45720" rIns="91440" bIns="45720" rtlCol="0" anchor="t">
            <a:spAutoFit/>
          </a:bodyPr>
          <a:lstStyle/>
          <a:p>
            <a:r>
              <a:rPr lang="en-US" sz="2000" b="1" i="1" dirty="0">
                <a:solidFill>
                  <a:schemeClr val="accent1">
                    <a:lumMod val="75000"/>
                  </a:schemeClr>
                </a:solidFill>
                <a:latin typeface="Arial" pitchFamily="34" charset="0"/>
                <a:cs typeface="Arial" pitchFamily="34" charset="0"/>
              </a:rPr>
              <a:t>Presented By:</a:t>
            </a:r>
          </a:p>
          <a:p>
            <a:r>
              <a:rPr lang="en-IN" sz="2000" b="1" i="1" dirty="0">
                <a:solidFill>
                  <a:schemeClr val="accent1">
                    <a:lumMod val="75000"/>
                  </a:schemeClr>
                </a:solidFill>
                <a:latin typeface="Arial"/>
                <a:cs typeface="Arial"/>
              </a:rPr>
              <a:t>Name:              </a:t>
            </a:r>
            <a:r>
              <a:rPr lang="en-US" sz="2000" b="1" i="1" dirty="0">
                <a:solidFill>
                  <a:schemeClr val="accent1">
                    <a:lumMod val="75000"/>
                  </a:schemeClr>
                </a:solidFill>
                <a:latin typeface="Arial"/>
                <a:cs typeface="Arial"/>
              </a:rPr>
              <a:t> </a:t>
            </a:r>
            <a:r>
              <a:rPr lang="en-IN" sz="2000" b="1" i="1" dirty="0">
                <a:solidFill>
                  <a:schemeClr val="accent1">
                    <a:lumMod val="75000"/>
                  </a:schemeClr>
                </a:solidFill>
                <a:latin typeface="Arial"/>
                <a:cs typeface="Arial"/>
              </a:rPr>
              <a:t>S .Tamilarasan</a:t>
            </a:r>
          </a:p>
          <a:p>
            <a:r>
              <a:rPr lang="en-IN" sz="2000" b="1" i="1" dirty="0">
                <a:solidFill>
                  <a:schemeClr val="accent1">
                    <a:lumMod val="75000"/>
                  </a:schemeClr>
                </a:solidFill>
                <a:latin typeface="Arial"/>
                <a:cs typeface="Arial"/>
              </a:rPr>
              <a:t>College Name :The kavery  Engineering college</a:t>
            </a:r>
          </a:p>
          <a:p>
            <a:r>
              <a:rPr lang="en-IN" sz="2000" b="1" i="1" dirty="0">
                <a:solidFill>
                  <a:schemeClr val="accent1">
                    <a:lumMod val="75000"/>
                  </a:schemeClr>
                </a:solidFill>
                <a:latin typeface="Arial"/>
                <a:cs typeface="Arial"/>
              </a:rPr>
              <a:t>Department     :computer science  Engineering </a:t>
            </a:r>
            <a:endParaRPr lang="en-US" sz="2000" b="1" i="1" dirty="0">
              <a:solidFill>
                <a:schemeClr val="accent1">
                  <a:lumMod val="75000"/>
                </a:schemeClr>
              </a:solidFill>
              <a:latin typeface="Arial"/>
              <a:cs typeface="Arial"/>
            </a:endParaRPr>
          </a:p>
        </p:txBody>
      </p:sp>
    </p:spTree>
    <p:extLst>
      <p:ext uri="{BB962C8B-B14F-4D97-AF65-F5344CB8AC3E}">
        <p14:creationId xmlns:p14="http://schemas.microsoft.com/office/powerpoint/2010/main" val="406203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CFFD-2CC6-B5C2-ED27-1FC32F829785}"/>
              </a:ext>
            </a:extLst>
          </p:cNvPr>
          <p:cNvSpPr>
            <a:spLocks noGrp="1"/>
          </p:cNvSpPr>
          <p:nvPr>
            <p:ph type="title"/>
          </p:nvPr>
        </p:nvSpPr>
        <p:spPr/>
        <p:txBody>
          <a:bodyPr/>
          <a:lstStyle/>
          <a:p>
            <a:r>
              <a:rPr lang="en-IN" dirty="0"/>
              <a:t>HTTP REQUEST </a:t>
            </a:r>
            <a:endParaRPr lang="en-US" dirty="0"/>
          </a:p>
        </p:txBody>
      </p:sp>
      <p:sp>
        <p:nvSpPr>
          <p:cNvPr id="3" name="Content Placeholder 2">
            <a:extLst>
              <a:ext uri="{FF2B5EF4-FFF2-40B4-BE49-F238E27FC236}">
                <a16:creationId xmlns:a16="http://schemas.microsoft.com/office/drawing/2014/main" id="{C7D0EC38-CA05-090B-3641-A64B9DD62BC1}"/>
              </a:ext>
            </a:extLst>
          </p:cNvPr>
          <p:cNvSpPr>
            <a:spLocks noGrp="1"/>
          </p:cNvSpPr>
          <p:nvPr>
            <p:ph idx="1"/>
          </p:nvPr>
        </p:nvSpPr>
        <p:spPr/>
        <p:txBody>
          <a:bodyPr/>
          <a:lstStyle/>
          <a:p>
            <a:r>
              <a:rPr lang="en-IN" sz="2400" b="1" dirty="0"/>
              <a:t>Get</a:t>
            </a:r>
          </a:p>
          <a:p>
            <a:r>
              <a:rPr lang="en-IN" sz="2400" b="1" dirty="0"/>
              <a:t>Put</a:t>
            </a:r>
          </a:p>
          <a:p>
            <a:r>
              <a:rPr lang="en-IN" sz="2400" b="1" dirty="0"/>
              <a:t>Post</a:t>
            </a:r>
          </a:p>
          <a:p>
            <a:r>
              <a:rPr lang="en-IN" sz="2400" b="1" dirty="0"/>
              <a:t>Delete</a:t>
            </a:r>
          </a:p>
          <a:p>
            <a:r>
              <a:rPr lang="en-IN" sz="2400" b="1" dirty="0"/>
              <a:t>Update</a:t>
            </a:r>
          </a:p>
          <a:p>
            <a:r>
              <a:rPr lang="en-IN" sz="2400" b="1" dirty="0"/>
              <a:t>Read</a:t>
            </a:r>
          </a:p>
          <a:p>
            <a:r>
              <a:rPr lang="en-IN" sz="2400" b="1" dirty="0"/>
              <a:t>Write</a:t>
            </a:r>
          </a:p>
          <a:p>
            <a:endParaRPr lang="en-US" dirty="0"/>
          </a:p>
        </p:txBody>
      </p:sp>
    </p:spTree>
    <p:extLst>
      <p:ext uri="{BB962C8B-B14F-4D97-AF65-F5344CB8AC3E}">
        <p14:creationId xmlns:p14="http://schemas.microsoft.com/office/powerpoint/2010/main" val="410213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199097-D724-7C41-BB51-81C5418F61FA}"/>
              </a:ext>
            </a:extLst>
          </p:cNvPr>
          <p:cNvSpPr>
            <a:spLocks noGrp="1"/>
          </p:cNvSpPr>
          <p:nvPr>
            <p:ph idx="1"/>
          </p:nvPr>
        </p:nvSpPr>
        <p:spPr>
          <a:xfrm>
            <a:off x="439494" y="605487"/>
            <a:ext cx="8616687" cy="4425725"/>
          </a:xfrm>
        </p:spPr>
        <p:txBody>
          <a:bodyPr>
            <a:normAutofit/>
          </a:bodyPr>
          <a:lstStyle/>
          <a:p>
            <a:r>
              <a:rPr lang="en-IN" sz="2400" b="1" i="0">
                <a:solidFill>
                  <a:srgbClr val="474747"/>
                </a:solidFill>
                <a:effectLst/>
                <a:latin typeface="Google Sans"/>
              </a:rPr>
              <a:t>HTTP (Hypertext Transfer Protocol), is the underlying format that is used to structure request and responses for effective communication between a client and a server. </a:t>
            </a:r>
            <a:r>
              <a:rPr lang="en-IN" sz="2400" b="1" i="0">
                <a:solidFill>
                  <a:srgbClr val="040C28"/>
                </a:solidFill>
                <a:effectLst/>
                <a:latin typeface="Google Sans"/>
              </a:rPr>
              <a:t>The message that is sent by a client to a server</a:t>
            </a:r>
            <a:r>
              <a:rPr lang="en-IN" sz="2400" b="1" i="0">
                <a:solidFill>
                  <a:srgbClr val="474747"/>
                </a:solidFill>
                <a:effectLst/>
                <a:latin typeface="Google Sans"/>
              </a:rPr>
              <a:t> is what is known as an HTTP request.</a:t>
            </a:r>
            <a:endParaRPr lang="en-US" sz="2400" b="1"/>
          </a:p>
        </p:txBody>
      </p:sp>
      <p:pic>
        <p:nvPicPr>
          <p:cNvPr id="4" name="Picture 3">
            <a:extLst>
              <a:ext uri="{FF2B5EF4-FFF2-40B4-BE49-F238E27FC236}">
                <a16:creationId xmlns:a16="http://schemas.microsoft.com/office/drawing/2014/main" id="{18DCC539-5A58-7F65-2433-F1AF6A2B2CF7}"/>
              </a:ext>
            </a:extLst>
          </p:cNvPr>
          <p:cNvPicPr>
            <a:picLocks noChangeAspect="1"/>
          </p:cNvPicPr>
          <p:nvPr/>
        </p:nvPicPr>
        <p:blipFill>
          <a:blip r:embed="rId2"/>
          <a:stretch>
            <a:fillRect/>
          </a:stretch>
        </p:blipFill>
        <p:spPr>
          <a:xfrm>
            <a:off x="1511684" y="2605841"/>
            <a:ext cx="7032230" cy="3988076"/>
          </a:xfrm>
          <a:prstGeom prst="rect">
            <a:avLst/>
          </a:prstGeom>
        </p:spPr>
      </p:pic>
    </p:spTree>
    <p:extLst>
      <p:ext uri="{BB962C8B-B14F-4D97-AF65-F5344CB8AC3E}">
        <p14:creationId xmlns:p14="http://schemas.microsoft.com/office/powerpoint/2010/main" val="28551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1F8D-1CAE-02F7-F70E-851BADDCC91D}"/>
              </a:ext>
            </a:extLst>
          </p:cNvPr>
          <p:cNvSpPr>
            <a:spLocks noGrp="1"/>
          </p:cNvSpPr>
          <p:nvPr>
            <p:ph type="title"/>
          </p:nvPr>
        </p:nvSpPr>
        <p:spPr/>
        <p:txBody>
          <a:bodyPr/>
          <a:lstStyle/>
          <a:p>
            <a:r>
              <a:rPr lang="en-IN" dirty="0"/>
              <a:t>HTTP RESPONSE </a:t>
            </a:r>
            <a:endParaRPr lang="en-US" dirty="0"/>
          </a:p>
        </p:txBody>
      </p:sp>
      <p:sp>
        <p:nvSpPr>
          <p:cNvPr id="4" name="Content Placeholder 3">
            <a:extLst>
              <a:ext uri="{FF2B5EF4-FFF2-40B4-BE49-F238E27FC236}">
                <a16:creationId xmlns:a16="http://schemas.microsoft.com/office/drawing/2014/main" id="{83973E6F-B352-08D8-F972-41151AC89E1B}"/>
              </a:ext>
            </a:extLst>
          </p:cNvPr>
          <p:cNvSpPr>
            <a:spLocks noGrp="1"/>
          </p:cNvSpPr>
          <p:nvPr>
            <p:ph idx="1"/>
          </p:nvPr>
        </p:nvSpPr>
        <p:spPr/>
        <p:txBody>
          <a:bodyPr>
            <a:normAutofit/>
          </a:bodyPr>
          <a:lstStyle/>
          <a:p>
            <a:r>
              <a:rPr lang="en-IN" sz="2400" b="1" i="0">
                <a:solidFill>
                  <a:schemeClr val="tx1"/>
                </a:solidFill>
                <a:effectLst/>
                <a:latin typeface="Google Sans"/>
              </a:rPr>
              <a:t>An HTTP response has both a header and a body. The header info tells the browser about the protocol being used, whether the request was successful, and what kind of content is included in the body. The body contains the contents (for example, HTML) for the browser to display.</a:t>
            </a:r>
            <a:endParaRPr lang="en-US" sz="2400" b="1">
              <a:solidFill>
                <a:schemeClr val="tx1"/>
              </a:solidFill>
            </a:endParaRPr>
          </a:p>
        </p:txBody>
      </p:sp>
      <p:pic>
        <p:nvPicPr>
          <p:cNvPr id="6" name="Picture 5">
            <a:extLst>
              <a:ext uri="{FF2B5EF4-FFF2-40B4-BE49-F238E27FC236}">
                <a16:creationId xmlns:a16="http://schemas.microsoft.com/office/drawing/2014/main" id="{FB3A4A5B-8FB8-EAA2-91A4-B31895C87046}"/>
              </a:ext>
            </a:extLst>
          </p:cNvPr>
          <p:cNvPicPr>
            <a:picLocks noChangeAspect="1"/>
          </p:cNvPicPr>
          <p:nvPr/>
        </p:nvPicPr>
        <p:blipFill>
          <a:blip r:embed="rId2"/>
          <a:stretch>
            <a:fillRect/>
          </a:stretch>
        </p:blipFill>
        <p:spPr>
          <a:xfrm>
            <a:off x="2137217" y="4100975"/>
            <a:ext cx="4760117" cy="2699529"/>
          </a:xfrm>
          <a:prstGeom prst="rect">
            <a:avLst/>
          </a:prstGeom>
        </p:spPr>
      </p:pic>
    </p:spTree>
    <p:extLst>
      <p:ext uri="{BB962C8B-B14F-4D97-AF65-F5344CB8AC3E}">
        <p14:creationId xmlns:p14="http://schemas.microsoft.com/office/powerpoint/2010/main" val="225842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27CB-6F83-ECD1-CE17-D892DFD7DF11}"/>
              </a:ext>
            </a:extLst>
          </p:cNvPr>
          <p:cNvSpPr>
            <a:spLocks noGrp="1"/>
          </p:cNvSpPr>
          <p:nvPr>
            <p:ph type="title"/>
          </p:nvPr>
        </p:nvSpPr>
        <p:spPr/>
        <p:txBody>
          <a:bodyPr/>
          <a:lstStyle/>
          <a:p>
            <a:r>
              <a:rPr lang="en-IN" dirty="0"/>
              <a:t>Client to sever </a:t>
            </a:r>
            <a:endParaRPr lang="en-US" dirty="0"/>
          </a:p>
        </p:txBody>
      </p:sp>
      <p:pic>
        <p:nvPicPr>
          <p:cNvPr id="6" name="Content Placeholder 5">
            <a:extLst>
              <a:ext uri="{FF2B5EF4-FFF2-40B4-BE49-F238E27FC236}">
                <a16:creationId xmlns:a16="http://schemas.microsoft.com/office/drawing/2014/main" id="{A79B0213-7B87-7282-9228-009B817A8A99}"/>
              </a:ext>
            </a:extLst>
          </p:cNvPr>
          <p:cNvPicPr>
            <a:picLocks noGrp="1" noChangeAspect="1"/>
          </p:cNvPicPr>
          <p:nvPr>
            <p:ph idx="1"/>
          </p:nvPr>
        </p:nvPicPr>
        <p:blipFill>
          <a:blip r:embed="rId2"/>
          <a:stretch>
            <a:fillRect/>
          </a:stretch>
        </p:blipFill>
        <p:spPr>
          <a:xfrm>
            <a:off x="935469" y="1930400"/>
            <a:ext cx="8080397" cy="4728267"/>
          </a:xfrm>
          <a:prstGeom prst="rect">
            <a:avLst/>
          </a:prstGeom>
        </p:spPr>
      </p:pic>
    </p:spTree>
    <p:extLst>
      <p:ext uri="{BB962C8B-B14F-4D97-AF65-F5344CB8AC3E}">
        <p14:creationId xmlns:p14="http://schemas.microsoft.com/office/powerpoint/2010/main" val="1831380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07AF-93AB-0232-FB72-94DBAB9CDDE3}"/>
              </a:ext>
            </a:extLst>
          </p:cNvPr>
          <p:cNvSpPr>
            <a:spLocks noGrp="1"/>
          </p:cNvSpPr>
          <p:nvPr>
            <p:ph type="title"/>
          </p:nvPr>
        </p:nvSpPr>
        <p:spPr/>
        <p:txBody>
          <a:bodyPr/>
          <a:lstStyle/>
          <a:p>
            <a:r>
              <a:rPr lang="en-IN" dirty="0"/>
              <a:t>Web applications  program html </a:t>
            </a:r>
            <a:endParaRPr lang="en-US" dirty="0"/>
          </a:p>
        </p:txBody>
      </p:sp>
      <p:sp>
        <p:nvSpPr>
          <p:cNvPr id="3" name="Content Placeholder 2">
            <a:extLst>
              <a:ext uri="{FF2B5EF4-FFF2-40B4-BE49-F238E27FC236}">
                <a16:creationId xmlns:a16="http://schemas.microsoft.com/office/drawing/2014/main" id="{134ABB11-94C2-5CA9-0F10-13A4FA29F22C}"/>
              </a:ext>
            </a:extLst>
          </p:cNvPr>
          <p:cNvSpPr>
            <a:spLocks noGrp="1"/>
          </p:cNvSpPr>
          <p:nvPr>
            <p:ph idx="1"/>
          </p:nvPr>
        </p:nvSpPr>
        <p:spPr>
          <a:xfrm>
            <a:off x="457790" y="1630024"/>
            <a:ext cx="8596668" cy="3880773"/>
          </a:xfrm>
        </p:spPr>
        <p:txBody>
          <a:bodyPr>
            <a:noAutofit/>
          </a:bodyPr>
          <a:lstStyle/>
          <a:p>
            <a:pPr marL="0" indent="0">
              <a:buNone/>
            </a:pPr>
            <a:r>
              <a:rPr lang="en-US" sz="1600" b="1" dirty="0"/>
              <a:t>&lt;!DOCTYPE html&gt;</a:t>
            </a:r>
            <a:endParaRPr lang="en-IN" sz="1600" b="1" dirty="0"/>
          </a:p>
          <a:p>
            <a:pPr marL="0" indent="0">
              <a:buNone/>
            </a:pPr>
            <a:r>
              <a:rPr lang="en-US" sz="1600" b="1" dirty="0"/>
              <a:t>&lt;html </a:t>
            </a:r>
            <a:r>
              <a:rPr lang="en-US" sz="1600" b="1" dirty="0" err="1"/>
              <a:t>lang</a:t>
            </a:r>
            <a:r>
              <a:rPr lang="en-US" sz="1600" b="1" dirty="0"/>
              <a:t>="</a:t>
            </a:r>
            <a:r>
              <a:rPr lang="en-US" sz="1600" b="1" dirty="0" err="1"/>
              <a:t>en</a:t>
            </a:r>
            <a:r>
              <a:rPr lang="en-US" sz="1600" b="1" dirty="0"/>
              <a:t>"&gt;</a:t>
            </a:r>
            <a:endParaRPr lang="en-IN" sz="1600" b="1" dirty="0"/>
          </a:p>
          <a:p>
            <a:pPr marL="0" indent="0">
              <a:buNone/>
            </a:pPr>
            <a:r>
              <a:rPr lang="en-US" sz="1600" b="1" dirty="0"/>
              <a:t>&lt;head&gt; </a:t>
            </a:r>
            <a:endParaRPr lang="en-IN" sz="1600" b="1" dirty="0"/>
          </a:p>
          <a:p>
            <a:pPr marL="0" indent="0">
              <a:buNone/>
            </a:pPr>
            <a:r>
              <a:rPr lang="en-US" sz="1600" b="1" dirty="0"/>
              <a:t>   &lt;meta charset="UTF-8"&gt;</a:t>
            </a:r>
            <a:endParaRPr lang="en-IN" sz="1600" b="1" dirty="0"/>
          </a:p>
          <a:p>
            <a:pPr marL="0" indent="0">
              <a:buNone/>
            </a:pPr>
            <a:r>
              <a:rPr lang="en-US" sz="1600" b="1" dirty="0"/>
              <a:t>    &lt;meta name="viewport" content="width=device-width, initial-scale=1.0"&gt;    &lt;title&gt;Cybersecurity Web App&lt;/title&gt;</a:t>
            </a:r>
            <a:endParaRPr lang="en-IN" sz="1600" b="1" dirty="0"/>
          </a:p>
          <a:p>
            <a:pPr marL="0" indent="0">
              <a:buNone/>
            </a:pPr>
            <a:r>
              <a:rPr lang="en-US" sz="1600" b="1" dirty="0"/>
              <a:t>&lt;/head&gt;&lt;body&gt;    </a:t>
            </a:r>
            <a:endParaRPr lang="en-IN" sz="1600" b="1" dirty="0"/>
          </a:p>
          <a:p>
            <a:pPr marL="0" indent="0">
              <a:buNone/>
            </a:pPr>
            <a:r>
              <a:rPr lang="en-US" sz="1600" b="1" dirty="0"/>
              <a:t>&lt;h1&gt;Cybersecurity Web App&lt;/h1&gt;  </a:t>
            </a:r>
            <a:endParaRPr lang="en-IN" sz="1600" b="1" dirty="0"/>
          </a:p>
          <a:p>
            <a:pPr marL="0" indent="0">
              <a:buNone/>
            </a:pPr>
            <a:r>
              <a:rPr lang="en-US" sz="1600" b="1" dirty="0"/>
              <a:t>  &lt;form action="/hash" method="post"&gt;     </a:t>
            </a:r>
            <a:endParaRPr lang="en-IN" sz="1600" b="1" dirty="0"/>
          </a:p>
          <a:p>
            <a:pPr marL="0" indent="0">
              <a:buNone/>
            </a:pPr>
            <a:r>
              <a:rPr lang="en-US" sz="1600" b="1" dirty="0"/>
              <a:t>   &lt;label for="text"&gt;Enter Text to Hash:&lt;/label&gt;&lt;</a:t>
            </a:r>
            <a:r>
              <a:rPr lang="en-US" sz="1600" b="1" dirty="0" err="1"/>
              <a:t>br</a:t>
            </a:r>
            <a:r>
              <a:rPr lang="en-US" sz="1600" b="1" dirty="0"/>
              <a:t>&gt;     </a:t>
            </a:r>
            <a:endParaRPr lang="en-IN" sz="1600" b="1" dirty="0"/>
          </a:p>
          <a:p>
            <a:pPr marL="0" indent="0">
              <a:buNone/>
            </a:pPr>
            <a:r>
              <a:rPr lang="en-US" sz="1600" b="1" dirty="0"/>
              <a:t>   &lt;input type="text" id="text" name="text"&gt;&lt;</a:t>
            </a:r>
            <a:r>
              <a:rPr lang="en-US" sz="1600" b="1" dirty="0" err="1"/>
              <a:t>br</a:t>
            </a:r>
            <a:r>
              <a:rPr lang="en-US" sz="1600" b="1" dirty="0"/>
              <a:t>&gt;       </a:t>
            </a:r>
            <a:endParaRPr lang="en-IN" sz="1600" b="1" dirty="0"/>
          </a:p>
          <a:p>
            <a:pPr marL="0" indent="0">
              <a:buNone/>
            </a:pPr>
            <a:r>
              <a:rPr lang="en-US" sz="1600" b="1" dirty="0"/>
              <a:t> &lt;input type="submit" value="Hash"&gt;  </a:t>
            </a:r>
            <a:endParaRPr lang="en-IN" sz="1600" b="1" dirty="0"/>
          </a:p>
          <a:p>
            <a:pPr marL="0" indent="0">
              <a:buNone/>
            </a:pPr>
            <a:r>
              <a:rPr lang="en-US" sz="1600" b="1" dirty="0"/>
              <a:t>  &lt;/form&gt;&lt;/body&gt;&lt;/html&gt;</a:t>
            </a:r>
          </a:p>
        </p:txBody>
      </p:sp>
    </p:spTree>
    <p:extLst>
      <p:ext uri="{BB962C8B-B14F-4D97-AF65-F5344CB8AC3E}">
        <p14:creationId xmlns:p14="http://schemas.microsoft.com/office/powerpoint/2010/main" val="416909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4F9B-2420-8CFE-C86E-9E0FC3E3E9D9}"/>
              </a:ext>
            </a:extLst>
          </p:cNvPr>
          <p:cNvSpPr>
            <a:spLocks noGrp="1"/>
          </p:cNvSpPr>
          <p:nvPr>
            <p:ph type="title"/>
          </p:nvPr>
        </p:nvSpPr>
        <p:spPr/>
        <p:txBody>
          <a:bodyPr/>
          <a:lstStyle/>
          <a:p>
            <a:r>
              <a:rPr lang="en-IN" dirty="0"/>
              <a:t>Output</a:t>
            </a:r>
            <a:endParaRPr lang="en-US" dirty="0"/>
          </a:p>
        </p:txBody>
      </p:sp>
      <p:sp>
        <p:nvSpPr>
          <p:cNvPr id="3" name="Content Placeholder 2">
            <a:extLst>
              <a:ext uri="{FF2B5EF4-FFF2-40B4-BE49-F238E27FC236}">
                <a16:creationId xmlns:a16="http://schemas.microsoft.com/office/drawing/2014/main" id="{B5F705A0-41EF-34D4-DBB5-DFD7DB168EF6}"/>
              </a:ext>
            </a:extLst>
          </p:cNvPr>
          <p:cNvSpPr>
            <a:spLocks noGrp="1"/>
          </p:cNvSpPr>
          <p:nvPr>
            <p:ph idx="1"/>
          </p:nvPr>
        </p:nvSpPr>
        <p:spPr/>
        <p:txBody>
          <a:bodyPr/>
          <a:lstStyle/>
          <a:p>
            <a:r>
              <a:rPr lang="en-IN" b="1" i="0" dirty="0">
                <a:solidFill>
                  <a:srgbClr val="000000"/>
                </a:solidFill>
                <a:effectLst/>
                <a:latin typeface="Times New Roman" panose="02020603050405020304" pitchFamily="18" charset="0"/>
              </a:rPr>
              <a:t>Cybersecurity Web App</a:t>
            </a:r>
          </a:p>
          <a:p>
            <a:r>
              <a:rPr lang="en-IN" dirty="0"/>
              <a:t>Enter Text to Hash:</a:t>
            </a:r>
            <a:br>
              <a:rPr lang="en-IN" dirty="0"/>
            </a:br>
            <a:endParaRPr lang="en-US" dirty="0"/>
          </a:p>
        </p:txBody>
      </p:sp>
      <p:sp>
        <p:nvSpPr>
          <p:cNvPr id="7" name="Content Placeholder 2">
            <a:extLst>
              <a:ext uri="{FF2B5EF4-FFF2-40B4-BE49-F238E27FC236}">
                <a16:creationId xmlns:a16="http://schemas.microsoft.com/office/drawing/2014/main" id="{B955E80E-91DE-FDE9-0479-5962B0E5103B}"/>
              </a:ext>
            </a:extLst>
          </p:cNvPr>
          <p:cNvSpPr txBox="1">
            <a:spLocks/>
          </p:cNvSpPr>
          <p:nvPr/>
        </p:nvSpPr>
        <p:spPr>
          <a:xfrm>
            <a:off x="829734" y="23129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b="1" dirty="0">
              <a:solidFill>
                <a:srgbClr val="000000"/>
              </a:solidFill>
              <a:latin typeface="Times New Roman" panose="02020603050405020304" pitchFamily="18" charset="0"/>
            </a:endParaRPr>
          </a:p>
          <a:p>
            <a:pPr marL="0" indent="0">
              <a:buNone/>
            </a:pPr>
            <a:br>
              <a:rPr lang="en-IN" dirty="0"/>
            </a:br>
            <a:endParaRPr lang="en-US" dirty="0"/>
          </a:p>
        </p:txBody>
      </p:sp>
    </p:spTree>
    <p:extLst>
      <p:ext uri="{BB962C8B-B14F-4D97-AF65-F5344CB8AC3E}">
        <p14:creationId xmlns:p14="http://schemas.microsoft.com/office/powerpoint/2010/main" val="1938926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82D3-4931-EB87-E3D7-52609341BDA1}"/>
              </a:ext>
            </a:extLst>
          </p:cNvPr>
          <p:cNvSpPr>
            <a:spLocks noGrp="1"/>
          </p:cNvSpPr>
          <p:nvPr>
            <p:ph type="title"/>
          </p:nvPr>
        </p:nvSpPr>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024993ED-9C9A-63E6-0C7F-44FD5E956982}"/>
              </a:ext>
            </a:extLst>
          </p:cNvPr>
          <p:cNvSpPr>
            <a:spLocks noGrp="1"/>
          </p:cNvSpPr>
          <p:nvPr>
            <p:ph idx="1"/>
          </p:nvPr>
        </p:nvSpPr>
        <p:spPr/>
        <p:txBody>
          <a:bodyPr>
            <a:normAutofit/>
          </a:bodyPr>
          <a:lstStyle/>
          <a:p>
            <a:pPr marL="0" indent="0">
              <a:buNone/>
            </a:pPr>
            <a:r>
              <a:rPr lang="en-IN" sz="2400" b="1" i="0" dirty="0">
                <a:solidFill>
                  <a:srgbClr val="474747"/>
                </a:solidFill>
                <a:effectLst/>
                <a:latin typeface="Google Sans"/>
              </a:rPr>
              <a:t> </a:t>
            </a:r>
            <a:r>
              <a:rPr lang="en-IN" sz="2400" b="1" i="0" dirty="0">
                <a:solidFill>
                  <a:srgbClr val="040C28"/>
                </a:solidFill>
                <a:effectLst/>
                <a:latin typeface="Google Sans"/>
              </a:rPr>
              <a:t>web application security is a major part of modern organizational risk management</a:t>
            </a:r>
            <a:r>
              <a:rPr lang="en-IN" sz="2400" b="1" i="0" dirty="0">
                <a:solidFill>
                  <a:srgbClr val="474747"/>
                </a:solidFill>
                <a:effectLst/>
                <a:latin typeface="Google Sans"/>
              </a:rPr>
              <a:t>. Web applications are more at risk now than ever before, so executives and managers must take the right steps necessary to secure their web applications against new threats.</a:t>
            </a:r>
            <a:endParaRPr lang="en-US" sz="2400" b="1" dirty="0"/>
          </a:p>
        </p:txBody>
      </p:sp>
    </p:spTree>
    <p:extLst>
      <p:ext uri="{BB962C8B-B14F-4D97-AF65-F5344CB8AC3E}">
        <p14:creationId xmlns:p14="http://schemas.microsoft.com/office/powerpoint/2010/main" val="324661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D3C0EE6-56DC-612E-D3E5-200FC129C71B}"/>
              </a:ext>
            </a:extLst>
          </p:cNvPr>
          <p:cNvSpPr txBox="1">
            <a:spLocks noGrp="1"/>
          </p:cNvSpPr>
          <p:nvPr>
            <p:ph type="title"/>
          </p:nvPr>
        </p:nvSpPr>
        <p:spPr>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7200" b="1" dirty="0">
                <a:solidFill>
                  <a:srgbClr val="FF0000"/>
                </a:solidFill>
              </a:rPr>
              <a:t>Cyber security  </a:t>
            </a:r>
            <a:endParaRPr lang="en-US" sz="7200" b="1" dirty="0">
              <a:solidFill>
                <a:srgbClr val="FF0000"/>
              </a:solidFill>
            </a:endParaRPr>
          </a:p>
        </p:txBody>
      </p:sp>
      <p:sp>
        <p:nvSpPr>
          <p:cNvPr id="7" name="Subtitle 2">
            <a:extLst>
              <a:ext uri="{FF2B5EF4-FFF2-40B4-BE49-F238E27FC236}">
                <a16:creationId xmlns:a16="http://schemas.microsoft.com/office/drawing/2014/main" id="{A4DEF348-4FED-772C-DC28-36574627B91D}"/>
              </a:ext>
            </a:extLst>
          </p:cNvPr>
          <p:cNvSpPr txBox="1">
            <a:spLocks noGrp="1"/>
          </p:cNvSpPr>
          <p:nvPr>
            <p:ph idx="1"/>
          </p:nvPr>
        </p:nvSpPr>
        <p:spPr>
          <a:xfrm>
            <a:off x="933060" y="2780888"/>
            <a:ext cx="8340941" cy="32604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3600" b="1" dirty="0">
                <a:solidFill>
                  <a:schemeClr val="accent5"/>
                </a:solidFill>
              </a:rPr>
              <a:t>Cyber security  web applications </a:t>
            </a:r>
            <a:endParaRPr lang="en-US" sz="3600" b="1" dirty="0">
              <a:solidFill>
                <a:schemeClr val="accent5"/>
              </a:solidFill>
            </a:endParaRPr>
          </a:p>
        </p:txBody>
      </p:sp>
    </p:spTree>
    <p:extLst>
      <p:ext uri="{BB962C8B-B14F-4D97-AF65-F5344CB8AC3E}">
        <p14:creationId xmlns:p14="http://schemas.microsoft.com/office/powerpoint/2010/main" val="425298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849A-8F38-1751-7B7D-9966F06FE40F}"/>
              </a:ext>
            </a:extLst>
          </p:cNvPr>
          <p:cNvSpPr>
            <a:spLocks noGrp="1"/>
          </p:cNvSpPr>
          <p:nvPr>
            <p:ph type="title"/>
          </p:nvPr>
        </p:nvSpPr>
        <p:spPr/>
        <p:txBody>
          <a:bodyPr/>
          <a:lstStyle/>
          <a:p>
            <a:r>
              <a:rPr lang="en-IN" dirty="0"/>
              <a:t>Outline </a:t>
            </a:r>
            <a:endParaRPr lang="en-US" dirty="0"/>
          </a:p>
        </p:txBody>
      </p:sp>
      <p:sp>
        <p:nvSpPr>
          <p:cNvPr id="5" name="Content Placeholder 2">
            <a:extLst>
              <a:ext uri="{FF2B5EF4-FFF2-40B4-BE49-F238E27FC236}">
                <a16:creationId xmlns:a16="http://schemas.microsoft.com/office/drawing/2014/main" id="{6B43533F-656A-D5C7-C6E6-830C2084BD73}"/>
              </a:ext>
            </a:extLst>
          </p:cNvPr>
          <p:cNvSpPr txBox="1">
            <a:spLocks noGrp="1"/>
          </p:cNvSpPr>
          <p:nvPr>
            <p:ph idx="1"/>
          </p:nvPr>
        </p:nvSpPr>
        <p:spPr>
          <a:xfrm>
            <a:off x="677334" y="1270000"/>
            <a:ext cx="8596668" cy="3880773"/>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2000" b="1" dirty="0">
              <a:solidFill>
                <a:schemeClr val="accent5"/>
              </a:solidFill>
              <a:latin typeface="Arial"/>
              <a:ea typeface="+mn-lt"/>
              <a:cs typeface="Arial"/>
            </a:endParaRPr>
          </a:p>
          <a:p>
            <a:pPr marL="0" indent="0">
              <a:buNone/>
            </a:pPr>
            <a:r>
              <a:rPr lang="en-IN" b="1" dirty="0">
                <a:solidFill>
                  <a:schemeClr val="accent4"/>
                </a:solidFill>
                <a:latin typeface="Arial"/>
                <a:cs typeface="Arial"/>
              </a:rPr>
              <a:t>Cyber security web applications Define </a:t>
            </a:r>
          </a:p>
          <a:p>
            <a:pPr marL="0" indent="0">
              <a:buNone/>
            </a:pPr>
            <a:r>
              <a:rPr lang="en-IN" b="1" dirty="0">
                <a:solidFill>
                  <a:schemeClr val="accent4"/>
                </a:solidFill>
                <a:latin typeface="Arial"/>
                <a:cs typeface="Arial"/>
              </a:rPr>
              <a:t>Web applications  architecture </a:t>
            </a:r>
          </a:p>
          <a:p>
            <a:pPr marL="0" indent="0">
              <a:buNone/>
            </a:pPr>
            <a:r>
              <a:rPr lang="en-IN" b="1" dirty="0">
                <a:solidFill>
                  <a:schemeClr val="accent4"/>
                </a:solidFill>
                <a:latin typeface="Arial"/>
                <a:cs typeface="Arial"/>
              </a:rPr>
              <a:t>Http request </a:t>
            </a:r>
          </a:p>
          <a:p>
            <a:pPr marL="0" indent="0">
              <a:buNone/>
            </a:pPr>
            <a:r>
              <a:rPr lang="en-IN" b="1" dirty="0">
                <a:solidFill>
                  <a:schemeClr val="accent4"/>
                </a:solidFill>
                <a:latin typeface="Arial"/>
                <a:cs typeface="Arial"/>
              </a:rPr>
              <a:t>Http response </a:t>
            </a:r>
          </a:p>
          <a:p>
            <a:pPr marL="0" indent="0">
              <a:buNone/>
            </a:pPr>
            <a:r>
              <a:rPr lang="en-IN" b="1" dirty="0">
                <a:solidFill>
                  <a:schemeClr val="accent4"/>
                </a:solidFill>
                <a:latin typeface="Arial"/>
                <a:cs typeface="Arial"/>
              </a:rPr>
              <a:t>Web applications  program html and output </a:t>
            </a:r>
          </a:p>
          <a:p>
            <a:pPr marL="0" indent="0">
              <a:buNone/>
            </a:pPr>
            <a:endParaRPr lang="en-US" b="1" dirty="0">
              <a:solidFill>
                <a:schemeClr val="accent5"/>
              </a:solidFill>
              <a:latin typeface="Arial"/>
              <a:cs typeface="Arial"/>
            </a:endParaRPr>
          </a:p>
        </p:txBody>
      </p:sp>
    </p:spTree>
    <p:extLst>
      <p:ext uri="{BB962C8B-B14F-4D97-AF65-F5344CB8AC3E}">
        <p14:creationId xmlns:p14="http://schemas.microsoft.com/office/powerpoint/2010/main" val="309799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EA2-CFC6-1ECB-5269-50A13836F001}"/>
              </a:ext>
            </a:extLst>
          </p:cNvPr>
          <p:cNvSpPr>
            <a:spLocks noGrp="1"/>
          </p:cNvSpPr>
          <p:nvPr>
            <p:ph type="title"/>
          </p:nvPr>
        </p:nvSpPr>
        <p:spPr/>
        <p:txBody>
          <a:bodyPr/>
          <a:lstStyle/>
          <a:p>
            <a:r>
              <a:rPr lang="en-IN" dirty="0"/>
              <a:t>Cyber Severity web applications  Define </a:t>
            </a:r>
            <a:endParaRPr lang="en-US" dirty="0"/>
          </a:p>
        </p:txBody>
      </p:sp>
      <p:sp>
        <p:nvSpPr>
          <p:cNvPr id="5" name="Content Placeholder 4">
            <a:extLst>
              <a:ext uri="{FF2B5EF4-FFF2-40B4-BE49-F238E27FC236}">
                <a16:creationId xmlns:a16="http://schemas.microsoft.com/office/drawing/2014/main" id="{A5A1870D-2AFD-CC93-50AB-72436C3843B3}"/>
              </a:ext>
            </a:extLst>
          </p:cNvPr>
          <p:cNvSpPr>
            <a:spLocks noGrp="1"/>
          </p:cNvSpPr>
          <p:nvPr>
            <p:ph idx="1"/>
          </p:nvPr>
        </p:nvSpPr>
        <p:spPr/>
        <p:txBody>
          <a:bodyPr>
            <a:normAutofit/>
          </a:bodyPr>
          <a:lstStyle/>
          <a:p>
            <a:r>
              <a:rPr lang="en-IN" sz="3200" b="1" i="0">
                <a:solidFill>
                  <a:schemeClr val="tx1"/>
                </a:solidFill>
                <a:effectLst/>
                <a:latin typeface="Verdana" panose="020B0604030504040204" pitchFamily="34" charset="0"/>
              </a:rPr>
              <a:t>Web Applications are integral to almost everything we do, whether it is to access the Internet or to remotely control your lawnmower. In this introduction class we will cover the basics of web application security</a:t>
            </a:r>
            <a:endParaRPr lang="en-US" sz="3200" b="1" dirty="0">
              <a:solidFill>
                <a:schemeClr val="tx1"/>
              </a:solidFill>
            </a:endParaRPr>
          </a:p>
        </p:txBody>
      </p:sp>
    </p:spTree>
    <p:extLst>
      <p:ext uri="{BB962C8B-B14F-4D97-AF65-F5344CB8AC3E}">
        <p14:creationId xmlns:p14="http://schemas.microsoft.com/office/powerpoint/2010/main" val="274221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8C3F-5585-DA63-1C6A-D864178147CA}"/>
              </a:ext>
            </a:extLst>
          </p:cNvPr>
          <p:cNvSpPr>
            <a:spLocks noGrp="1"/>
          </p:cNvSpPr>
          <p:nvPr>
            <p:ph type="title"/>
          </p:nvPr>
        </p:nvSpPr>
        <p:spPr/>
        <p:txBody>
          <a:bodyPr/>
          <a:lstStyle/>
          <a:p>
            <a:r>
              <a:rPr lang="en-IN" dirty="0"/>
              <a:t>Web applications  architecture </a:t>
            </a:r>
            <a:endParaRPr lang="en-US" dirty="0"/>
          </a:p>
        </p:txBody>
      </p:sp>
      <p:pic>
        <p:nvPicPr>
          <p:cNvPr id="6" name="Content Placeholder 5">
            <a:extLst>
              <a:ext uri="{FF2B5EF4-FFF2-40B4-BE49-F238E27FC236}">
                <a16:creationId xmlns:a16="http://schemas.microsoft.com/office/drawing/2014/main" id="{EC9E0827-DE6E-B88C-B41C-F45FF64E414A}"/>
              </a:ext>
            </a:extLst>
          </p:cNvPr>
          <p:cNvPicPr>
            <a:picLocks noGrp="1" noChangeAspect="1"/>
          </p:cNvPicPr>
          <p:nvPr>
            <p:ph idx="1"/>
          </p:nvPr>
        </p:nvPicPr>
        <p:blipFill>
          <a:blip r:embed="rId2"/>
          <a:stretch>
            <a:fillRect/>
          </a:stretch>
        </p:blipFill>
        <p:spPr>
          <a:xfrm>
            <a:off x="1352927" y="2047947"/>
            <a:ext cx="7245482" cy="3665361"/>
          </a:xfrm>
          <a:prstGeom prst="rect">
            <a:avLst/>
          </a:prstGeom>
        </p:spPr>
      </p:pic>
    </p:spTree>
    <p:extLst>
      <p:ext uri="{BB962C8B-B14F-4D97-AF65-F5344CB8AC3E}">
        <p14:creationId xmlns:p14="http://schemas.microsoft.com/office/powerpoint/2010/main" val="389457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C0851D8-7FEF-CBA9-8881-D4A2656746C6}"/>
              </a:ext>
            </a:extLst>
          </p:cNvPr>
          <p:cNvPicPr>
            <a:picLocks noGrp="1" noChangeAspect="1"/>
          </p:cNvPicPr>
          <p:nvPr>
            <p:ph idx="1"/>
          </p:nvPr>
        </p:nvPicPr>
        <p:blipFill>
          <a:blip r:embed="rId2"/>
          <a:stretch>
            <a:fillRect/>
          </a:stretch>
        </p:blipFill>
        <p:spPr>
          <a:xfrm>
            <a:off x="1680312" y="1183506"/>
            <a:ext cx="6977779" cy="3884297"/>
          </a:xfrm>
          <a:prstGeom prst="rect">
            <a:avLst/>
          </a:prstGeom>
        </p:spPr>
      </p:pic>
    </p:spTree>
    <p:extLst>
      <p:ext uri="{BB962C8B-B14F-4D97-AF65-F5344CB8AC3E}">
        <p14:creationId xmlns:p14="http://schemas.microsoft.com/office/powerpoint/2010/main" val="51279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5FCAD49-07B4-D54E-A3F4-F0B40BBC1B2F}"/>
              </a:ext>
            </a:extLst>
          </p:cNvPr>
          <p:cNvPicPr>
            <a:picLocks noGrp="1" noChangeAspect="1"/>
          </p:cNvPicPr>
          <p:nvPr>
            <p:ph idx="1"/>
          </p:nvPr>
        </p:nvPicPr>
        <p:blipFill>
          <a:blip r:embed="rId2"/>
          <a:stretch>
            <a:fillRect/>
          </a:stretch>
        </p:blipFill>
        <p:spPr>
          <a:xfrm>
            <a:off x="1208487" y="989725"/>
            <a:ext cx="7243950" cy="4514715"/>
          </a:xfrm>
          <a:prstGeom prst="rect">
            <a:avLst/>
          </a:prstGeom>
        </p:spPr>
      </p:pic>
    </p:spTree>
    <p:extLst>
      <p:ext uri="{BB962C8B-B14F-4D97-AF65-F5344CB8AC3E}">
        <p14:creationId xmlns:p14="http://schemas.microsoft.com/office/powerpoint/2010/main" val="92908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0282-9913-C681-DFDC-729D53946E54}"/>
              </a:ext>
            </a:extLst>
          </p:cNvPr>
          <p:cNvSpPr>
            <a:spLocks noGrp="1"/>
          </p:cNvSpPr>
          <p:nvPr>
            <p:ph type="title"/>
          </p:nvPr>
        </p:nvSpPr>
        <p:spPr>
          <a:xfrm>
            <a:off x="1244489" y="935885"/>
            <a:ext cx="7409196" cy="4205100"/>
          </a:xfrm>
        </p:spPr>
        <p:txBody>
          <a:bodyPr>
            <a:noAutofit/>
          </a:bodyPr>
          <a:lstStyle/>
          <a:p>
            <a:r>
              <a:rPr lang="en-IN" sz="2400" b="1" i="0">
                <a:solidFill>
                  <a:schemeClr val="tx1"/>
                </a:solidFill>
                <a:effectLst/>
                <a:latin typeface="Segoe UI" panose="020B0502040204020203" pitchFamily="34" charset="0"/>
              </a:rPr>
              <a:t>The HTTP protocol</a:t>
            </a:r>
            <a:br>
              <a:rPr lang="en-IN" sz="2400" b="1" i="0">
                <a:solidFill>
                  <a:schemeClr val="tx1"/>
                </a:solidFill>
                <a:effectLst/>
                <a:latin typeface="Segoe UI" panose="020B0502040204020203" pitchFamily="34" charset="0"/>
              </a:rPr>
            </a:br>
            <a:r>
              <a:rPr lang="en-IN" sz="2400" b="1" i="0">
                <a:solidFill>
                  <a:schemeClr val="tx1"/>
                </a:solidFill>
                <a:effectLst/>
                <a:latin typeface="Verdana" panose="020B0604030504040204" pitchFamily="34" charset="0"/>
              </a:rPr>
              <a:t>HTTP is the carrier protocol which allows our browsers and applications to receive content such as HTML ("Hyper Text Markup Language"), CSS ("Cascading Style Sheets"), images and videos.</a:t>
            </a:r>
          </a:p>
        </p:txBody>
      </p:sp>
    </p:spTree>
    <p:extLst>
      <p:ext uri="{BB962C8B-B14F-4D97-AF65-F5344CB8AC3E}">
        <p14:creationId xmlns:p14="http://schemas.microsoft.com/office/powerpoint/2010/main" val="391569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F1F9AF5-EBBE-2EBC-75D2-E7C5438CC336}"/>
              </a:ext>
            </a:extLst>
          </p:cNvPr>
          <p:cNvSpPr>
            <a:spLocks noGrp="1"/>
          </p:cNvSpPr>
          <p:nvPr>
            <p:ph idx="1"/>
          </p:nvPr>
        </p:nvSpPr>
        <p:spPr/>
        <p:txBody>
          <a:bodyPr>
            <a:noAutofit/>
          </a:bodyPr>
          <a:lstStyle/>
          <a:p>
            <a:r>
              <a:rPr lang="en-IN" sz="2000" b="1">
                <a:solidFill>
                  <a:srgbClr val="000000"/>
                </a:solidFill>
                <a:effectLst/>
                <a:latin typeface="Verdana" panose="020B0604030504040204" pitchFamily="34" charset="0"/>
              </a:rPr>
              <a:t>The Scheme is what defined the protocol to use. In our case it is the first part of the URL: https. When the scheme is not defined in the URL it allows the application to decide what to use. Schemes can include an entire array of protocols such as:</a:t>
            </a:r>
          </a:p>
          <a:p>
            <a:r>
              <a:rPr lang="en-IN" sz="2000" b="1">
                <a:solidFill>
                  <a:srgbClr val="000000"/>
                </a:solidFill>
                <a:effectLst/>
                <a:latin typeface="Verdana" panose="020B0604030504040204" pitchFamily="34" charset="0"/>
              </a:rPr>
              <a:t>HTTP</a:t>
            </a:r>
          </a:p>
          <a:p>
            <a:r>
              <a:rPr lang="en-IN" sz="2000" b="1">
                <a:solidFill>
                  <a:srgbClr val="000000"/>
                </a:solidFill>
                <a:effectLst/>
                <a:latin typeface="Verdana" panose="020B0604030504040204" pitchFamily="34" charset="0"/>
              </a:rPr>
              <a:t>HTTPS</a:t>
            </a:r>
          </a:p>
          <a:p>
            <a:r>
              <a:rPr lang="en-IN" sz="2000" b="1">
                <a:solidFill>
                  <a:srgbClr val="000000"/>
                </a:solidFill>
                <a:effectLst/>
                <a:latin typeface="Verdana" panose="020B0604030504040204" pitchFamily="34" charset="0"/>
              </a:rPr>
              <a:t>FTP</a:t>
            </a:r>
          </a:p>
          <a:p>
            <a:r>
              <a:rPr lang="en-IN" sz="2000" b="1">
                <a:solidFill>
                  <a:srgbClr val="000000"/>
                </a:solidFill>
                <a:effectLst/>
                <a:latin typeface="Verdana" panose="020B0604030504040204" pitchFamily="34" charset="0"/>
              </a:rPr>
              <a:t>SSH</a:t>
            </a:r>
          </a:p>
          <a:p>
            <a:r>
              <a:rPr lang="en-IN" sz="2000" b="1">
                <a:solidFill>
                  <a:srgbClr val="000000"/>
                </a:solidFill>
                <a:effectLst/>
                <a:latin typeface="Verdana" panose="020B0604030504040204" pitchFamily="34" charset="0"/>
              </a:rPr>
              <a:t>SMB</a:t>
            </a:r>
          </a:p>
        </p:txBody>
      </p:sp>
      <p:sp>
        <p:nvSpPr>
          <p:cNvPr id="7" name="Title 6">
            <a:extLst>
              <a:ext uri="{FF2B5EF4-FFF2-40B4-BE49-F238E27FC236}">
                <a16:creationId xmlns:a16="http://schemas.microsoft.com/office/drawing/2014/main" id="{5493EC08-0153-154C-1B51-05E7BB846C6E}"/>
              </a:ext>
            </a:extLst>
          </p:cNvPr>
          <p:cNvSpPr>
            <a:spLocks noGrp="1"/>
          </p:cNvSpPr>
          <p:nvPr>
            <p:ph type="title"/>
          </p:nvPr>
        </p:nvSpPr>
        <p:spPr>
          <a:xfrm>
            <a:off x="677334" y="1087020"/>
            <a:ext cx="8596668" cy="1073569"/>
          </a:xfrm>
        </p:spPr>
        <p:txBody>
          <a:bodyPr/>
          <a:lstStyle/>
          <a:p>
            <a:r>
              <a:rPr lang="en-IN" dirty="0"/>
              <a:t>Protocols</a:t>
            </a:r>
            <a:endParaRPr lang="en-US" dirty="0"/>
          </a:p>
        </p:txBody>
      </p:sp>
    </p:spTree>
    <p:extLst>
      <p:ext uri="{BB962C8B-B14F-4D97-AF65-F5344CB8AC3E}">
        <p14:creationId xmlns:p14="http://schemas.microsoft.com/office/powerpoint/2010/main" val="3095251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Web applications </vt:lpstr>
      <vt:lpstr>Cyber security  </vt:lpstr>
      <vt:lpstr>Outline </vt:lpstr>
      <vt:lpstr>Cyber Severity web applications  Define </vt:lpstr>
      <vt:lpstr>Web applications  architecture </vt:lpstr>
      <vt:lpstr>PowerPoint Presentation</vt:lpstr>
      <vt:lpstr>PowerPoint Presentation</vt:lpstr>
      <vt:lpstr>The HTTP protocol HTTP is the carrier protocol which allows our browsers and applications to receive content such as HTML ("Hyper Text Markup Language"), CSS ("Cascading Style Sheets"), images and videos.</vt:lpstr>
      <vt:lpstr>Protocols</vt:lpstr>
      <vt:lpstr>HTTP REQUEST </vt:lpstr>
      <vt:lpstr>PowerPoint Presentation</vt:lpstr>
      <vt:lpstr>HTTP RESPONSE </vt:lpstr>
      <vt:lpstr>Client to sever </vt:lpstr>
      <vt:lpstr>Web applications  program html </vt:lpstr>
      <vt:lpstr>Output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dc:title>
  <dc:creator>Tamil Arasan</dc:creator>
  <cp:lastModifiedBy>Tamil Arasan</cp:lastModifiedBy>
  <cp:revision>23</cp:revision>
  <dcterms:created xsi:type="dcterms:W3CDTF">2024-04-02T05:46:43Z</dcterms:created>
  <dcterms:modified xsi:type="dcterms:W3CDTF">2024-04-02T08:45:25Z</dcterms:modified>
</cp:coreProperties>
</file>