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2B10-9FD3-4160-92EF-E122E7E1BA5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DCBC-FCED-430E-9E6C-8C1BE8E4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9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 shows </a:t>
            </a:r>
            <a:r>
              <a:rPr lang="en-US" b="1" dirty="0"/>
              <a:t>how well your model explains the variance</a:t>
            </a:r>
            <a:r>
              <a:rPr lang="en-US" dirty="0"/>
              <a:t> in the target variable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R2=1−SStot​</a:t>
            </a:r>
            <a:r>
              <a:rPr lang="en-US" dirty="0" err="1"/>
              <a:t>SSres</a:t>
            </a:r>
            <a:r>
              <a:rPr lang="en-US" dirty="0"/>
              <a:t>​​=1−∑(</a:t>
            </a:r>
            <a:r>
              <a:rPr lang="en-US" dirty="0" err="1"/>
              <a:t>yi</a:t>
            </a:r>
            <a:r>
              <a:rPr lang="en-US" dirty="0"/>
              <a:t>​−yˉ​)2∑(</a:t>
            </a:r>
            <a:r>
              <a:rPr lang="en-US" dirty="0" err="1"/>
              <a:t>yi</a:t>
            </a:r>
            <a:r>
              <a:rPr lang="en-US" dirty="0"/>
              <a:t>​−y^​</a:t>
            </a:r>
            <a:r>
              <a:rPr lang="en-US" dirty="0" err="1"/>
              <a:t>i</a:t>
            </a:r>
            <a:r>
              <a:rPr lang="en-US" dirty="0"/>
              <a:t>​)2​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SSresSS</a:t>
            </a:r>
            <a:r>
              <a:rPr lang="en-US" dirty="0"/>
              <a:t>_{res}</a:t>
            </a:r>
            <a:r>
              <a:rPr lang="en-US" dirty="0" err="1"/>
              <a:t>SSres</a:t>
            </a:r>
            <a:r>
              <a:rPr lang="en-US" dirty="0"/>
              <a:t>​ = residual sum of squares (like MSE numerator)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SStotSS</a:t>
            </a:r>
            <a:r>
              <a:rPr lang="en-US" dirty="0"/>
              <a:t>_{tot}</a:t>
            </a:r>
            <a:r>
              <a:rPr lang="en-US" dirty="0" err="1"/>
              <a:t>SStot</a:t>
            </a:r>
            <a:r>
              <a:rPr lang="en-US" dirty="0"/>
              <a:t>​ = total sum of squares (how much the values vary around the mean)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yˉ\bar{y}yˉ​ = mean of the actual values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MSE measures how close the predicted values are to the actual values. It does this by taking the average of the </a:t>
            </a:r>
            <a:r>
              <a:rPr lang="en-US" b="1" dirty="0"/>
              <a:t>squared differences</a:t>
            </a:r>
            <a:r>
              <a:rPr lang="en-US" dirty="0"/>
              <a:t> between predicted and actual values: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Why we use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Penalizes </a:t>
            </a:r>
            <a:r>
              <a:rPr lang="en-US" b="1" dirty="0"/>
              <a:t>larger errors</a:t>
            </a:r>
            <a:r>
              <a:rPr lang="en-US" dirty="0"/>
              <a:t> more due to squaring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</a:t>
            </a:r>
            <a:r>
              <a:rPr lang="en-US" b="1" dirty="0"/>
              <a:t>optimization</a:t>
            </a:r>
            <a:r>
              <a:rPr lang="en-US" dirty="0"/>
              <a:t> (it’s differentiable, so it works well with gradient descent)</a:t>
            </a:r>
          </a:p>
          <a:p>
            <a:pPr>
              <a:buNone/>
            </a:pPr>
            <a:r>
              <a:rPr lang="en-US" b="1" dirty="0"/>
              <a:t>🚫 Drawbacks: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</a:t>
            </a:r>
            <a:r>
              <a:rPr lang="en-US" b="1" dirty="0"/>
              <a:t>sensitive to outliers</a:t>
            </a:r>
            <a:r>
              <a:rPr lang="en-US" dirty="0"/>
              <a:t> (because errors are squared)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 is in </a:t>
            </a:r>
            <a:r>
              <a:rPr lang="en-US" b="1" dirty="0"/>
              <a:t>squared units</a:t>
            </a:r>
            <a:r>
              <a:rPr lang="en-US" dirty="0"/>
              <a:t> of the output (e.g., if predicting price in dollars, MSE is in dollars²)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ADCBC-FCED-430E-9E6C-8C1BE8E423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8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2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8A46-4C87-7545-6496-9D72931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960" y="1194184"/>
            <a:ext cx="9828079" cy="2541431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egoe WPC"/>
              </a:rPr>
              <a:t>Tesla Stock Price Prediction</a:t>
            </a:r>
            <a:br>
              <a:rPr lang="en-US" b="0" i="0" dirty="0">
                <a:effectLst/>
                <a:latin typeface="Segoe WPC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B1CE4-0CB4-12DB-E6EA-D4BACC036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865362" cy="222674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WPC"/>
              </a:rPr>
              <a:t>Forecasting Jan 2024 Closing Prices</a:t>
            </a:r>
          </a:p>
          <a:p>
            <a:r>
              <a:rPr lang="en-US" dirty="0"/>
              <a:t>										                          				</a:t>
            </a:r>
          </a:p>
          <a:p>
            <a:r>
              <a:rPr lang="en-US" dirty="0"/>
              <a:t>						 Tamilarasee Sethuraj</a:t>
            </a:r>
          </a:p>
        </p:txBody>
      </p:sp>
    </p:spTree>
    <p:extLst>
      <p:ext uri="{BB962C8B-B14F-4D97-AF65-F5344CB8AC3E}">
        <p14:creationId xmlns:p14="http://schemas.microsoft.com/office/powerpoint/2010/main" val="191046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BA67-E693-167F-9C16-56CC1784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 WPC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9C58-EE53-45F2-CE35-E8BCE2A3B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02868"/>
            <a:ext cx="9603275" cy="3450613"/>
          </a:xfrm>
        </p:spPr>
        <p:txBody>
          <a:bodyPr/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Objective:</a:t>
            </a:r>
            <a:r>
              <a:rPr lang="en-US" b="0" i="0" dirty="0">
                <a:effectLst/>
                <a:latin typeface="Segoe WPC"/>
              </a:rPr>
              <a:t> Predict Tesla stock closing price using Linear Regression.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Data:</a:t>
            </a:r>
            <a:r>
              <a:rPr lang="en-US" b="0" i="0" dirty="0">
                <a:effectLst/>
                <a:latin typeface="Segoe WPC"/>
              </a:rPr>
              <a:t> 2023 daily data (Train/Test), Jan 2024 (Predict).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Source:</a:t>
            </a:r>
            <a:r>
              <a:rPr lang="en-US" b="0" i="0" dirty="0">
                <a:effectLst/>
                <a:latin typeface="Segoe WPC"/>
              </a:rPr>
              <a:t>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yfinance</a:t>
            </a:r>
            <a:r>
              <a:rPr lang="en-US" b="0" i="0" dirty="0">
                <a:effectLst/>
                <a:latin typeface="Segoe WPC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88C25-FBC7-6F46-349F-20D082C6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AAA3A1-567D-2168-EBC6-DF048A1C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FDC3-E774-5BCE-CBD4-F877EB0F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925" y="2602868"/>
            <a:ext cx="9603275" cy="3450613"/>
          </a:xfrm>
        </p:spPr>
        <p:txBody>
          <a:bodyPr>
            <a:norm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1" i="0" dirty="0">
                <a:effectLst/>
                <a:latin typeface="Segoe WPC"/>
              </a:rPr>
              <a:t>Source:</a:t>
            </a:r>
            <a:r>
              <a:rPr lang="en-US" b="0" i="0" dirty="0">
                <a:effectLst/>
                <a:latin typeface="Segoe WPC"/>
              </a:rPr>
              <a:t>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yfinance</a:t>
            </a:r>
            <a:endParaRPr lang="en-US" dirty="0">
              <a:latin typeface="Segoe WPC"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1" i="0" dirty="0">
                <a:effectLst/>
                <a:latin typeface="Segoe WPC"/>
              </a:rPr>
              <a:t>Ticker:</a:t>
            </a:r>
            <a:r>
              <a:rPr lang="en-US" b="0" i="0" dirty="0">
                <a:effectLst/>
                <a:latin typeface="Segoe WPC"/>
              </a:rPr>
              <a:t> TSLA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1" i="0" dirty="0">
                <a:effectLst/>
                <a:latin typeface="Segoe WPC"/>
              </a:rPr>
              <a:t>Training Period:</a:t>
            </a:r>
            <a:r>
              <a:rPr lang="en-US" b="0" i="0" dirty="0">
                <a:effectLst/>
                <a:latin typeface="Segoe WPC"/>
              </a:rPr>
              <a:t> 2023-01-01 to 2024-01-01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1" i="0" dirty="0">
                <a:effectLst/>
                <a:latin typeface="Segoe WPC"/>
              </a:rPr>
              <a:t>Prediction Period:</a:t>
            </a:r>
            <a:r>
              <a:rPr lang="en-US" b="0" i="0" dirty="0">
                <a:effectLst/>
                <a:latin typeface="Segoe WPC"/>
              </a:rPr>
              <a:t> 2024-01-01 to 2024-02-01</a:t>
            </a:r>
          </a:p>
          <a:p>
            <a:pPr marL="457200" lvl="1" indent="0">
              <a:spcBef>
                <a:spcPts val="150"/>
              </a:spcBef>
              <a:spcAft>
                <a:spcPts val="150"/>
              </a:spcAft>
              <a:buNone/>
            </a:pPr>
            <a:endParaRPr lang="en-US" b="0" i="0" dirty="0">
              <a:effectLst/>
              <a:latin typeface="Segoe WPC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WPC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9EEC0-FA28-D4F6-15C4-79BA9295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692FDD-0B9E-AE0F-8C21-FE633B9E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b="1" i="0" dirty="0">
                <a:effectLst/>
                <a:latin typeface="Segoe WPC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C711-C417-B8D9-80A5-E1BB870C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97" y="2602868"/>
            <a:ext cx="9603275" cy="3450613"/>
          </a:xfrm>
        </p:spPr>
        <p:txBody>
          <a:bodyPr>
            <a:norm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0" i="0" dirty="0"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effectLst/>
                <a:latin typeface="Segoe WPC"/>
              </a:rPr>
              <a:t>,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High</a:t>
            </a:r>
            <a:r>
              <a:rPr lang="en-US" b="0" i="0" dirty="0">
                <a:effectLst/>
                <a:latin typeface="Segoe WPC"/>
              </a:rPr>
              <a:t>,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Low</a:t>
            </a:r>
            <a:r>
              <a:rPr lang="en-US" b="0" i="0" dirty="0">
                <a:effectLst/>
                <a:latin typeface="Segoe WPC"/>
              </a:rPr>
              <a:t>,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Close</a:t>
            </a:r>
            <a:r>
              <a:rPr lang="en-US" b="0" i="0" dirty="0">
                <a:effectLst/>
                <a:latin typeface="Segoe WPC"/>
              </a:rPr>
              <a:t>,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Volume</a:t>
            </a:r>
            <a:r>
              <a:rPr lang="en-US" dirty="0">
                <a:latin typeface="Segoe WPC"/>
              </a:rPr>
              <a:t>-</a:t>
            </a:r>
            <a:r>
              <a:rPr lang="en-US" b="0" i="0" dirty="0">
                <a:effectLst/>
                <a:latin typeface="Segoe WPC"/>
              </a:rPr>
              <a:t>Standard daily data.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0" i="0" dirty="0">
                <a:effectLst/>
                <a:latin typeface="Consolas" panose="020B0609020204030204" pitchFamily="49" charset="0"/>
              </a:rPr>
              <a:t>Open-Close</a:t>
            </a:r>
            <a:r>
              <a:rPr lang="en-US" b="0" i="0" dirty="0">
                <a:effectLst/>
                <a:latin typeface="Segoe WPC"/>
              </a:rPr>
              <a:t>: Intraday momentum.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0" i="0" dirty="0">
                <a:effectLst/>
                <a:latin typeface="Consolas" panose="020B0609020204030204" pitchFamily="49" charset="0"/>
              </a:rPr>
              <a:t>High-Low</a:t>
            </a:r>
            <a:r>
              <a:rPr lang="en-US" b="0" i="0" dirty="0">
                <a:effectLst/>
                <a:latin typeface="Segoe WPC"/>
              </a:rPr>
              <a:t>: Intraday range/volatility.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0" i="0" dirty="0">
                <a:effectLst/>
                <a:latin typeface="Consolas" panose="020B0609020204030204" pitchFamily="49" charset="0"/>
              </a:rPr>
              <a:t>Volume Change Pct</a:t>
            </a:r>
            <a:r>
              <a:rPr lang="en-US" b="0" i="0" dirty="0">
                <a:effectLst/>
                <a:latin typeface="Segoe WPC"/>
              </a:rPr>
              <a:t>: Shift in trading activity.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0" i="0" dirty="0">
                <a:effectLst/>
                <a:latin typeface="Consolas" panose="020B0609020204030204" pitchFamily="49" charset="0"/>
              </a:rPr>
              <a:t>Sq High-Low</a:t>
            </a:r>
            <a:r>
              <a:rPr lang="en-US" b="0" i="0" dirty="0">
                <a:effectLst/>
                <a:latin typeface="Segoe WPC"/>
              </a:rPr>
              <a:t>: Non-linear volatility effect.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endParaRPr lang="en-US" b="0" i="0" dirty="0">
              <a:effectLst/>
              <a:latin typeface="Segoe WPC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WPC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EAB37-88B9-1117-0331-B1A4E7C1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60" y="2235812"/>
            <a:ext cx="4948739" cy="28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4CA4D-3CD6-587E-340D-DD4E87796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C53E-4D20-B026-78EE-CCA31C35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 WPC"/>
              </a:rPr>
              <a:t>Model Training and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6F50-2A54-33AB-EA13-668F2DAA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Model:</a:t>
            </a:r>
            <a:r>
              <a:rPr lang="en-US" b="0" i="0" dirty="0">
                <a:effectLst/>
                <a:latin typeface="Segoe WPC"/>
              </a:rPr>
              <a:t> Linear Regression 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sklearn.linear_model.LinearRegression</a:t>
            </a:r>
            <a:r>
              <a:rPr lang="en-US" b="0" i="0" dirty="0">
                <a:effectLst/>
                <a:latin typeface="Segoe WPC"/>
              </a:rPr>
              <a:t>)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Split:</a:t>
            </a:r>
            <a:r>
              <a:rPr lang="en-US" b="0" i="0" dirty="0">
                <a:effectLst/>
                <a:latin typeface="Segoe WPC"/>
              </a:rPr>
              <a:t> Chronological (80% Train / 20% Test from 2023 data) 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>
              <a:latin typeface="Segoe WPC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67AD6-0BE8-B4FC-343E-932F289F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46" y="2962069"/>
            <a:ext cx="10425675" cy="1834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0AE9D1-14A4-16F7-DEC4-A8E4798C8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45" y="4796482"/>
            <a:ext cx="10425675" cy="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D4517-FD13-2DF8-803D-3A95420A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07FF-EC55-321A-9DDF-594397FC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 WPC"/>
              </a:rPr>
              <a:t>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5BBA-8613-C8E1-0A2A-CA2DB870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0" y="1998694"/>
            <a:ext cx="9603275" cy="3450613"/>
          </a:xfrm>
        </p:spPr>
        <p:txBody>
          <a:bodyPr>
            <a:norm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1" i="0" dirty="0">
                <a:effectLst/>
                <a:latin typeface="Segoe WPC"/>
              </a:rPr>
              <a:t>R-Squared (R²): </a:t>
            </a:r>
            <a:r>
              <a:rPr lang="en-US" b="0" i="0" dirty="0">
                <a:effectLst/>
                <a:latin typeface="Segoe WPC"/>
              </a:rPr>
              <a:t>Explains ~83% of next-day price variance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1" i="0" dirty="0">
                <a:effectLst/>
                <a:latin typeface="Segoe WPC"/>
              </a:rPr>
              <a:t>Mean Squared Error (MSE): 46.23</a:t>
            </a:r>
            <a:r>
              <a:rPr lang="en-US" b="0" i="0" dirty="0">
                <a:effectLst/>
                <a:latin typeface="Segoe WPC"/>
              </a:rPr>
              <a:t>  (Avg. squared error)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52C2B-F722-0647-3E9A-8D2F734C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46" y="2900454"/>
            <a:ext cx="6076822" cy="2623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8BB2E-B047-5C0E-0712-9D8B487EC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688" y="2900455"/>
            <a:ext cx="3654939" cy="26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9E464-B909-DB18-7824-79F503651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FAFE-82B3-1B65-7B56-47BCF27C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 WPC"/>
              </a:rPr>
              <a:t>Prediction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2841F-4034-450A-B455-3726360C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04" y="1981096"/>
            <a:ext cx="4982094" cy="3450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61C65-D858-A0E1-215D-8A3E3EE1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981096"/>
            <a:ext cx="4654695" cy="34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5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1248-1354-76AE-DB67-CFF708A5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5F33-2A7E-B434-B220-CBB18E01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US" b="1" i="0" dirty="0">
                <a:effectLst/>
                <a:latin typeface="Segoe WPC"/>
              </a:rPr>
              <a:t> Insights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A10A-A9CE-2165-6895-196EC476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45" y="2407617"/>
            <a:ext cx="9603275" cy="3450613"/>
          </a:xfrm>
        </p:spPr>
        <p:txBody>
          <a:bodyPr>
            <a:norm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Result:</a:t>
            </a:r>
            <a:r>
              <a:rPr lang="en-US" b="0" i="0" dirty="0">
                <a:effectLst/>
                <a:latin typeface="Segoe WPC"/>
              </a:rPr>
              <a:t> Linear model showed decent predictive power (R²=0.83) on 2023 data using daily features.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Limitations:</a:t>
            </a:r>
            <a:r>
              <a:rPr lang="en-US" b="0" i="0" dirty="0">
                <a:effectLst/>
                <a:latin typeface="Segoe WPC"/>
              </a:rPr>
              <a:t> Linear assumptions, ignores external factors (news, sentiment).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Next Steps:</a:t>
            </a:r>
            <a:r>
              <a:rPr lang="en-US" b="0" i="0" dirty="0">
                <a:effectLst/>
                <a:latin typeface="Segoe WPC"/>
              </a:rPr>
              <a:t> Non-linear models (Random Forest, LSTMs), more features (technical indicators), external data integration.</a:t>
            </a:r>
          </a:p>
        </p:txBody>
      </p:sp>
    </p:spTree>
    <p:extLst>
      <p:ext uri="{BB962C8B-B14F-4D97-AF65-F5344CB8AC3E}">
        <p14:creationId xmlns:p14="http://schemas.microsoft.com/office/powerpoint/2010/main" val="146487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9D00-66A4-075B-B037-1ABC5D57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48" y="1541050"/>
            <a:ext cx="4872728" cy="188795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25033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435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Segoe WPC</vt:lpstr>
      <vt:lpstr>Gallery</vt:lpstr>
      <vt:lpstr>Tesla Stock Price Prediction </vt:lpstr>
      <vt:lpstr>Introduction</vt:lpstr>
      <vt:lpstr>Data COLLECTION</vt:lpstr>
      <vt:lpstr>Feature Engineering</vt:lpstr>
      <vt:lpstr>Model Training and PERFORMANCE</vt:lpstr>
      <vt:lpstr>Model PERFORMANCE</vt:lpstr>
      <vt:lpstr>Prediction</vt:lpstr>
      <vt:lpstr> Insights 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Tamilarasee Sethuraj</dc:creator>
  <cp:lastModifiedBy>Tamilarasee Sethuraj</cp:lastModifiedBy>
  <cp:revision>2</cp:revision>
  <dcterms:created xsi:type="dcterms:W3CDTF">2025-04-10T03:48:41Z</dcterms:created>
  <dcterms:modified xsi:type="dcterms:W3CDTF">2025-05-11T03:58:39Z</dcterms:modified>
</cp:coreProperties>
</file>