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11"/>
  </p:notesMasterIdLst>
  <p:sldIdLst>
    <p:sldId id="256" r:id="rId2"/>
    <p:sldId id="257" r:id="rId3"/>
    <p:sldId id="258" r:id="rId4"/>
    <p:sldId id="262" r:id="rId5"/>
    <p:sldId id="259" r:id="rId6"/>
    <p:sldId id="264" r:id="rId7"/>
    <p:sldId id="261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6" autoAdjust="0"/>
    <p:restoredTop sz="94660"/>
  </p:normalViewPr>
  <p:slideViewPr>
    <p:cSldViewPr snapToGrid="0">
      <p:cViewPr>
        <p:scale>
          <a:sx n="86" d="100"/>
          <a:sy n="86" d="100"/>
        </p:scale>
        <p:origin x="4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6F2B10-9FD3-4160-92EF-E122E7E1BA58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ADCBC-FCED-430E-9E6C-8C1BE8E42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39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R2 shows </a:t>
            </a:r>
            <a:r>
              <a:rPr lang="en-US" b="1" dirty="0"/>
              <a:t>how well your model explains the variance</a:t>
            </a:r>
            <a:r>
              <a:rPr lang="en-US" dirty="0"/>
              <a:t> in the target variable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R2=1−SStot​</a:t>
            </a:r>
            <a:r>
              <a:rPr lang="en-US" dirty="0" err="1"/>
              <a:t>SSres</a:t>
            </a:r>
            <a:r>
              <a:rPr lang="en-US" dirty="0"/>
              <a:t>​​=1−∑(</a:t>
            </a:r>
            <a:r>
              <a:rPr lang="en-US" dirty="0" err="1"/>
              <a:t>yi</a:t>
            </a:r>
            <a:r>
              <a:rPr lang="en-US" dirty="0"/>
              <a:t>​−yˉ​)2∑(</a:t>
            </a:r>
            <a:r>
              <a:rPr lang="en-US" dirty="0" err="1"/>
              <a:t>yi</a:t>
            </a:r>
            <a:r>
              <a:rPr lang="en-US" dirty="0"/>
              <a:t>​−y^​</a:t>
            </a:r>
            <a:r>
              <a:rPr lang="en-US" dirty="0" err="1"/>
              <a:t>i</a:t>
            </a:r>
            <a:r>
              <a:rPr lang="en-US" dirty="0"/>
              <a:t>​)2​ 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SSresSS</a:t>
            </a:r>
            <a:r>
              <a:rPr lang="en-US" dirty="0"/>
              <a:t>_{res}</a:t>
            </a:r>
            <a:r>
              <a:rPr lang="en-US" dirty="0" err="1"/>
              <a:t>SSres</a:t>
            </a:r>
            <a:r>
              <a:rPr lang="en-US" dirty="0"/>
              <a:t>​ = residual sum of squares (like MSE numerator)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SStotSS</a:t>
            </a:r>
            <a:r>
              <a:rPr lang="en-US" dirty="0"/>
              <a:t>_{tot}</a:t>
            </a:r>
            <a:r>
              <a:rPr lang="en-US" dirty="0" err="1"/>
              <a:t>SStot</a:t>
            </a:r>
            <a:r>
              <a:rPr lang="en-US" dirty="0"/>
              <a:t>​ = total sum of squares (how much the values vary around the mean)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yˉ\bar{y}yˉ​ = mean of the actual values</a:t>
            </a:r>
          </a:p>
          <a:p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MSE measures how close the predicted values are to the actual values. It does this by taking the average of the </a:t>
            </a:r>
            <a:r>
              <a:rPr lang="en-US" b="1" dirty="0"/>
              <a:t>squared differences</a:t>
            </a:r>
            <a:r>
              <a:rPr lang="en-US" dirty="0"/>
              <a:t> between predicted and actual values: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Why we 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Penalizes </a:t>
            </a:r>
            <a:r>
              <a:rPr lang="en-US" b="1" dirty="0"/>
              <a:t>larger errors</a:t>
            </a:r>
            <a:r>
              <a:rPr lang="en-US" dirty="0"/>
              <a:t> more due to squaring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Good for </a:t>
            </a:r>
            <a:r>
              <a:rPr lang="en-US" b="1" dirty="0"/>
              <a:t>optimization</a:t>
            </a:r>
            <a:r>
              <a:rPr lang="en-US" dirty="0"/>
              <a:t> (it’s differentiable, so it works well with gradient descent)</a:t>
            </a:r>
          </a:p>
          <a:p>
            <a:pPr>
              <a:buNone/>
            </a:pPr>
            <a:r>
              <a:rPr lang="en-US" b="1" dirty="0"/>
              <a:t>🚫 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It's </a:t>
            </a:r>
            <a:r>
              <a:rPr lang="en-US" b="1" dirty="0"/>
              <a:t>sensitive to outliers</a:t>
            </a:r>
            <a:r>
              <a:rPr lang="en-US" dirty="0"/>
              <a:t> (because errors are squared)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result is in </a:t>
            </a:r>
            <a:r>
              <a:rPr lang="en-US" b="1" dirty="0"/>
              <a:t>squared units</a:t>
            </a:r>
            <a:r>
              <a:rPr lang="en-US" dirty="0"/>
              <a:t> of the output (e.g., if predicting price in dollars, MSE is in dollars²)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7ADCBC-FCED-430E-9E6C-8C1BE8E423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43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60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3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597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181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98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2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29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67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63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30828-2474-4672-88AF-865DAE8FA9A4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39FE79E-86F8-430C-8E59-F190C467056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540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eathcare-cost-prediction.streamlit.app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B8A46-4C87-7545-6496-9D729318A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960" y="1194184"/>
            <a:ext cx="9828079" cy="2541431"/>
          </a:xfrm>
        </p:spPr>
        <p:txBody>
          <a:bodyPr>
            <a:normAutofit/>
          </a:bodyPr>
          <a:lstStyle/>
          <a:p>
            <a:r>
              <a:rPr lang="en-US" sz="4800" b="1" i="0" dirty="0">
                <a:effectLst/>
                <a:latin typeface="Segoe WPC"/>
              </a:rPr>
              <a:t>HEALTHCARE COST Prediction</a:t>
            </a:r>
            <a:br>
              <a:rPr lang="en-US" b="0" i="0" dirty="0">
                <a:effectLst/>
                <a:latin typeface="Segoe WPC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B1CE4-0CB4-12DB-E6EA-D4BACC036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865362" cy="2226745"/>
          </a:xfrm>
        </p:spPr>
        <p:txBody>
          <a:bodyPr>
            <a:normAutofit/>
          </a:bodyPr>
          <a:lstStyle/>
          <a:p>
            <a:r>
              <a:rPr lang="en-US" dirty="0"/>
              <a:t>Data science project lifecycle										                          				</a:t>
            </a:r>
          </a:p>
          <a:p>
            <a:r>
              <a:rPr lang="en-US" dirty="0"/>
              <a:t>						 Tamilarasee Sethuraj</a:t>
            </a:r>
          </a:p>
        </p:txBody>
      </p:sp>
    </p:spTree>
    <p:extLst>
      <p:ext uri="{BB962C8B-B14F-4D97-AF65-F5344CB8AC3E}">
        <p14:creationId xmlns:p14="http://schemas.microsoft.com/office/powerpoint/2010/main" val="1910464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1BA67-E693-167F-9C16-56CC1784C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9C58-EE53-45F2-CE35-E8BCE2A3B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0604" y="1948933"/>
            <a:ext cx="10086487" cy="3450613"/>
          </a:xfrm>
        </p:spPr>
        <p:txBody>
          <a:bodyPr/>
          <a:lstStyle/>
          <a:p>
            <a:r>
              <a:rPr lang="en-US" dirty="0"/>
              <a:t>Display and Analyze data  - Average, Min/max values (Range), Categorize values by a col (age)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65F9E89-25CB-F310-C216-81FDC7F4B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71" y="2608105"/>
            <a:ext cx="10435258" cy="30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764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8C25-FBC7-6F46-349F-20D082C6A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4AAA3A1-567D-2168-EBC6-DF048A1C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3FDC3-E774-5BCE-CBD4-F877EB0F1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053" y="1943391"/>
            <a:ext cx="9603275" cy="3450613"/>
          </a:xfrm>
        </p:spPr>
        <p:txBody>
          <a:bodyPr>
            <a:norm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600" i="0" dirty="0">
                <a:effectLst/>
                <a:latin typeface="Segoe WPC"/>
              </a:rPr>
              <a:t>Visualize data</a:t>
            </a:r>
            <a:r>
              <a:rPr lang="en-US" sz="1600" dirty="0">
                <a:latin typeface="Segoe WPC"/>
              </a:rPr>
              <a:t> based on category, Understand distribution/density of the features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600" dirty="0">
                <a:latin typeface="Segoe WPC"/>
              </a:rPr>
              <a:t>Identify bias in the Dataset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sz="1600" i="0" dirty="0">
                <a:effectLst/>
                <a:latin typeface="Segoe WPC"/>
              </a:rPr>
              <a:t>Pair</a:t>
            </a:r>
            <a:r>
              <a:rPr lang="en-US" sz="1600" dirty="0">
                <a:latin typeface="Segoe WPC"/>
              </a:rPr>
              <a:t>-plot to understand relationship among features(col)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en-US" dirty="0">
              <a:latin typeface="Segoe WPC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en-US" i="0" dirty="0">
              <a:effectLst/>
              <a:latin typeface="Segoe WPC"/>
            </a:endParaRPr>
          </a:p>
          <a:p>
            <a:pPr marL="457200" lvl="1" indent="0">
              <a:spcBef>
                <a:spcPts val="150"/>
              </a:spcBef>
              <a:spcAft>
                <a:spcPts val="150"/>
              </a:spcAft>
              <a:buNone/>
            </a:pPr>
            <a:endParaRPr lang="en-US" b="0" i="0" dirty="0">
              <a:effectLst/>
              <a:latin typeface="Segoe WPC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WPC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B6D73E-66DD-CA6F-0679-65CF7F339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805" y="3018745"/>
            <a:ext cx="4218276" cy="30938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35147D-EE1D-9F82-7A83-B4A9C8E027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862" y="2942786"/>
            <a:ext cx="3445938" cy="316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3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9EEC0-FA28-D4F6-15C4-79BA9295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B692FDD-0B9E-AE0F-8C21-FE633B9ED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l">
              <a:spcBef>
                <a:spcPts val="150"/>
              </a:spcBef>
              <a:spcAft>
                <a:spcPts val="150"/>
              </a:spcAft>
              <a:buNone/>
            </a:pPr>
            <a:r>
              <a:rPr lang="en-US" b="1" i="0" dirty="0">
                <a:effectLst/>
                <a:latin typeface="Segoe WPC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3C711-C417-B8D9-80A5-E1BB870C9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4797" y="2602868"/>
            <a:ext cx="9603275" cy="3450613"/>
          </a:xfrm>
        </p:spPr>
        <p:txBody>
          <a:bodyPr>
            <a:normAutofit/>
          </a:bodyPr>
          <a:lstStyle/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1" dirty="0">
                <a:latin typeface="Consolas" panose="020B0609020204030204" pitchFamily="49" charset="0"/>
              </a:rPr>
              <a:t>Preprocessing:</a:t>
            </a: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latin typeface="Consolas" panose="020B0609020204030204" pitchFamily="49" charset="0"/>
              </a:rPr>
              <a:t>One-Hot Encoding (Categorical -&gt; Numerical)</a:t>
            </a:r>
            <a:endParaRPr lang="en-US" b="0" i="0" dirty="0">
              <a:effectLst/>
              <a:latin typeface="Segoe WPC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r>
              <a:rPr lang="en-US" b="0" i="0" dirty="0">
                <a:effectLst/>
                <a:latin typeface="Consolas" panose="020B0609020204030204" pitchFamily="49" charset="0"/>
              </a:rPr>
              <a:t>Standardize/Normalize Numerical data</a:t>
            </a:r>
          </a:p>
          <a:p>
            <a:pPr lvl="2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latin typeface="Consolas" panose="020B0609020204030204" pitchFamily="49" charset="0"/>
              </a:rPr>
              <a:t>Maintain same range for all features</a:t>
            </a:r>
          </a:p>
          <a:p>
            <a:pPr lvl="2">
              <a:spcBef>
                <a:spcPts val="150"/>
              </a:spcBef>
              <a:spcAft>
                <a:spcPts val="150"/>
              </a:spcAft>
            </a:pPr>
            <a:r>
              <a:rPr lang="en-US" dirty="0">
                <a:latin typeface="Consolas" panose="020B0609020204030204" pitchFamily="49" charset="0"/>
              </a:rPr>
              <a:t>Prevents bias in ML model processing</a:t>
            </a:r>
            <a:endParaRPr lang="en-US" b="0" i="0" dirty="0">
              <a:effectLst/>
              <a:latin typeface="Segoe WPC"/>
            </a:endParaRPr>
          </a:p>
          <a:p>
            <a:pPr lvl="1">
              <a:spcBef>
                <a:spcPts val="150"/>
              </a:spcBef>
              <a:spcAft>
                <a:spcPts val="150"/>
              </a:spcAft>
            </a:pPr>
            <a:endParaRPr lang="en-US" b="0" i="0" dirty="0">
              <a:effectLst/>
              <a:latin typeface="Segoe WPC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WPC"/>
            </a:endParaRP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64FE49-7828-82B0-6A1E-7BE8F046E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8" y="2438022"/>
            <a:ext cx="5525192" cy="2839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5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4CA4D-3CD6-587E-340D-DD4E87796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4C53E-4D20-B026-78EE-CCA31C35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Machine Learning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6F50-2A54-33AB-EA13-668F2DAAF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Model:</a:t>
            </a:r>
            <a:r>
              <a:rPr lang="en-US" b="0" i="0" dirty="0">
                <a:effectLst/>
                <a:latin typeface="Segoe WPC"/>
              </a:rPr>
              <a:t> Linear Regression 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sklearn.linear_model.LinearRegression</a:t>
            </a:r>
            <a:r>
              <a:rPr lang="en-US" b="0" i="0" dirty="0">
                <a:effectLst/>
                <a:latin typeface="Segoe WPC"/>
              </a:rPr>
              <a:t>)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egoe WPC"/>
              </a:rPr>
              <a:t>Split:</a:t>
            </a:r>
            <a:r>
              <a:rPr lang="en-US" b="0" i="0" dirty="0">
                <a:effectLst/>
                <a:latin typeface="Segoe WPC"/>
              </a:rPr>
              <a:t> 80% Train / 20% Test</a:t>
            </a:r>
            <a:endParaRPr lang="en-US" dirty="0">
              <a:latin typeface="Segoe WP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8AF761-B442-D16C-00FB-552804489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3056610"/>
            <a:ext cx="4317077" cy="2695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C7FEC-FBA7-04D5-D093-EDB3156C2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056610"/>
            <a:ext cx="5440351" cy="269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4517-FD13-2DF8-803D-3A95420A4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07FF-EC55-321A-9DDF-594397FC0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IMPROVED FEATURE ENGINEERING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51DDB2-F20B-5135-175F-597CE668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829" y="2537742"/>
            <a:ext cx="10130444" cy="189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8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9E464-B909-DB18-7824-79F503651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FAFE-82B3-1B65-7B56-47BCF27CC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Segoe WPC"/>
              </a:rPr>
              <a:t>Prediction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656C5F1-DE84-1ED0-7EA6-27D990B12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558" y="2081788"/>
            <a:ext cx="4881391" cy="345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09B44-972D-AB50-D5FF-BB509361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4" y="2188184"/>
            <a:ext cx="5974255" cy="323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251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91248-1354-76AE-DB67-CFF708A5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15F33-2A7E-B434-B220-CBB18E01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67037"/>
            <a:ext cx="9603275" cy="1049235"/>
          </a:xfrm>
        </p:spPr>
        <p:txBody>
          <a:bodyPr/>
          <a:lstStyle/>
          <a:p>
            <a:r>
              <a:rPr lang="en-US" b="1" i="0" dirty="0">
                <a:effectLst/>
                <a:latin typeface="Segoe WPC"/>
              </a:rPr>
              <a:t>BUILD WEB APP - 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6A10A-A9CE-2165-6895-196EC4769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283" y="2014148"/>
            <a:ext cx="9603275" cy="3450613"/>
          </a:xfrm>
        </p:spPr>
        <p:txBody>
          <a:bodyPr>
            <a:normAutofit/>
          </a:bodyPr>
          <a:lstStyle/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egoe WPC"/>
              </a:rPr>
              <a:t>Export the model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WPC"/>
              </a:rPr>
              <a:t>Build app using </a:t>
            </a:r>
            <a:r>
              <a:rPr lang="en-US" dirty="0" err="1">
                <a:latin typeface="Segoe WPC"/>
              </a:rPr>
              <a:t>Streamlit</a:t>
            </a:r>
            <a:r>
              <a:rPr lang="en-US" dirty="0">
                <a:latin typeface="Segoe WPC"/>
              </a:rPr>
              <a:t> </a:t>
            </a: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Segoe WPC"/>
              </a:rPr>
              <a:t>Deploy in </a:t>
            </a:r>
            <a:r>
              <a:rPr lang="en-US" dirty="0" err="1">
                <a:latin typeface="Segoe WPC"/>
              </a:rPr>
              <a:t>Streamlit</a:t>
            </a:r>
            <a:r>
              <a:rPr lang="en-US" dirty="0">
                <a:latin typeface="Segoe WPC"/>
              </a:rPr>
              <a:t> Cloud - </a:t>
            </a:r>
            <a:r>
              <a:rPr lang="en-US" dirty="0">
                <a:latin typeface="Segoe WPC"/>
                <a:hlinkClick r:id="rId2"/>
              </a:rPr>
              <a:t>https://heathcare-cost-prediction.streamlit.app/</a:t>
            </a:r>
            <a:endParaRPr lang="en-US" dirty="0">
              <a:latin typeface="Segoe WPC"/>
            </a:endParaRPr>
          </a:p>
          <a:p>
            <a:pPr marL="0" indent="0" algn="l">
              <a:spcBef>
                <a:spcPts val="150"/>
              </a:spcBef>
              <a:spcAft>
                <a:spcPts val="150"/>
              </a:spcAft>
              <a:buNone/>
            </a:pPr>
            <a:endParaRPr lang="en-US" dirty="0">
              <a:latin typeface="Segoe WPC"/>
            </a:endParaRPr>
          </a:p>
          <a:p>
            <a:pPr algn="l"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egoe WPC"/>
            </a:endParaRPr>
          </a:p>
        </p:txBody>
      </p:sp>
    </p:spTree>
    <p:extLst>
      <p:ext uri="{BB962C8B-B14F-4D97-AF65-F5344CB8AC3E}">
        <p14:creationId xmlns:p14="http://schemas.microsoft.com/office/powerpoint/2010/main" val="146487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9D00-66A4-075B-B037-1ABC5D572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348" y="1541050"/>
            <a:ext cx="4872728" cy="188795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8250338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325</TotalTime>
  <Words>360</Words>
  <Application>Microsoft Office PowerPoint</Application>
  <PresentationFormat>Widescreen</PresentationFormat>
  <Paragraphs>48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Gill Sans MT</vt:lpstr>
      <vt:lpstr>Segoe WPC</vt:lpstr>
      <vt:lpstr>Gallery</vt:lpstr>
      <vt:lpstr>HEALTHCARE COST Prediction </vt:lpstr>
      <vt:lpstr>Data Understanding</vt:lpstr>
      <vt:lpstr>EDA</vt:lpstr>
      <vt:lpstr>Feature Engineering</vt:lpstr>
      <vt:lpstr>Machine Learning model</vt:lpstr>
      <vt:lpstr>IMPROVED FEATURE ENGINEERING</vt:lpstr>
      <vt:lpstr>Prediction</vt:lpstr>
      <vt:lpstr>BUILD WEB APP - DEPLOY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Tamilarasee Sethuraj</dc:creator>
  <cp:lastModifiedBy>Tamilarasee Sethuraj</cp:lastModifiedBy>
  <cp:revision>5</cp:revision>
  <dcterms:created xsi:type="dcterms:W3CDTF">2025-04-10T03:48:41Z</dcterms:created>
  <dcterms:modified xsi:type="dcterms:W3CDTF">2025-05-11T08:02:23Z</dcterms:modified>
</cp:coreProperties>
</file>