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1" r:id="rId2"/>
    <p:sldId id="28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85" r:id="rId21"/>
    <p:sldId id="286" r:id="rId22"/>
    <p:sldId id="277" r:id="rId23"/>
    <p:sldId id="278" r:id="rId24"/>
    <p:sldId id="283" r:id="rId25"/>
    <p:sldId id="282" r:id="rId2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72" y="91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presProps" Target="presProps.xml" /><Relationship Id="rId30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55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90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4569" y="810006"/>
            <a:ext cx="13411454" cy="946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90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4637" y="2212467"/>
            <a:ext cx="17738724" cy="7479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50" b="1" i="0">
                <a:solidFill>
                  <a:srgbClr val="2B2C2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4.emf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3.png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pn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18.png" /><Relationship Id="rId11" Type="http://schemas.openxmlformats.org/officeDocument/2006/relationships/image" Target="../media/image23.jp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4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FF0B-4C4F-1B84-FE27-E765DF741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652" y="2065512"/>
            <a:ext cx="13411454" cy="72327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endParaRPr lang="en-IN" sz="4700" dirty="0">
              <a:ea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9AB40A-CEFD-23A5-FBA7-352A9B7169F6}"/>
              </a:ext>
            </a:extLst>
          </p:cNvPr>
          <p:cNvGrpSpPr/>
          <p:nvPr/>
        </p:nvGrpSpPr>
        <p:grpSpPr>
          <a:xfrm>
            <a:off x="762000" y="190500"/>
            <a:ext cx="16144874" cy="2023314"/>
            <a:chOff x="174379" y="61222"/>
            <a:chExt cx="8747590" cy="83308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A2E4F0-1E9C-7F96-B36F-DE8FCC221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4379" y="61222"/>
              <a:ext cx="1809780" cy="833081"/>
            </a:xfrm>
            <a:prstGeom prst="rect">
              <a:avLst/>
            </a:prstGeom>
          </p:spPr>
        </p:pic>
        <p:pic>
          <p:nvPicPr>
            <p:cNvPr id="6" name="Picture 5" descr="Anna University - Wikipedia">
              <a:extLst>
                <a:ext uri="{FF2B5EF4-FFF2-40B4-BE49-F238E27FC236}">
                  <a16:creationId xmlns:a16="http://schemas.microsoft.com/office/drawing/2014/main" id="{C77B2335-D7CB-4C36-573B-C94F24AD3D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15085" y="88372"/>
              <a:ext cx="1306884" cy="805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E352653-01F1-284E-35C4-967CD15D6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68992" y="61222"/>
              <a:ext cx="5683309" cy="833081"/>
            </a:xfrm>
            <a:prstGeom prst="rect">
              <a:avLst/>
            </a:prstGeom>
          </p:spPr>
        </p:pic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9CC97F6-8C75-E4BD-E687-99C13A654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4049" y="4804811"/>
            <a:ext cx="16135112" cy="166199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dirty="0">
                <a:ea typeface="Calibri"/>
              </a:rPr>
              <a:t>                        </a:t>
            </a:r>
            <a:r>
              <a:rPr lang="en-US" dirty="0">
                <a:latin typeface="Times New Roman"/>
                <a:ea typeface="Calibri"/>
              </a:rPr>
              <a:t>           </a:t>
            </a:r>
            <a:r>
              <a:rPr lang="en-US" sz="5400" dirty="0">
                <a:latin typeface="Times New Roman"/>
                <a:ea typeface="Calibri"/>
              </a:rPr>
              <a:t>23CS1512  </a:t>
            </a:r>
          </a:p>
          <a:p>
            <a:r>
              <a:rPr lang="en-US" sz="5400" dirty="0">
                <a:latin typeface="Times New Roman"/>
                <a:ea typeface="Calibri"/>
              </a:rPr>
              <a:t>SOCIALLY RELEVANT MINI PROJECT</a:t>
            </a:r>
          </a:p>
        </p:txBody>
      </p:sp>
    </p:spTree>
    <p:extLst>
      <p:ext uri="{BB962C8B-B14F-4D97-AF65-F5344CB8AC3E}">
        <p14:creationId xmlns:p14="http://schemas.microsoft.com/office/powerpoint/2010/main" val="10494756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92187" y="3463290"/>
            <a:ext cx="13237844" cy="417165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ts val="5430"/>
              </a:lnSpc>
              <a:spcBef>
                <a:spcPts val="130"/>
              </a:spcBef>
              <a:tabLst>
                <a:tab pos="3971925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Data</a:t>
            </a:r>
            <a:r>
              <a:rPr sz="4400" b="1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Collection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	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Python,</a:t>
            </a:r>
            <a:r>
              <a:rPr sz="4400" spc="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OpenCV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5405"/>
              </a:lnSpc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Data</a:t>
            </a:r>
            <a:r>
              <a:rPr sz="4400" b="1" spc="-1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Processing</a:t>
            </a:r>
            <a:r>
              <a:rPr sz="4400" b="1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spc="-1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Pandas,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NumPy,</a:t>
            </a:r>
            <a:r>
              <a:rPr sz="4400" spc="-1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OpenCV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5435"/>
              </a:lnSpc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Deep</a:t>
            </a:r>
            <a:r>
              <a:rPr sz="4400" b="1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Learning</a:t>
            </a:r>
            <a:r>
              <a:rPr sz="4400" b="1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Models</a:t>
            </a:r>
            <a:r>
              <a:rPr sz="4400" b="1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TensorFlow,</a:t>
            </a:r>
            <a:r>
              <a:rPr sz="4400" spc="-1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Keras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(CNN,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LSTM)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5435"/>
              </a:lnSpc>
              <a:spcBef>
                <a:spcPts val="20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Visualization</a:t>
            </a:r>
            <a:r>
              <a:rPr sz="4400" b="1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Matplotlib,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Seaborn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5435"/>
              </a:lnSpc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Version</a:t>
            </a:r>
            <a:r>
              <a:rPr sz="4400" b="1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Control</a:t>
            </a:r>
            <a:r>
              <a:rPr sz="4400" b="1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Git,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GitHub</a:t>
            </a:r>
            <a:endParaRPr sz="4400" dirty="0">
              <a:latin typeface="Times New Roman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82825" y="5572125"/>
            <a:ext cx="1428750" cy="141922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47667" y="3867150"/>
            <a:ext cx="172466" cy="16865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6059150" y="3957701"/>
            <a:ext cx="1199515" cy="871219"/>
            <a:chOff x="16059150" y="3957701"/>
            <a:chExt cx="1199515" cy="871219"/>
          </a:xfrm>
        </p:grpSpPr>
        <p:sp>
          <p:nvSpPr>
            <p:cNvPr id="7" name="object 7"/>
            <p:cNvSpPr/>
            <p:nvPr/>
          </p:nvSpPr>
          <p:spPr>
            <a:xfrm>
              <a:off x="16059150" y="4111116"/>
              <a:ext cx="506730" cy="717550"/>
            </a:xfrm>
            <a:custGeom>
              <a:avLst/>
              <a:gdLst/>
              <a:ahLst/>
              <a:cxnLst/>
              <a:rect l="l" t="t" r="r" b="b"/>
              <a:pathLst>
                <a:path w="506730" h="717550">
                  <a:moveTo>
                    <a:pt x="506730" y="9525"/>
                  </a:moveTo>
                  <a:lnTo>
                    <a:pt x="320929" y="9525"/>
                  </a:lnTo>
                  <a:lnTo>
                    <a:pt x="303784" y="5715"/>
                  </a:lnTo>
                  <a:lnTo>
                    <a:pt x="284353" y="2667"/>
                  </a:lnTo>
                  <a:lnTo>
                    <a:pt x="261239" y="762"/>
                  </a:lnTo>
                  <a:lnTo>
                    <a:pt x="233299" y="0"/>
                  </a:lnTo>
                  <a:lnTo>
                    <a:pt x="175387" y="4572"/>
                  </a:lnTo>
                  <a:lnTo>
                    <a:pt x="126365" y="17399"/>
                  </a:lnTo>
                  <a:lnTo>
                    <a:pt x="86233" y="38100"/>
                  </a:lnTo>
                  <a:lnTo>
                    <a:pt x="55118" y="65786"/>
                  </a:lnTo>
                  <a:lnTo>
                    <a:pt x="32893" y="99695"/>
                  </a:lnTo>
                  <a:lnTo>
                    <a:pt x="19558" y="139319"/>
                  </a:lnTo>
                  <a:lnTo>
                    <a:pt x="15113" y="183769"/>
                  </a:lnTo>
                  <a:lnTo>
                    <a:pt x="21463" y="232156"/>
                  </a:lnTo>
                  <a:lnTo>
                    <a:pt x="38608" y="272288"/>
                  </a:lnTo>
                  <a:lnTo>
                    <a:pt x="64643" y="303530"/>
                  </a:lnTo>
                  <a:lnTo>
                    <a:pt x="97155" y="325501"/>
                  </a:lnTo>
                  <a:lnTo>
                    <a:pt x="38100" y="382270"/>
                  </a:lnTo>
                  <a:lnTo>
                    <a:pt x="12319" y="424434"/>
                  </a:lnTo>
                  <a:lnTo>
                    <a:pt x="10414" y="439674"/>
                  </a:lnTo>
                  <a:lnTo>
                    <a:pt x="12573" y="458470"/>
                  </a:lnTo>
                  <a:lnTo>
                    <a:pt x="19685" y="475615"/>
                  </a:lnTo>
                  <a:lnTo>
                    <a:pt x="32512" y="490474"/>
                  </a:lnTo>
                  <a:lnTo>
                    <a:pt x="52324" y="502158"/>
                  </a:lnTo>
                  <a:lnTo>
                    <a:pt x="30099" y="524510"/>
                  </a:lnTo>
                  <a:lnTo>
                    <a:pt x="13716" y="546227"/>
                  </a:lnTo>
                  <a:lnTo>
                    <a:pt x="3556" y="570103"/>
                  </a:lnTo>
                  <a:lnTo>
                    <a:pt x="0" y="598805"/>
                  </a:lnTo>
                  <a:lnTo>
                    <a:pt x="5715" y="633730"/>
                  </a:lnTo>
                  <a:lnTo>
                    <a:pt x="54356" y="686308"/>
                  </a:lnTo>
                  <a:lnTo>
                    <a:pt x="99695" y="703453"/>
                  </a:lnTo>
                  <a:lnTo>
                    <a:pt x="160528" y="713994"/>
                  </a:lnTo>
                  <a:lnTo>
                    <a:pt x="237998" y="717550"/>
                  </a:lnTo>
                  <a:lnTo>
                    <a:pt x="296926" y="714629"/>
                  </a:lnTo>
                  <a:lnTo>
                    <a:pt x="348996" y="706247"/>
                  </a:lnTo>
                  <a:lnTo>
                    <a:pt x="393827" y="692277"/>
                  </a:lnTo>
                  <a:lnTo>
                    <a:pt x="431165" y="673100"/>
                  </a:lnTo>
                  <a:lnTo>
                    <a:pt x="460883" y="648843"/>
                  </a:lnTo>
                  <a:lnTo>
                    <a:pt x="495554" y="585724"/>
                  </a:lnTo>
                  <a:lnTo>
                    <a:pt x="499999" y="547116"/>
                  </a:lnTo>
                  <a:lnTo>
                    <a:pt x="497967" y="528320"/>
                  </a:lnTo>
                  <a:lnTo>
                    <a:pt x="495554" y="505333"/>
                  </a:lnTo>
                  <a:lnTo>
                    <a:pt x="460629" y="449961"/>
                  </a:lnTo>
                  <a:lnTo>
                    <a:pt x="393319" y="422021"/>
                  </a:lnTo>
                  <a:lnTo>
                    <a:pt x="358140" y="416344"/>
                  </a:lnTo>
                  <a:lnTo>
                    <a:pt x="358140" y="572770"/>
                  </a:lnTo>
                  <a:lnTo>
                    <a:pt x="345440" y="602869"/>
                  </a:lnTo>
                  <a:lnTo>
                    <a:pt x="313563" y="619379"/>
                  </a:lnTo>
                  <a:lnTo>
                    <a:pt x="271272" y="626364"/>
                  </a:lnTo>
                  <a:lnTo>
                    <a:pt x="227584" y="627761"/>
                  </a:lnTo>
                  <a:lnTo>
                    <a:pt x="181356" y="625348"/>
                  </a:lnTo>
                  <a:lnTo>
                    <a:pt x="144907" y="617220"/>
                  </a:lnTo>
                  <a:lnTo>
                    <a:pt x="120904" y="602107"/>
                  </a:lnTo>
                  <a:lnTo>
                    <a:pt x="112268" y="578485"/>
                  </a:lnTo>
                  <a:lnTo>
                    <a:pt x="114427" y="565023"/>
                  </a:lnTo>
                  <a:lnTo>
                    <a:pt x="120015" y="552323"/>
                  </a:lnTo>
                  <a:lnTo>
                    <a:pt x="128016" y="540258"/>
                  </a:lnTo>
                  <a:lnTo>
                    <a:pt x="137414" y="528320"/>
                  </a:lnTo>
                  <a:lnTo>
                    <a:pt x="309499" y="540258"/>
                  </a:lnTo>
                  <a:lnTo>
                    <a:pt x="308737" y="540258"/>
                  </a:lnTo>
                  <a:lnTo>
                    <a:pt x="334264" y="544957"/>
                  </a:lnTo>
                  <a:lnTo>
                    <a:pt x="351663" y="554863"/>
                  </a:lnTo>
                  <a:lnTo>
                    <a:pt x="358140" y="572770"/>
                  </a:lnTo>
                  <a:lnTo>
                    <a:pt x="358140" y="416344"/>
                  </a:lnTo>
                  <a:lnTo>
                    <a:pt x="348488" y="414782"/>
                  </a:lnTo>
                  <a:lnTo>
                    <a:pt x="296672" y="409956"/>
                  </a:lnTo>
                  <a:lnTo>
                    <a:pt x="144653" y="400304"/>
                  </a:lnTo>
                  <a:lnTo>
                    <a:pt x="176149" y="350647"/>
                  </a:lnTo>
                  <a:lnTo>
                    <a:pt x="191008" y="353949"/>
                  </a:lnTo>
                  <a:lnTo>
                    <a:pt x="208788" y="356616"/>
                  </a:lnTo>
                  <a:lnTo>
                    <a:pt x="229108" y="358394"/>
                  </a:lnTo>
                  <a:lnTo>
                    <a:pt x="251460" y="359029"/>
                  </a:lnTo>
                  <a:lnTo>
                    <a:pt x="307975" y="354076"/>
                  </a:lnTo>
                  <a:lnTo>
                    <a:pt x="357251" y="339217"/>
                  </a:lnTo>
                  <a:lnTo>
                    <a:pt x="397764" y="315214"/>
                  </a:lnTo>
                  <a:lnTo>
                    <a:pt x="428244" y="282321"/>
                  </a:lnTo>
                  <a:lnTo>
                    <a:pt x="438912" y="259715"/>
                  </a:lnTo>
                  <a:lnTo>
                    <a:pt x="239014" y="259715"/>
                  </a:lnTo>
                  <a:lnTo>
                    <a:pt x="198628" y="253873"/>
                  </a:lnTo>
                  <a:lnTo>
                    <a:pt x="171069" y="237617"/>
                  </a:lnTo>
                  <a:lnTo>
                    <a:pt x="155448" y="212725"/>
                  </a:lnTo>
                  <a:lnTo>
                    <a:pt x="150368" y="181102"/>
                  </a:lnTo>
                  <a:lnTo>
                    <a:pt x="157353" y="141478"/>
                  </a:lnTo>
                  <a:lnTo>
                    <a:pt x="176530" y="114427"/>
                  </a:lnTo>
                  <a:lnTo>
                    <a:pt x="205486" y="98933"/>
                  </a:lnTo>
                  <a:lnTo>
                    <a:pt x="241808" y="93980"/>
                  </a:lnTo>
                  <a:lnTo>
                    <a:pt x="455422" y="93980"/>
                  </a:lnTo>
                  <a:lnTo>
                    <a:pt x="506730" y="90043"/>
                  </a:lnTo>
                  <a:lnTo>
                    <a:pt x="506730" y="9525"/>
                  </a:lnTo>
                  <a:close/>
                </a:path>
              </a:pathLst>
            </a:custGeom>
            <a:solidFill>
              <a:srgbClr val="362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298163" y="4205097"/>
              <a:ext cx="216407" cy="16573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6609314" y="3957700"/>
              <a:ext cx="649605" cy="648970"/>
            </a:xfrm>
            <a:custGeom>
              <a:avLst/>
              <a:gdLst/>
              <a:ahLst/>
              <a:cxnLst/>
              <a:rect l="l" t="t" r="r" b="b"/>
              <a:pathLst>
                <a:path w="649605" h="648970">
                  <a:moveTo>
                    <a:pt x="272288" y="572643"/>
                  </a:moveTo>
                  <a:lnTo>
                    <a:pt x="209423" y="564007"/>
                  </a:lnTo>
                  <a:lnTo>
                    <a:pt x="208534" y="562102"/>
                  </a:lnTo>
                  <a:lnTo>
                    <a:pt x="208534" y="153924"/>
                  </a:lnTo>
                  <a:lnTo>
                    <a:pt x="11303" y="153924"/>
                  </a:lnTo>
                  <a:lnTo>
                    <a:pt x="889" y="230632"/>
                  </a:lnTo>
                  <a:lnTo>
                    <a:pt x="52324" y="248539"/>
                  </a:lnTo>
                  <a:lnTo>
                    <a:pt x="61849" y="251460"/>
                  </a:lnTo>
                  <a:lnTo>
                    <a:pt x="64770" y="258064"/>
                  </a:lnTo>
                  <a:lnTo>
                    <a:pt x="64770" y="561086"/>
                  </a:lnTo>
                  <a:lnTo>
                    <a:pt x="62738" y="564007"/>
                  </a:lnTo>
                  <a:lnTo>
                    <a:pt x="0" y="572643"/>
                  </a:lnTo>
                  <a:lnTo>
                    <a:pt x="889" y="572643"/>
                  </a:lnTo>
                  <a:lnTo>
                    <a:pt x="889" y="647319"/>
                  </a:lnTo>
                  <a:lnTo>
                    <a:pt x="272288" y="647319"/>
                  </a:lnTo>
                  <a:lnTo>
                    <a:pt x="272288" y="572643"/>
                  </a:lnTo>
                  <a:close/>
                </a:path>
                <a:path w="649605" h="648970">
                  <a:moveTo>
                    <a:pt x="649351" y="610489"/>
                  </a:moveTo>
                  <a:lnTo>
                    <a:pt x="628269" y="542290"/>
                  </a:lnTo>
                  <a:lnTo>
                    <a:pt x="623570" y="527177"/>
                  </a:lnTo>
                  <a:lnTo>
                    <a:pt x="605409" y="533146"/>
                  </a:lnTo>
                  <a:lnTo>
                    <a:pt x="585597" y="538099"/>
                  </a:lnTo>
                  <a:lnTo>
                    <a:pt x="566420" y="541147"/>
                  </a:lnTo>
                  <a:lnTo>
                    <a:pt x="546354" y="542290"/>
                  </a:lnTo>
                  <a:lnTo>
                    <a:pt x="494792" y="524510"/>
                  </a:lnTo>
                  <a:lnTo>
                    <a:pt x="481711" y="464693"/>
                  </a:lnTo>
                  <a:lnTo>
                    <a:pt x="481711" y="238760"/>
                  </a:lnTo>
                  <a:lnTo>
                    <a:pt x="624078" y="238760"/>
                  </a:lnTo>
                  <a:lnTo>
                    <a:pt x="624078" y="144018"/>
                  </a:lnTo>
                  <a:lnTo>
                    <a:pt x="482092" y="144018"/>
                  </a:lnTo>
                  <a:lnTo>
                    <a:pt x="482092" y="0"/>
                  </a:lnTo>
                  <a:lnTo>
                    <a:pt x="391541" y="0"/>
                  </a:lnTo>
                  <a:lnTo>
                    <a:pt x="382270" y="54864"/>
                  </a:lnTo>
                  <a:lnTo>
                    <a:pt x="366268" y="96393"/>
                  </a:lnTo>
                  <a:lnTo>
                    <a:pt x="342011" y="125857"/>
                  </a:lnTo>
                  <a:lnTo>
                    <a:pt x="308356" y="144780"/>
                  </a:lnTo>
                  <a:lnTo>
                    <a:pt x="263906" y="154432"/>
                  </a:lnTo>
                  <a:lnTo>
                    <a:pt x="263906" y="238760"/>
                  </a:lnTo>
                  <a:lnTo>
                    <a:pt x="337820" y="238760"/>
                  </a:lnTo>
                  <a:lnTo>
                    <a:pt x="337820" y="496316"/>
                  </a:lnTo>
                  <a:lnTo>
                    <a:pt x="341503" y="544830"/>
                  </a:lnTo>
                  <a:lnTo>
                    <a:pt x="353187" y="583438"/>
                  </a:lnTo>
                  <a:lnTo>
                    <a:pt x="403225" y="633095"/>
                  </a:lnTo>
                  <a:lnTo>
                    <a:pt x="443103" y="644906"/>
                  </a:lnTo>
                  <a:lnTo>
                    <a:pt x="494030" y="648843"/>
                  </a:lnTo>
                  <a:lnTo>
                    <a:pt x="535432" y="645668"/>
                  </a:lnTo>
                  <a:lnTo>
                    <a:pt x="576707" y="637159"/>
                  </a:lnTo>
                  <a:lnTo>
                    <a:pt x="615442" y="624967"/>
                  </a:lnTo>
                  <a:lnTo>
                    <a:pt x="649351" y="610489"/>
                  </a:lnTo>
                  <a:close/>
                </a:path>
              </a:pathLst>
            </a:custGeom>
            <a:solidFill>
              <a:srgbClr val="3627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4001750" y="3067050"/>
            <a:ext cx="1314450" cy="1295400"/>
          </a:xfrm>
          <a:custGeom>
            <a:avLst/>
            <a:gdLst/>
            <a:ahLst/>
            <a:cxnLst/>
            <a:rect l="l" t="t" r="r" b="b"/>
            <a:pathLst>
              <a:path w="1314450" h="1295400">
                <a:moveTo>
                  <a:pt x="655701" y="0"/>
                </a:moveTo>
                <a:lnTo>
                  <a:pt x="623823" y="6096"/>
                </a:lnTo>
                <a:lnTo>
                  <a:pt x="595884" y="24383"/>
                </a:lnTo>
                <a:lnTo>
                  <a:pt x="476757" y="141858"/>
                </a:lnTo>
                <a:lnTo>
                  <a:pt x="627888" y="290829"/>
                </a:lnTo>
                <a:lnTo>
                  <a:pt x="654938" y="285750"/>
                </a:lnTo>
                <a:lnTo>
                  <a:pt x="682244" y="287908"/>
                </a:lnTo>
                <a:lnTo>
                  <a:pt x="731138" y="314578"/>
                </a:lnTo>
                <a:lnTo>
                  <a:pt x="758063" y="362457"/>
                </a:lnTo>
                <a:lnTo>
                  <a:pt x="760476" y="389635"/>
                </a:lnTo>
                <a:lnTo>
                  <a:pt x="755142" y="417068"/>
                </a:lnTo>
                <a:lnTo>
                  <a:pt x="900684" y="560577"/>
                </a:lnTo>
                <a:lnTo>
                  <a:pt x="927734" y="555371"/>
                </a:lnTo>
                <a:lnTo>
                  <a:pt x="955294" y="557529"/>
                </a:lnTo>
                <a:lnTo>
                  <a:pt x="981582" y="567054"/>
                </a:lnTo>
                <a:lnTo>
                  <a:pt x="1004823" y="584073"/>
                </a:lnTo>
                <a:lnTo>
                  <a:pt x="1026921" y="616839"/>
                </a:lnTo>
                <a:lnTo>
                  <a:pt x="1034288" y="654176"/>
                </a:lnTo>
                <a:lnTo>
                  <a:pt x="1027048" y="691515"/>
                </a:lnTo>
                <a:lnTo>
                  <a:pt x="1004951" y="724408"/>
                </a:lnTo>
                <a:lnTo>
                  <a:pt x="972184" y="745998"/>
                </a:lnTo>
                <a:lnTo>
                  <a:pt x="933323" y="753490"/>
                </a:lnTo>
                <a:lnTo>
                  <a:pt x="907542" y="750188"/>
                </a:lnTo>
                <a:lnTo>
                  <a:pt x="862330" y="724408"/>
                </a:lnTo>
                <a:lnTo>
                  <a:pt x="834644" y="672973"/>
                </a:lnTo>
                <a:lnTo>
                  <a:pt x="833373" y="644398"/>
                </a:lnTo>
                <a:lnTo>
                  <a:pt x="840486" y="616457"/>
                </a:lnTo>
                <a:lnTo>
                  <a:pt x="704976" y="482980"/>
                </a:lnTo>
                <a:lnTo>
                  <a:pt x="704976" y="835278"/>
                </a:lnTo>
                <a:lnTo>
                  <a:pt x="718819" y="843534"/>
                </a:lnTo>
                <a:lnTo>
                  <a:pt x="731646" y="854075"/>
                </a:lnTo>
                <a:lnTo>
                  <a:pt x="753744" y="886967"/>
                </a:lnTo>
                <a:lnTo>
                  <a:pt x="761111" y="924305"/>
                </a:lnTo>
                <a:lnTo>
                  <a:pt x="753744" y="961644"/>
                </a:lnTo>
                <a:lnTo>
                  <a:pt x="731646" y="994537"/>
                </a:lnTo>
                <a:lnTo>
                  <a:pt x="698373" y="1016253"/>
                </a:lnTo>
                <a:lnTo>
                  <a:pt x="660400" y="1023620"/>
                </a:lnTo>
                <a:lnTo>
                  <a:pt x="622553" y="1016380"/>
                </a:lnTo>
                <a:lnTo>
                  <a:pt x="589153" y="994537"/>
                </a:lnTo>
                <a:lnTo>
                  <a:pt x="567055" y="961644"/>
                </a:lnTo>
                <a:lnTo>
                  <a:pt x="559688" y="924305"/>
                </a:lnTo>
                <a:lnTo>
                  <a:pt x="567055" y="886967"/>
                </a:lnTo>
                <a:lnTo>
                  <a:pt x="589153" y="854075"/>
                </a:lnTo>
                <a:lnTo>
                  <a:pt x="622173" y="832358"/>
                </a:lnTo>
                <a:lnTo>
                  <a:pt x="622173" y="476884"/>
                </a:lnTo>
                <a:lnTo>
                  <a:pt x="589153" y="455549"/>
                </a:lnTo>
                <a:lnTo>
                  <a:pt x="561594" y="404495"/>
                </a:lnTo>
                <a:lnTo>
                  <a:pt x="560196" y="375666"/>
                </a:lnTo>
                <a:lnTo>
                  <a:pt x="567436" y="346964"/>
                </a:lnTo>
                <a:lnTo>
                  <a:pt x="418465" y="200151"/>
                </a:lnTo>
                <a:lnTo>
                  <a:pt x="24765" y="587248"/>
                </a:lnTo>
                <a:lnTo>
                  <a:pt x="6223" y="614933"/>
                </a:lnTo>
                <a:lnTo>
                  <a:pt x="0" y="646302"/>
                </a:lnTo>
                <a:lnTo>
                  <a:pt x="6223" y="677672"/>
                </a:lnTo>
                <a:lnTo>
                  <a:pt x="24765" y="705230"/>
                </a:lnTo>
                <a:lnTo>
                  <a:pt x="598678" y="1270762"/>
                </a:lnTo>
                <a:lnTo>
                  <a:pt x="626617" y="1289050"/>
                </a:lnTo>
                <a:lnTo>
                  <a:pt x="658494" y="1295146"/>
                </a:lnTo>
                <a:lnTo>
                  <a:pt x="690371" y="1289050"/>
                </a:lnTo>
                <a:lnTo>
                  <a:pt x="718311" y="1270762"/>
                </a:lnTo>
                <a:lnTo>
                  <a:pt x="1289430" y="707898"/>
                </a:lnTo>
                <a:lnTo>
                  <a:pt x="1307973" y="680339"/>
                </a:lnTo>
                <a:lnTo>
                  <a:pt x="1314196" y="648970"/>
                </a:lnTo>
                <a:lnTo>
                  <a:pt x="1307973" y="617601"/>
                </a:lnTo>
                <a:lnTo>
                  <a:pt x="1289430" y="589915"/>
                </a:lnTo>
                <a:lnTo>
                  <a:pt x="715517" y="24383"/>
                </a:lnTo>
                <a:lnTo>
                  <a:pt x="687578" y="6096"/>
                </a:lnTo>
                <a:lnTo>
                  <a:pt x="655701" y="0"/>
                </a:lnTo>
                <a:close/>
              </a:path>
            </a:pathLst>
          </a:custGeom>
          <a:solidFill>
            <a:srgbClr val="EE3A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TOOLS</a:t>
            </a:r>
            <a:r>
              <a:rPr spc="-35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AND</a:t>
            </a:r>
            <a:r>
              <a:rPr spc="20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TECHNOLOGY</a:t>
            </a:r>
            <a:r>
              <a:rPr spc="50" dirty="0">
                <a:latin typeface="Times New Roman"/>
              </a:rPr>
              <a:t> </a:t>
            </a:r>
            <a:r>
              <a:rPr spc="-20" dirty="0">
                <a:latin typeface="Times New Roman"/>
              </a:rPr>
              <a:t>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4359762" y="4258436"/>
            <a:ext cx="1112520" cy="1331595"/>
            <a:chOff x="14359762" y="4258436"/>
            <a:chExt cx="1112520" cy="1331595"/>
          </a:xfrm>
        </p:grpSpPr>
        <p:sp>
          <p:nvSpPr>
            <p:cNvPr id="4" name="object 4"/>
            <p:cNvSpPr/>
            <p:nvPr/>
          </p:nvSpPr>
          <p:spPr>
            <a:xfrm>
              <a:off x="14359762" y="4386452"/>
              <a:ext cx="1025525" cy="1203325"/>
            </a:xfrm>
            <a:custGeom>
              <a:avLst/>
              <a:gdLst/>
              <a:ahLst/>
              <a:cxnLst/>
              <a:rect l="l" t="t" r="r" b="b"/>
              <a:pathLst>
                <a:path w="1025525" h="1203325">
                  <a:moveTo>
                    <a:pt x="1025144" y="916940"/>
                  </a:moveTo>
                  <a:lnTo>
                    <a:pt x="966470" y="821944"/>
                  </a:lnTo>
                  <a:lnTo>
                    <a:pt x="556133" y="821944"/>
                  </a:lnTo>
                  <a:lnTo>
                    <a:pt x="508381" y="816102"/>
                  </a:lnTo>
                  <a:lnTo>
                    <a:pt x="463931" y="799465"/>
                  </a:lnTo>
                  <a:lnTo>
                    <a:pt x="423545" y="773176"/>
                  </a:lnTo>
                  <a:lnTo>
                    <a:pt x="388366" y="738378"/>
                  </a:lnTo>
                  <a:lnTo>
                    <a:pt x="359283" y="696341"/>
                  </a:lnTo>
                  <a:lnTo>
                    <a:pt x="337312" y="648081"/>
                  </a:lnTo>
                  <a:lnTo>
                    <a:pt x="323469" y="594741"/>
                  </a:lnTo>
                  <a:lnTo>
                    <a:pt x="318643" y="537718"/>
                  </a:lnTo>
                  <a:lnTo>
                    <a:pt x="323469" y="480568"/>
                  </a:lnTo>
                  <a:lnTo>
                    <a:pt x="337312" y="427355"/>
                  </a:lnTo>
                  <a:lnTo>
                    <a:pt x="359283" y="379095"/>
                  </a:lnTo>
                  <a:lnTo>
                    <a:pt x="388366" y="337058"/>
                  </a:lnTo>
                  <a:lnTo>
                    <a:pt x="423545" y="302260"/>
                  </a:lnTo>
                  <a:lnTo>
                    <a:pt x="463931" y="275971"/>
                  </a:lnTo>
                  <a:lnTo>
                    <a:pt x="508381" y="259334"/>
                  </a:lnTo>
                  <a:lnTo>
                    <a:pt x="556133" y="253492"/>
                  </a:lnTo>
                  <a:lnTo>
                    <a:pt x="966470" y="253492"/>
                  </a:lnTo>
                  <a:lnTo>
                    <a:pt x="992505" y="211328"/>
                  </a:lnTo>
                  <a:lnTo>
                    <a:pt x="1002919" y="186690"/>
                  </a:lnTo>
                  <a:lnTo>
                    <a:pt x="1005205" y="160147"/>
                  </a:lnTo>
                  <a:lnTo>
                    <a:pt x="999871" y="134366"/>
                  </a:lnTo>
                  <a:lnTo>
                    <a:pt x="986790" y="111760"/>
                  </a:lnTo>
                  <a:lnTo>
                    <a:pt x="970153" y="91821"/>
                  </a:lnTo>
                  <a:lnTo>
                    <a:pt x="369824" y="91821"/>
                  </a:lnTo>
                  <a:lnTo>
                    <a:pt x="283464" y="15240"/>
                  </a:lnTo>
                  <a:lnTo>
                    <a:pt x="262763" y="2921"/>
                  </a:lnTo>
                  <a:lnTo>
                    <a:pt x="240665" y="0"/>
                  </a:lnTo>
                  <a:lnTo>
                    <a:pt x="200279" y="22225"/>
                  </a:lnTo>
                  <a:lnTo>
                    <a:pt x="125349" y="111760"/>
                  </a:lnTo>
                  <a:lnTo>
                    <a:pt x="106934" y="160147"/>
                  </a:lnTo>
                  <a:lnTo>
                    <a:pt x="109220" y="186690"/>
                  </a:lnTo>
                  <a:lnTo>
                    <a:pt x="119634" y="211328"/>
                  </a:lnTo>
                  <a:lnTo>
                    <a:pt x="183642" y="314833"/>
                  </a:lnTo>
                  <a:lnTo>
                    <a:pt x="177165" y="330581"/>
                  </a:lnTo>
                  <a:lnTo>
                    <a:pt x="171069" y="346837"/>
                  </a:lnTo>
                  <a:lnTo>
                    <a:pt x="165608" y="363220"/>
                  </a:lnTo>
                  <a:lnTo>
                    <a:pt x="160528" y="379857"/>
                  </a:lnTo>
                  <a:lnTo>
                    <a:pt x="54991" y="399034"/>
                  </a:lnTo>
                  <a:lnTo>
                    <a:pt x="33147" y="407797"/>
                  </a:lnTo>
                  <a:lnTo>
                    <a:pt x="15748" y="424561"/>
                  </a:lnTo>
                  <a:lnTo>
                    <a:pt x="4191" y="447675"/>
                  </a:lnTo>
                  <a:lnTo>
                    <a:pt x="0" y="474853"/>
                  </a:lnTo>
                  <a:lnTo>
                    <a:pt x="0" y="600456"/>
                  </a:lnTo>
                  <a:lnTo>
                    <a:pt x="15748" y="650748"/>
                  </a:lnTo>
                  <a:lnTo>
                    <a:pt x="54991" y="676275"/>
                  </a:lnTo>
                  <a:lnTo>
                    <a:pt x="160528" y="695452"/>
                  </a:lnTo>
                  <a:lnTo>
                    <a:pt x="165608" y="712089"/>
                  </a:lnTo>
                  <a:lnTo>
                    <a:pt x="171069" y="728599"/>
                  </a:lnTo>
                  <a:lnTo>
                    <a:pt x="177165" y="744855"/>
                  </a:lnTo>
                  <a:lnTo>
                    <a:pt x="183642" y="760603"/>
                  </a:lnTo>
                  <a:lnTo>
                    <a:pt x="119634" y="863981"/>
                  </a:lnTo>
                  <a:lnTo>
                    <a:pt x="109220" y="888746"/>
                  </a:lnTo>
                  <a:lnTo>
                    <a:pt x="106934" y="915289"/>
                  </a:lnTo>
                  <a:lnTo>
                    <a:pt x="112268" y="941070"/>
                  </a:lnTo>
                  <a:lnTo>
                    <a:pt x="125349" y="963549"/>
                  </a:lnTo>
                  <a:lnTo>
                    <a:pt x="200279" y="1053211"/>
                  </a:lnTo>
                  <a:lnTo>
                    <a:pt x="219075" y="1068832"/>
                  </a:lnTo>
                  <a:lnTo>
                    <a:pt x="240665" y="1075309"/>
                  </a:lnTo>
                  <a:lnTo>
                    <a:pt x="262763" y="1072515"/>
                  </a:lnTo>
                  <a:lnTo>
                    <a:pt x="283464" y="1060069"/>
                  </a:lnTo>
                  <a:lnTo>
                    <a:pt x="369824" y="983488"/>
                  </a:lnTo>
                  <a:lnTo>
                    <a:pt x="383032" y="991235"/>
                  </a:lnTo>
                  <a:lnTo>
                    <a:pt x="396494" y="998474"/>
                  </a:lnTo>
                  <a:lnTo>
                    <a:pt x="410337" y="1005078"/>
                  </a:lnTo>
                  <a:lnTo>
                    <a:pt x="424307" y="1011174"/>
                  </a:lnTo>
                  <a:lnTo>
                    <a:pt x="440182" y="1137539"/>
                  </a:lnTo>
                  <a:lnTo>
                    <a:pt x="461645" y="1184529"/>
                  </a:lnTo>
                  <a:lnTo>
                    <a:pt x="503555" y="1203325"/>
                  </a:lnTo>
                  <a:lnTo>
                    <a:pt x="608584" y="1203325"/>
                  </a:lnTo>
                  <a:lnTo>
                    <a:pt x="650494" y="1184529"/>
                  </a:lnTo>
                  <a:lnTo>
                    <a:pt x="671957" y="1137539"/>
                  </a:lnTo>
                  <a:lnTo>
                    <a:pt x="687832" y="1011174"/>
                  </a:lnTo>
                  <a:lnTo>
                    <a:pt x="701802" y="1005078"/>
                  </a:lnTo>
                  <a:lnTo>
                    <a:pt x="715518" y="998474"/>
                  </a:lnTo>
                  <a:lnTo>
                    <a:pt x="729107" y="991235"/>
                  </a:lnTo>
                  <a:lnTo>
                    <a:pt x="742315" y="983488"/>
                  </a:lnTo>
                  <a:lnTo>
                    <a:pt x="969772" y="983488"/>
                  </a:lnTo>
                  <a:lnTo>
                    <a:pt x="1025144" y="9169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102077" y="5369940"/>
              <a:ext cx="227456" cy="9182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4729586" y="4258436"/>
              <a:ext cx="742950" cy="949960"/>
            </a:xfrm>
            <a:custGeom>
              <a:avLst/>
              <a:gdLst/>
              <a:ahLst/>
              <a:cxnLst/>
              <a:rect l="l" t="t" r="r" b="b"/>
              <a:pathLst>
                <a:path w="742950" h="949960">
                  <a:moveTo>
                    <a:pt x="327660" y="665734"/>
                  </a:moveTo>
                  <a:lnTo>
                    <a:pt x="320421" y="612267"/>
                  </a:lnTo>
                  <a:lnTo>
                    <a:pt x="300355" y="565785"/>
                  </a:lnTo>
                  <a:lnTo>
                    <a:pt x="269748" y="529082"/>
                  </a:lnTo>
                  <a:lnTo>
                    <a:pt x="230886" y="505079"/>
                  </a:lnTo>
                  <a:lnTo>
                    <a:pt x="186309" y="496443"/>
                  </a:lnTo>
                  <a:lnTo>
                    <a:pt x="141605" y="505079"/>
                  </a:lnTo>
                  <a:lnTo>
                    <a:pt x="102743" y="529082"/>
                  </a:lnTo>
                  <a:lnTo>
                    <a:pt x="72136" y="565785"/>
                  </a:lnTo>
                  <a:lnTo>
                    <a:pt x="52070" y="612267"/>
                  </a:lnTo>
                  <a:lnTo>
                    <a:pt x="44831" y="665734"/>
                  </a:lnTo>
                  <a:lnTo>
                    <a:pt x="52070" y="719201"/>
                  </a:lnTo>
                  <a:lnTo>
                    <a:pt x="72136" y="765683"/>
                  </a:lnTo>
                  <a:lnTo>
                    <a:pt x="102743" y="802386"/>
                  </a:lnTo>
                  <a:lnTo>
                    <a:pt x="141605" y="826389"/>
                  </a:lnTo>
                  <a:lnTo>
                    <a:pt x="186309" y="835025"/>
                  </a:lnTo>
                  <a:lnTo>
                    <a:pt x="230886" y="826389"/>
                  </a:lnTo>
                  <a:lnTo>
                    <a:pt x="269748" y="802386"/>
                  </a:lnTo>
                  <a:lnTo>
                    <a:pt x="300355" y="765683"/>
                  </a:lnTo>
                  <a:lnTo>
                    <a:pt x="320421" y="719201"/>
                  </a:lnTo>
                  <a:lnTo>
                    <a:pt x="327660" y="665734"/>
                  </a:lnTo>
                  <a:close/>
                </a:path>
                <a:path w="742950" h="949960">
                  <a:moveTo>
                    <a:pt x="372491" y="219837"/>
                  </a:moveTo>
                  <a:lnTo>
                    <a:pt x="359283" y="212090"/>
                  </a:lnTo>
                  <a:lnTo>
                    <a:pt x="345694" y="204978"/>
                  </a:lnTo>
                  <a:lnTo>
                    <a:pt x="331978" y="198374"/>
                  </a:lnTo>
                  <a:lnTo>
                    <a:pt x="318008" y="192278"/>
                  </a:lnTo>
                  <a:lnTo>
                    <a:pt x="302133" y="65913"/>
                  </a:lnTo>
                  <a:lnTo>
                    <a:pt x="294767" y="39751"/>
                  </a:lnTo>
                  <a:lnTo>
                    <a:pt x="280670" y="18923"/>
                  </a:lnTo>
                  <a:lnTo>
                    <a:pt x="261493" y="5080"/>
                  </a:lnTo>
                  <a:lnTo>
                    <a:pt x="238760" y="0"/>
                  </a:lnTo>
                  <a:lnTo>
                    <a:pt x="133731" y="0"/>
                  </a:lnTo>
                  <a:lnTo>
                    <a:pt x="91821" y="18923"/>
                  </a:lnTo>
                  <a:lnTo>
                    <a:pt x="70358" y="65913"/>
                  </a:lnTo>
                  <a:lnTo>
                    <a:pt x="54483" y="192278"/>
                  </a:lnTo>
                  <a:lnTo>
                    <a:pt x="40513" y="198374"/>
                  </a:lnTo>
                  <a:lnTo>
                    <a:pt x="26670" y="204978"/>
                  </a:lnTo>
                  <a:lnTo>
                    <a:pt x="13208" y="212090"/>
                  </a:lnTo>
                  <a:lnTo>
                    <a:pt x="0" y="219837"/>
                  </a:lnTo>
                  <a:lnTo>
                    <a:pt x="372491" y="219837"/>
                  </a:lnTo>
                  <a:close/>
                </a:path>
                <a:path w="742950" h="949960">
                  <a:moveTo>
                    <a:pt x="742442" y="602869"/>
                  </a:moveTo>
                  <a:lnTo>
                    <a:pt x="726694" y="552577"/>
                  </a:lnTo>
                  <a:lnTo>
                    <a:pt x="687324" y="527050"/>
                  </a:lnTo>
                  <a:lnTo>
                    <a:pt x="581787" y="507873"/>
                  </a:lnTo>
                  <a:lnTo>
                    <a:pt x="576707" y="491236"/>
                  </a:lnTo>
                  <a:lnTo>
                    <a:pt x="571246" y="474853"/>
                  </a:lnTo>
                  <a:lnTo>
                    <a:pt x="565150" y="458597"/>
                  </a:lnTo>
                  <a:lnTo>
                    <a:pt x="558673" y="442849"/>
                  </a:lnTo>
                  <a:lnTo>
                    <a:pt x="596646" y="381508"/>
                  </a:lnTo>
                  <a:lnTo>
                    <a:pt x="186309" y="381508"/>
                  </a:lnTo>
                  <a:lnTo>
                    <a:pt x="233934" y="387350"/>
                  </a:lnTo>
                  <a:lnTo>
                    <a:pt x="278384" y="403987"/>
                  </a:lnTo>
                  <a:lnTo>
                    <a:pt x="318770" y="430276"/>
                  </a:lnTo>
                  <a:lnTo>
                    <a:pt x="353949" y="465074"/>
                  </a:lnTo>
                  <a:lnTo>
                    <a:pt x="383032" y="507111"/>
                  </a:lnTo>
                  <a:lnTo>
                    <a:pt x="405003" y="555371"/>
                  </a:lnTo>
                  <a:lnTo>
                    <a:pt x="418846" y="608584"/>
                  </a:lnTo>
                  <a:lnTo>
                    <a:pt x="423672" y="665734"/>
                  </a:lnTo>
                  <a:lnTo>
                    <a:pt x="418846" y="722757"/>
                  </a:lnTo>
                  <a:lnTo>
                    <a:pt x="405003" y="776097"/>
                  </a:lnTo>
                  <a:lnTo>
                    <a:pt x="383032" y="824357"/>
                  </a:lnTo>
                  <a:lnTo>
                    <a:pt x="353949" y="866394"/>
                  </a:lnTo>
                  <a:lnTo>
                    <a:pt x="318770" y="901192"/>
                  </a:lnTo>
                  <a:lnTo>
                    <a:pt x="278384" y="927481"/>
                  </a:lnTo>
                  <a:lnTo>
                    <a:pt x="233934" y="944118"/>
                  </a:lnTo>
                  <a:lnTo>
                    <a:pt x="186309" y="949960"/>
                  </a:lnTo>
                  <a:lnTo>
                    <a:pt x="596646" y="949960"/>
                  </a:lnTo>
                  <a:lnTo>
                    <a:pt x="558673" y="888619"/>
                  </a:lnTo>
                  <a:lnTo>
                    <a:pt x="565150" y="872871"/>
                  </a:lnTo>
                  <a:lnTo>
                    <a:pt x="571246" y="856615"/>
                  </a:lnTo>
                  <a:lnTo>
                    <a:pt x="576707" y="840105"/>
                  </a:lnTo>
                  <a:lnTo>
                    <a:pt x="581787" y="823468"/>
                  </a:lnTo>
                  <a:lnTo>
                    <a:pt x="687324" y="804291"/>
                  </a:lnTo>
                  <a:lnTo>
                    <a:pt x="709168" y="795655"/>
                  </a:lnTo>
                  <a:lnTo>
                    <a:pt x="726694" y="778764"/>
                  </a:lnTo>
                  <a:lnTo>
                    <a:pt x="738251" y="755777"/>
                  </a:lnTo>
                  <a:lnTo>
                    <a:pt x="742442" y="728472"/>
                  </a:lnTo>
                  <a:lnTo>
                    <a:pt x="742442" y="6028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102077" y="4386452"/>
              <a:ext cx="227837" cy="91821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14047978" y="3334639"/>
            <a:ext cx="847725" cy="421640"/>
            <a:chOff x="14047978" y="3334639"/>
            <a:chExt cx="847725" cy="421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4355826" y="3602736"/>
              <a:ext cx="195960" cy="15328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4047978" y="3487801"/>
              <a:ext cx="847725" cy="114935"/>
            </a:xfrm>
            <a:custGeom>
              <a:avLst/>
              <a:gdLst/>
              <a:ahLst/>
              <a:cxnLst/>
              <a:rect l="l" t="t" r="r" b="b"/>
              <a:pathLst>
                <a:path w="847725" h="114935">
                  <a:moveTo>
                    <a:pt x="847343" y="0"/>
                  </a:moveTo>
                  <a:lnTo>
                    <a:pt x="0" y="0"/>
                  </a:lnTo>
                  <a:lnTo>
                    <a:pt x="1777" y="13970"/>
                  </a:lnTo>
                  <a:lnTo>
                    <a:pt x="2920" y="28194"/>
                  </a:lnTo>
                  <a:lnTo>
                    <a:pt x="3682" y="42672"/>
                  </a:lnTo>
                  <a:lnTo>
                    <a:pt x="3936" y="57530"/>
                  </a:lnTo>
                  <a:lnTo>
                    <a:pt x="3682" y="72263"/>
                  </a:lnTo>
                  <a:lnTo>
                    <a:pt x="2920" y="86868"/>
                  </a:lnTo>
                  <a:lnTo>
                    <a:pt x="1777" y="101092"/>
                  </a:lnTo>
                  <a:lnTo>
                    <a:pt x="0" y="114934"/>
                  </a:lnTo>
                  <a:lnTo>
                    <a:pt x="847343" y="114934"/>
                  </a:lnTo>
                  <a:lnTo>
                    <a:pt x="808989" y="57530"/>
                  </a:lnTo>
                  <a:lnTo>
                    <a:pt x="8473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355826" y="3334639"/>
              <a:ext cx="195960" cy="153161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13401675" y="4866766"/>
            <a:ext cx="862330" cy="1494155"/>
            <a:chOff x="13401675" y="4866766"/>
            <a:chExt cx="862330" cy="1494155"/>
          </a:xfrm>
        </p:grpSpPr>
        <p:sp>
          <p:nvSpPr>
            <p:cNvPr id="13" name="object 13"/>
            <p:cNvSpPr/>
            <p:nvPr/>
          </p:nvSpPr>
          <p:spPr>
            <a:xfrm>
              <a:off x="13401675" y="5587110"/>
              <a:ext cx="789940" cy="773430"/>
            </a:xfrm>
            <a:custGeom>
              <a:avLst/>
              <a:gdLst/>
              <a:ahLst/>
              <a:cxnLst/>
              <a:rect l="l" t="t" r="r" b="b"/>
              <a:pathLst>
                <a:path w="789940" h="773429">
                  <a:moveTo>
                    <a:pt x="43180" y="0"/>
                  </a:moveTo>
                  <a:lnTo>
                    <a:pt x="25526" y="6350"/>
                  </a:lnTo>
                  <a:lnTo>
                    <a:pt x="10667" y="20827"/>
                  </a:lnTo>
                  <a:lnTo>
                    <a:pt x="1778" y="40893"/>
                  </a:lnTo>
                  <a:lnTo>
                    <a:pt x="0" y="62864"/>
                  </a:lnTo>
                  <a:lnTo>
                    <a:pt x="5207" y="83947"/>
                  </a:lnTo>
                  <a:lnTo>
                    <a:pt x="17271" y="101600"/>
                  </a:lnTo>
                  <a:lnTo>
                    <a:pt x="146050" y="228473"/>
                  </a:lnTo>
                  <a:lnTo>
                    <a:pt x="161798" y="286385"/>
                  </a:lnTo>
                  <a:lnTo>
                    <a:pt x="181228" y="342011"/>
                  </a:lnTo>
                  <a:lnTo>
                    <a:pt x="204342" y="395350"/>
                  </a:lnTo>
                  <a:lnTo>
                    <a:pt x="230759" y="446150"/>
                  </a:lnTo>
                  <a:lnTo>
                    <a:pt x="260350" y="494029"/>
                  </a:lnTo>
                  <a:lnTo>
                    <a:pt x="292988" y="538861"/>
                  </a:lnTo>
                  <a:lnTo>
                    <a:pt x="328421" y="580516"/>
                  </a:lnTo>
                  <a:lnTo>
                    <a:pt x="366648" y="618616"/>
                  </a:lnTo>
                  <a:lnTo>
                    <a:pt x="407288" y="653161"/>
                  </a:lnTo>
                  <a:lnTo>
                    <a:pt x="450215" y="683767"/>
                  </a:lnTo>
                  <a:lnTo>
                    <a:pt x="495173" y="710184"/>
                  </a:lnTo>
                  <a:lnTo>
                    <a:pt x="542290" y="732409"/>
                  </a:lnTo>
                  <a:lnTo>
                    <a:pt x="591057" y="749935"/>
                  </a:lnTo>
                  <a:lnTo>
                    <a:pt x="641350" y="762762"/>
                  </a:lnTo>
                  <a:lnTo>
                    <a:pt x="693165" y="770636"/>
                  </a:lnTo>
                  <a:lnTo>
                    <a:pt x="746125" y="773302"/>
                  </a:lnTo>
                  <a:lnTo>
                    <a:pt x="789686" y="773302"/>
                  </a:lnTo>
                  <a:lnTo>
                    <a:pt x="751332" y="715899"/>
                  </a:lnTo>
                  <a:lnTo>
                    <a:pt x="789686" y="658494"/>
                  </a:lnTo>
                  <a:lnTo>
                    <a:pt x="746125" y="658494"/>
                  </a:lnTo>
                  <a:lnTo>
                    <a:pt x="691896" y="655065"/>
                  </a:lnTo>
                  <a:lnTo>
                    <a:pt x="639063" y="645413"/>
                  </a:lnTo>
                  <a:lnTo>
                    <a:pt x="588263" y="629538"/>
                  </a:lnTo>
                  <a:lnTo>
                    <a:pt x="539369" y="607949"/>
                  </a:lnTo>
                  <a:lnTo>
                    <a:pt x="493013" y="580898"/>
                  </a:lnTo>
                  <a:lnTo>
                    <a:pt x="449326" y="548766"/>
                  </a:lnTo>
                  <a:lnTo>
                    <a:pt x="408559" y="511810"/>
                  </a:lnTo>
                  <a:lnTo>
                    <a:pt x="370967" y="470408"/>
                  </a:lnTo>
                  <a:lnTo>
                    <a:pt x="336803" y="424941"/>
                  </a:lnTo>
                  <a:lnTo>
                    <a:pt x="306451" y="375538"/>
                  </a:lnTo>
                  <a:lnTo>
                    <a:pt x="280161" y="322834"/>
                  </a:lnTo>
                  <a:lnTo>
                    <a:pt x="258063" y="266826"/>
                  </a:lnTo>
                  <a:lnTo>
                    <a:pt x="240665" y="208152"/>
                  </a:lnTo>
                  <a:lnTo>
                    <a:pt x="339598" y="64262"/>
                  </a:lnTo>
                  <a:lnTo>
                    <a:pt x="342392" y="58038"/>
                  </a:lnTo>
                  <a:lnTo>
                    <a:pt x="219582" y="58038"/>
                  </a:lnTo>
                  <a:lnTo>
                    <a:pt x="219455" y="57530"/>
                  </a:lnTo>
                  <a:lnTo>
                    <a:pt x="123571" y="57530"/>
                  </a:lnTo>
                  <a:lnTo>
                    <a:pt x="78232" y="12953"/>
                  </a:lnTo>
                  <a:lnTo>
                    <a:pt x="61467" y="2159"/>
                  </a:lnTo>
                  <a:lnTo>
                    <a:pt x="431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21258" y="5557519"/>
              <a:ext cx="130809" cy="8762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3523848" y="4866766"/>
              <a:ext cx="739775" cy="777875"/>
            </a:xfrm>
            <a:custGeom>
              <a:avLst/>
              <a:gdLst/>
              <a:ahLst/>
              <a:cxnLst/>
              <a:rect l="l" t="t" r="r" b="b"/>
              <a:pathLst>
                <a:path w="739775" h="777875">
                  <a:moveTo>
                    <a:pt x="739775" y="0"/>
                  </a:moveTo>
                  <a:lnTo>
                    <a:pt x="623951" y="0"/>
                  </a:lnTo>
                  <a:lnTo>
                    <a:pt x="568706" y="2794"/>
                  </a:lnTo>
                  <a:lnTo>
                    <a:pt x="514477" y="11303"/>
                  </a:lnTo>
                  <a:lnTo>
                    <a:pt x="461518" y="25400"/>
                  </a:lnTo>
                  <a:lnTo>
                    <a:pt x="409956" y="44958"/>
                  </a:lnTo>
                  <a:lnTo>
                    <a:pt x="360172" y="69723"/>
                  </a:lnTo>
                  <a:lnTo>
                    <a:pt x="312293" y="99568"/>
                  </a:lnTo>
                  <a:lnTo>
                    <a:pt x="266700" y="134493"/>
                  </a:lnTo>
                  <a:lnTo>
                    <a:pt x="223520" y="174371"/>
                  </a:lnTo>
                  <a:lnTo>
                    <a:pt x="183007" y="219075"/>
                  </a:lnTo>
                  <a:lnTo>
                    <a:pt x="145796" y="267462"/>
                  </a:lnTo>
                  <a:lnTo>
                    <a:pt x="112522" y="319150"/>
                  </a:lnTo>
                  <a:lnTo>
                    <a:pt x="83312" y="373761"/>
                  </a:lnTo>
                  <a:lnTo>
                    <a:pt x="58293" y="431038"/>
                  </a:lnTo>
                  <a:lnTo>
                    <a:pt x="37592" y="490600"/>
                  </a:lnTo>
                  <a:lnTo>
                    <a:pt x="21336" y="552323"/>
                  </a:lnTo>
                  <a:lnTo>
                    <a:pt x="9525" y="615696"/>
                  </a:lnTo>
                  <a:lnTo>
                    <a:pt x="2413" y="680720"/>
                  </a:lnTo>
                  <a:lnTo>
                    <a:pt x="0" y="746760"/>
                  </a:lnTo>
                  <a:lnTo>
                    <a:pt x="0" y="757428"/>
                  </a:lnTo>
                  <a:lnTo>
                    <a:pt x="1016" y="767461"/>
                  </a:lnTo>
                  <a:lnTo>
                    <a:pt x="1397" y="777875"/>
                  </a:lnTo>
                  <a:lnTo>
                    <a:pt x="97282" y="777875"/>
                  </a:lnTo>
                  <a:lnTo>
                    <a:pt x="96901" y="767842"/>
                  </a:lnTo>
                  <a:lnTo>
                    <a:pt x="96012" y="757428"/>
                  </a:lnTo>
                  <a:lnTo>
                    <a:pt x="96012" y="746760"/>
                  </a:lnTo>
                  <a:lnTo>
                    <a:pt x="98552" y="683895"/>
                  </a:lnTo>
                  <a:lnTo>
                    <a:pt x="106172" y="622300"/>
                  </a:lnTo>
                  <a:lnTo>
                    <a:pt x="118745" y="562356"/>
                  </a:lnTo>
                  <a:lnTo>
                    <a:pt x="136017" y="504571"/>
                  </a:lnTo>
                  <a:lnTo>
                    <a:pt x="157988" y="449072"/>
                  </a:lnTo>
                  <a:lnTo>
                    <a:pt x="184531" y="396240"/>
                  </a:lnTo>
                  <a:lnTo>
                    <a:pt x="215519" y="346583"/>
                  </a:lnTo>
                  <a:lnTo>
                    <a:pt x="250952" y="300228"/>
                  </a:lnTo>
                  <a:lnTo>
                    <a:pt x="289560" y="257937"/>
                  </a:lnTo>
                  <a:lnTo>
                    <a:pt x="331216" y="220853"/>
                  </a:lnTo>
                  <a:lnTo>
                    <a:pt x="375285" y="189103"/>
                  </a:lnTo>
                  <a:lnTo>
                    <a:pt x="421640" y="162687"/>
                  </a:lnTo>
                  <a:lnTo>
                    <a:pt x="469900" y="141986"/>
                  </a:lnTo>
                  <a:lnTo>
                    <a:pt x="519938" y="127000"/>
                  </a:lnTo>
                  <a:lnTo>
                    <a:pt x="571500" y="117983"/>
                  </a:lnTo>
                  <a:lnTo>
                    <a:pt x="623951" y="114808"/>
                  </a:lnTo>
                  <a:lnTo>
                    <a:pt x="739775" y="114808"/>
                  </a:lnTo>
                  <a:lnTo>
                    <a:pt x="73977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/>
          <p:nvPr/>
        </p:nvSpPr>
        <p:spPr>
          <a:xfrm>
            <a:off x="15875762" y="5996559"/>
            <a:ext cx="512445" cy="613410"/>
          </a:xfrm>
          <a:custGeom>
            <a:avLst/>
            <a:gdLst/>
            <a:ahLst/>
            <a:cxnLst/>
            <a:rect l="l" t="t" r="r" b="b"/>
            <a:pathLst>
              <a:path w="512444" h="613409">
                <a:moveTo>
                  <a:pt x="448055" y="0"/>
                </a:moveTo>
                <a:lnTo>
                  <a:pt x="64007" y="0"/>
                </a:lnTo>
                <a:lnTo>
                  <a:pt x="18796" y="22478"/>
                </a:lnTo>
                <a:lnTo>
                  <a:pt x="0" y="76580"/>
                </a:lnTo>
                <a:lnTo>
                  <a:pt x="0" y="536193"/>
                </a:lnTo>
                <a:lnTo>
                  <a:pt x="18796" y="590423"/>
                </a:lnTo>
                <a:lnTo>
                  <a:pt x="64007" y="612901"/>
                </a:lnTo>
                <a:lnTo>
                  <a:pt x="448055" y="612901"/>
                </a:lnTo>
                <a:lnTo>
                  <a:pt x="472948" y="606805"/>
                </a:lnTo>
                <a:lnTo>
                  <a:pt x="493268" y="590423"/>
                </a:lnTo>
                <a:lnTo>
                  <a:pt x="506984" y="566038"/>
                </a:lnTo>
                <a:lnTo>
                  <a:pt x="511936" y="536193"/>
                </a:lnTo>
                <a:lnTo>
                  <a:pt x="511936" y="76580"/>
                </a:lnTo>
                <a:lnTo>
                  <a:pt x="506984" y="46862"/>
                </a:lnTo>
                <a:lnTo>
                  <a:pt x="493268" y="22478"/>
                </a:lnTo>
                <a:lnTo>
                  <a:pt x="472948" y="6095"/>
                </a:lnTo>
                <a:lnTo>
                  <a:pt x="4480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4979777" y="3162300"/>
            <a:ext cx="512445" cy="766445"/>
          </a:xfrm>
          <a:custGeom>
            <a:avLst/>
            <a:gdLst/>
            <a:ahLst/>
            <a:cxnLst/>
            <a:rect l="l" t="t" r="r" b="b"/>
            <a:pathLst>
              <a:path w="512444" h="766445">
                <a:moveTo>
                  <a:pt x="256032" y="0"/>
                </a:moveTo>
                <a:lnTo>
                  <a:pt x="0" y="383031"/>
                </a:lnTo>
                <a:lnTo>
                  <a:pt x="256032" y="766063"/>
                </a:lnTo>
                <a:lnTo>
                  <a:pt x="512063" y="383031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4275815" y="5919978"/>
            <a:ext cx="512445" cy="766445"/>
          </a:xfrm>
          <a:custGeom>
            <a:avLst/>
            <a:gdLst/>
            <a:ahLst/>
            <a:cxnLst/>
            <a:rect l="l" t="t" r="r" b="b"/>
            <a:pathLst>
              <a:path w="512444" h="766445">
                <a:moveTo>
                  <a:pt x="256032" y="0"/>
                </a:moveTo>
                <a:lnTo>
                  <a:pt x="0" y="383032"/>
                </a:lnTo>
                <a:lnTo>
                  <a:pt x="256032" y="766063"/>
                </a:lnTo>
                <a:lnTo>
                  <a:pt x="512064" y="383032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3443838" y="3238880"/>
            <a:ext cx="512445" cy="612775"/>
          </a:xfrm>
          <a:custGeom>
            <a:avLst/>
            <a:gdLst/>
            <a:ahLst/>
            <a:cxnLst/>
            <a:rect l="l" t="t" r="r" b="b"/>
            <a:pathLst>
              <a:path w="512444" h="612775">
                <a:moveTo>
                  <a:pt x="256032" y="0"/>
                </a:moveTo>
                <a:lnTo>
                  <a:pt x="204470" y="6223"/>
                </a:lnTo>
                <a:lnTo>
                  <a:pt x="156337" y="24129"/>
                </a:lnTo>
                <a:lnTo>
                  <a:pt x="112903" y="52324"/>
                </a:lnTo>
                <a:lnTo>
                  <a:pt x="75057" y="89789"/>
                </a:lnTo>
                <a:lnTo>
                  <a:pt x="43815" y="135127"/>
                </a:lnTo>
                <a:lnTo>
                  <a:pt x="20193" y="187198"/>
                </a:lnTo>
                <a:lnTo>
                  <a:pt x="5207" y="244728"/>
                </a:lnTo>
                <a:lnTo>
                  <a:pt x="0" y="306450"/>
                </a:lnTo>
                <a:lnTo>
                  <a:pt x="5207" y="368173"/>
                </a:lnTo>
                <a:lnTo>
                  <a:pt x="20193" y="425703"/>
                </a:lnTo>
                <a:lnTo>
                  <a:pt x="43815" y="477774"/>
                </a:lnTo>
                <a:lnTo>
                  <a:pt x="75057" y="523113"/>
                </a:lnTo>
                <a:lnTo>
                  <a:pt x="112903" y="560451"/>
                </a:lnTo>
                <a:lnTo>
                  <a:pt x="156337" y="588772"/>
                </a:lnTo>
                <a:lnTo>
                  <a:pt x="204470" y="606552"/>
                </a:lnTo>
                <a:lnTo>
                  <a:pt x="256032" y="612775"/>
                </a:lnTo>
                <a:lnTo>
                  <a:pt x="307594" y="606552"/>
                </a:lnTo>
                <a:lnTo>
                  <a:pt x="355726" y="588772"/>
                </a:lnTo>
                <a:lnTo>
                  <a:pt x="399161" y="560451"/>
                </a:lnTo>
                <a:lnTo>
                  <a:pt x="437007" y="523113"/>
                </a:lnTo>
                <a:lnTo>
                  <a:pt x="468249" y="477774"/>
                </a:lnTo>
                <a:lnTo>
                  <a:pt x="491871" y="425703"/>
                </a:lnTo>
                <a:lnTo>
                  <a:pt x="506857" y="368173"/>
                </a:lnTo>
                <a:lnTo>
                  <a:pt x="512064" y="306450"/>
                </a:lnTo>
                <a:lnTo>
                  <a:pt x="506857" y="244728"/>
                </a:lnTo>
                <a:lnTo>
                  <a:pt x="491871" y="187198"/>
                </a:lnTo>
                <a:lnTo>
                  <a:pt x="468376" y="135127"/>
                </a:lnTo>
                <a:lnTo>
                  <a:pt x="437007" y="89789"/>
                </a:lnTo>
                <a:lnTo>
                  <a:pt x="399161" y="52324"/>
                </a:lnTo>
                <a:lnTo>
                  <a:pt x="355726" y="24129"/>
                </a:lnTo>
                <a:lnTo>
                  <a:pt x="307594" y="6223"/>
                </a:lnTo>
                <a:lnTo>
                  <a:pt x="25603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14872335" y="6092316"/>
            <a:ext cx="907415" cy="421640"/>
            <a:chOff x="14872335" y="6092316"/>
            <a:chExt cx="907415" cy="42164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251811" y="6360413"/>
              <a:ext cx="195833" cy="15328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872335" y="6245605"/>
              <a:ext cx="907415" cy="114935"/>
            </a:xfrm>
            <a:custGeom>
              <a:avLst/>
              <a:gdLst/>
              <a:ahLst/>
              <a:cxnLst/>
              <a:rect l="l" t="t" r="r" b="b"/>
              <a:pathLst>
                <a:path w="907415" h="114935">
                  <a:moveTo>
                    <a:pt x="907415" y="0"/>
                  </a:moveTo>
                  <a:lnTo>
                    <a:pt x="0" y="0"/>
                  </a:lnTo>
                  <a:lnTo>
                    <a:pt x="38353" y="57404"/>
                  </a:lnTo>
                  <a:lnTo>
                    <a:pt x="0" y="114808"/>
                  </a:lnTo>
                  <a:lnTo>
                    <a:pt x="907415" y="114808"/>
                  </a:lnTo>
                  <a:lnTo>
                    <a:pt x="9074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251811" y="6092316"/>
              <a:ext cx="195833" cy="153288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15567913" y="3487801"/>
            <a:ext cx="843915" cy="1494155"/>
            <a:chOff x="15567913" y="3487801"/>
            <a:chExt cx="843915" cy="1494155"/>
          </a:xfrm>
        </p:grpSpPr>
        <p:sp>
          <p:nvSpPr>
            <p:cNvPr id="25" name="object 25"/>
            <p:cNvSpPr/>
            <p:nvPr/>
          </p:nvSpPr>
          <p:spPr>
            <a:xfrm>
              <a:off x="15567914" y="3487800"/>
              <a:ext cx="840740" cy="1494155"/>
            </a:xfrm>
            <a:custGeom>
              <a:avLst/>
              <a:gdLst/>
              <a:ahLst/>
              <a:cxnLst/>
              <a:rect l="l" t="t" r="r" b="b"/>
              <a:pathLst>
                <a:path w="840740" h="1494154">
                  <a:moveTo>
                    <a:pt x="840232" y="589788"/>
                  </a:moveTo>
                  <a:lnTo>
                    <a:pt x="725678" y="589788"/>
                  </a:lnTo>
                  <a:lnTo>
                    <a:pt x="713105" y="531241"/>
                  </a:lnTo>
                  <a:lnTo>
                    <a:pt x="696722" y="474599"/>
                  </a:lnTo>
                  <a:lnTo>
                    <a:pt x="676783" y="420243"/>
                  </a:lnTo>
                  <a:lnTo>
                    <a:pt x="653415" y="368173"/>
                  </a:lnTo>
                  <a:lnTo>
                    <a:pt x="626745" y="318643"/>
                  </a:lnTo>
                  <a:lnTo>
                    <a:pt x="597027" y="271907"/>
                  </a:lnTo>
                  <a:lnTo>
                    <a:pt x="564388" y="228219"/>
                  </a:lnTo>
                  <a:lnTo>
                    <a:pt x="528955" y="187706"/>
                  </a:lnTo>
                  <a:lnTo>
                    <a:pt x="491109" y="150495"/>
                  </a:lnTo>
                  <a:lnTo>
                    <a:pt x="450723" y="116967"/>
                  </a:lnTo>
                  <a:lnTo>
                    <a:pt x="408178" y="87122"/>
                  </a:lnTo>
                  <a:lnTo>
                    <a:pt x="363601" y="61341"/>
                  </a:lnTo>
                  <a:lnTo>
                    <a:pt x="317119" y="39878"/>
                  </a:lnTo>
                  <a:lnTo>
                    <a:pt x="268986" y="22733"/>
                  </a:lnTo>
                  <a:lnTo>
                    <a:pt x="219202" y="10287"/>
                  </a:lnTo>
                  <a:lnTo>
                    <a:pt x="168148" y="2667"/>
                  </a:lnTo>
                  <a:lnTo>
                    <a:pt x="115824" y="0"/>
                  </a:lnTo>
                  <a:lnTo>
                    <a:pt x="8382" y="0"/>
                  </a:lnTo>
                  <a:lnTo>
                    <a:pt x="46736" y="57531"/>
                  </a:lnTo>
                  <a:lnTo>
                    <a:pt x="8382" y="114935"/>
                  </a:lnTo>
                  <a:lnTo>
                    <a:pt x="115824" y="114935"/>
                  </a:lnTo>
                  <a:lnTo>
                    <a:pt x="166751" y="117856"/>
                  </a:lnTo>
                  <a:lnTo>
                    <a:pt x="216154" y="126365"/>
                  </a:lnTo>
                  <a:lnTo>
                    <a:pt x="264033" y="140335"/>
                  </a:lnTo>
                  <a:lnTo>
                    <a:pt x="310134" y="159258"/>
                  </a:lnTo>
                  <a:lnTo>
                    <a:pt x="354203" y="183134"/>
                  </a:lnTo>
                  <a:lnTo>
                    <a:pt x="395986" y="211455"/>
                  </a:lnTo>
                  <a:lnTo>
                    <a:pt x="435356" y="244221"/>
                  </a:lnTo>
                  <a:lnTo>
                    <a:pt x="471932" y="280924"/>
                  </a:lnTo>
                  <a:lnTo>
                    <a:pt x="505587" y="321310"/>
                  </a:lnTo>
                  <a:lnTo>
                    <a:pt x="536194" y="365252"/>
                  </a:lnTo>
                  <a:lnTo>
                    <a:pt x="563372" y="412496"/>
                  </a:lnTo>
                  <a:lnTo>
                    <a:pt x="586994" y="462534"/>
                  </a:lnTo>
                  <a:lnTo>
                    <a:pt x="606806" y="515366"/>
                  </a:lnTo>
                  <a:lnTo>
                    <a:pt x="622681" y="570611"/>
                  </a:lnTo>
                  <a:lnTo>
                    <a:pt x="634111" y="628015"/>
                  </a:lnTo>
                  <a:lnTo>
                    <a:pt x="571627" y="575056"/>
                  </a:lnTo>
                  <a:lnTo>
                    <a:pt x="554101" y="565912"/>
                  </a:lnTo>
                  <a:lnTo>
                    <a:pt x="535686" y="565404"/>
                  </a:lnTo>
                  <a:lnTo>
                    <a:pt x="497078" y="609854"/>
                  </a:lnTo>
                  <a:lnTo>
                    <a:pt x="496697" y="631825"/>
                  </a:lnTo>
                  <a:lnTo>
                    <a:pt x="503174" y="652399"/>
                  </a:lnTo>
                  <a:lnTo>
                    <a:pt x="516255" y="669036"/>
                  </a:lnTo>
                  <a:lnTo>
                    <a:pt x="642620" y="775716"/>
                  </a:lnTo>
                  <a:lnTo>
                    <a:pt x="637286" y="842899"/>
                  </a:lnTo>
                  <a:lnTo>
                    <a:pt x="626110" y="908304"/>
                  </a:lnTo>
                  <a:lnTo>
                    <a:pt x="609346" y="971423"/>
                  </a:lnTo>
                  <a:lnTo>
                    <a:pt x="587121" y="1032002"/>
                  </a:lnTo>
                  <a:lnTo>
                    <a:pt x="559562" y="1089406"/>
                  </a:lnTo>
                  <a:lnTo>
                    <a:pt x="526796" y="1143508"/>
                  </a:lnTo>
                  <a:lnTo>
                    <a:pt x="488950" y="1193546"/>
                  </a:lnTo>
                  <a:lnTo>
                    <a:pt x="450342" y="1235837"/>
                  </a:lnTo>
                  <a:lnTo>
                    <a:pt x="408686" y="1272921"/>
                  </a:lnTo>
                  <a:lnTo>
                    <a:pt x="364617" y="1304671"/>
                  </a:lnTo>
                  <a:lnTo>
                    <a:pt x="318262" y="1331087"/>
                  </a:lnTo>
                  <a:lnTo>
                    <a:pt x="269875" y="1351788"/>
                  </a:lnTo>
                  <a:lnTo>
                    <a:pt x="219964" y="1366774"/>
                  </a:lnTo>
                  <a:lnTo>
                    <a:pt x="168402" y="1375918"/>
                  </a:lnTo>
                  <a:lnTo>
                    <a:pt x="115824" y="1378966"/>
                  </a:lnTo>
                  <a:lnTo>
                    <a:pt x="0" y="1378966"/>
                  </a:lnTo>
                  <a:lnTo>
                    <a:pt x="0" y="1493774"/>
                  </a:lnTo>
                  <a:lnTo>
                    <a:pt x="115824" y="1493774"/>
                  </a:lnTo>
                  <a:lnTo>
                    <a:pt x="171196" y="1490980"/>
                  </a:lnTo>
                  <a:lnTo>
                    <a:pt x="225425" y="1482471"/>
                  </a:lnTo>
                  <a:lnTo>
                    <a:pt x="278384" y="1468374"/>
                  </a:lnTo>
                  <a:lnTo>
                    <a:pt x="329946" y="1448816"/>
                  </a:lnTo>
                  <a:lnTo>
                    <a:pt x="379730" y="1424051"/>
                  </a:lnTo>
                  <a:lnTo>
                    <a:pt x="427609" y="1394206"/>
                  </a:lnTo>
                  <a:lnTo>
                    <a:pt x="473202" y="1359281"/>
                  </a:lnTo>
                  <a:lnTo>
                    <a:pt x="516382" y="1319403"/>
                  </a:lnTo>
                  <a:lnTo>
                    <a:pt x="556895" y="1274699"/>
                  </a:lnTo>
                  <a:lnTo>
                    <a:pt x="592963" y="1227963"/>
                  </a:lnTo>
                  <a:lnTo>
                    <a:pt x="625221" y="1178179"/>
                  </a:lnTo>
                  <a:lnTo>
                    <a:pt x="653796" y="1125474"/>
                  </a:lnTo>
                  <a:lnTo>
                    <a:pt x="678307" y="1070483"/>
                  </a:lnTo>
                  <a:lnTo>
                    <a:pt x="698881" y="1013079"/>
                  </a:lnTo>
                  <a:lnTo>
                    <a:pt x="715264" y="953770"/>
                  </a:lnTo>
                  <a:lnTo>
                    <a:pt x="727456" y="892683"/>
                  </a:lnTo>
                  <a:lnTo>
                    <a:pt x="735457" y="830199"/>
                  </a:lnTo>
                  <a:lnTo>
                    <a:pt x="739013" y="766572"/>
                  </a:lnTo>
                  <a:lnTo>
                    <a:pt x="820674" y="628015"/>
                  </a:lnTo>
                  <a:lnTo>
                    <a:pt x="835406" y="602996"/>
                  </a:lnTo>
                  <a:lnTo>
                    <a:pt x="840232" y="5897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293591" y="4001008"/>
              <a:ext cx="117855" cy="76580"/>
            </a:xfrm>
            <a:prstGeom prst="rect">
              <a:avLst/>
            </a:prstGeom>
          </p:spPr>
        </p:pic>
      </p:grpSp>
      <p:grpSp>
        <p:nvGrpSpPr>
          <p:cNvPr id="27" name="object 27"/>
          <p:cNvGrpSpPr/>
          <p:nvPr/>
        </p:nvGrpSpPr>
        <p:grpSpPr>
          <a:xfrm>
            <a:off x="1627355" y="5770730"/>
            <a:ext cx="2441575" cy="3613150"/>
            <a:chOff x="1627355" y="5770730"/>
            <a:chExt cx="2441575" cy="3613150"/>
          </a:xfrm>
        </p:grpSpPr>
        <p:sp>
          <p:nvSpPr>
            <p:cNvPr id="28" name="object 28"/>
            <p:cNvSpPr/>
            <p:nvPr/>
          </p:nvSpPr>
          <p:spPr>
            <a:xfrm>
              <a:off x="1876424" y="6124574"/>
              <a:ext cx="1638300" cy="2266315"/>
            </a:xfrm>
            <a:custGeom>
              <a:avLst/>
              <a:gdLst/>
              <a:ahLst/>
              <a:cxnLst/>
              <a:rect l="l" t="t" r="r" b="b"/>
              <a:pathLst>
                <a:path w="1638300" h="2266315">
                  <a:moveTo>
                    <a:pt x="1027430" y="0"/>
                  </a:moveTo>
                  <a:lnTo>
                    <a:pt x="959866" y="1015"/>
                  </a:lnTo>
                  <a:lnTo>
                    <a:pt x="893063" y="5207"/>
                  </a:lnTo>
                  <a:lnTo>
                    <a:pt x="827277" y="12446"/>
                  </a:lnTo>
                  <a:lnTo>
                    <a:pt x="762635" y="22733"/>
                  </a:lnTo>
                  <a:lnTo>
                    <a:pt x="699388" y="35813"/>
                  </a:lnTo>
                  <a:lnTo>
                    <a:pt x="637667" y="51688"/>
                  </a:lnTo>
                  <a:lnTo>
                    <a:pt x="577595" y="70103"/>
                  </a:lnTo>
                  <a:lnTo>
                    <a:pt x="519556" y="91186"/>
                  </a:lnTo>
                  <a:lnTo>
                    <a:pt x="463550" y="114553"/>
                  </a:lnTo>
                  <a:lnTo>
                    <a:pt x="409829" y="140335"/>
                  </a:lnTo>
                  <a:lnTo>
                    <a:pt x="358520" y="168148"/>
                  </a:lnTo>
                  <a:lnTo>
                    <a:pt x="310006" y="198120"/>
                  </a:lnTo>
                  <a:lnTo>
                    <a:pt x="264160" y="230124"/>
                  </a:lnTo>
                  <a:lnTo>
                    <a:pt x="221361" y="263905"/>
                  </a:lnTo>
                  <a:lnTo>
                    <a:pt x="181863" y="299465"/>
                  </a:lnTo>
                  <a:lnTo>
                    <a:pt x="145669" y="336676"/>
                  </a:lnTo>
                  <a:lnTo>
                    <a:pt x="113030" y="375285"/>
                  </a:lnTo>
                  <a:lnTo>
                    <a:pt x="84074" y="415416"/>
                  </a:lnTo>
                  <a:lnTo>
                    <a:pt x="59181" y="456819"/>
                  </a:lnTo>
                  <a:lnTo>
                    <a:pt x="38354" y="499363"/>
                  </a:lnTo>
                  <a:lnTo>
                    <a:pt x="21843" y="543051"/>
                  </a:lnTo>
                  <a:lnTo>
                    <a:pt x="9779" y="587628"/>
                  </a:lnTo>
                  <a:lnTo>
                    <a:pt x="2539" y="633095"/>
                  </a:lnTo>
                  <a:lnTo>
                    <a:pt x="0" y="679323"/>
                  </a:lnTo>
                  <a:lnTo>
                    <a:pt x="0" y="685800"/>
                  </a:lnTo>
                  <a:lnTo>
                    <a:pt x="8636" y="800226"/>
                  </a:lnTo>
                  <a:lnTo>
                    <a:pt x="64262" y="1028826"/>
                  </a:lnTo>
                  <a:lnTo>
                    <a:pt x="215011" y="1271397"/>
                  </a:lnTo>
                  <a:lnTo>
                    <a:pt x="508635" y="1414780"/>
                  </a:lnTo>
                  <a:lnTo>
                    <a:pt x="557402" y="1415795"/>
                  </a:lnTo>
                  <a:lnTo>
                    <a:pt x="592455" y="1415414"/>
                  </a:lnTo>
                  <a:lnTo>
                    <a:pt x="598297" y="1423162"/>
                  </a:lnTo>
                  <a:lnTo>
                    <a:pt x="621919" y="1466723"/>
                  </a:lnTo>
                  <a:lnTo>
                    <a:pt x="647573" y="1551813"/>
                  </a:lnTo>
                  <a:lnTo>
                    <a:pt x="655827" y="1611376"/>
                  </a:lnTo>
                  <a:lnTo>
                    <a:pt x="658241" y="1683131"/>
                  </a:lnTo>
                  <a:lnTo>
                    <a:pt x="652652" y="1767586"/>
                  </a:lnTo>
                  <a:lnTo>
                    <a:pt x="636905" y="1865249"/>
                  </a:lnTo>
                  <a:lnTo>
                    <a:pt x="609092" y="1976755"/>
                  </a:lnTo>
                  <a:lnTo>
                    <a:pt x="1566926" y="2266315"/>
                  </a:lnTo>
                  <a:lnTo>
                    <a:pt x="1529079" y="2174494"/>
                  </a:lnTo>
                  <a:lnTo>
                    <a:pt x="1469136" y="1950339"/>
                  </a:lnTo>
                  <a:lnTo>
                    <a:pt x="1467485" y="1671320"/>
                  </a:lnTo>
                  <a:lnTo>
                    <a:pt x="1604390" y="1414780"/>
                  </a:lnTo>
                  <a:lnTo>
                    <a:pt x="1320545" y="1199514"/>
                  </a:lnTo>
                  <a:lnTo>
                    <a:pt x="1365377" y="1162050"/>
                  </a:lnTo>
                  <a:lnTo>
                    <a:pt x="1407160" y="1120394"/>
                  </a:lnTo>
                  <a:lnTo>
                    <a:pt x="1445514" y="1074547"/>
                  </a:lnTo>
                  <a:lnTo>
                    <a:pt x="1480058" y="1024127"/>
                  </a:lnTo>
                  <a:lnTo>
                    <a:pt x="1510157" y="969010"/>
                  </a:lnTo>
                  <a:lnTo>
                    <a:pt x="1535302" y="909065"/>
                  </a:lnTo>
                  <a:lnTo>
                    <a:pt x="1555241" y="843914"/>
                  </a:lnTo>
                  <a:lnTo>
                    <a:pt x="1569465" y="773429"/>
                  </a:lnTo>
                  <a:lnTo>
                    <a:pt x="1601215" y="671067"/>
                  </a:lnTo>
                  <a:lnTo>
                    <a:pt x="1637791" y="439674"/>
                  </a:lnTo>
                  <a:lnTo>
                    <a:pt x="1590548" y="193675"/>
                  </a:lnTo>
                  <a:lnTo>
                    <a:pt x="1370838" y="46862"/>
                  </a:lnTo>
                  <a:lnTo>
                    <a:pt x="1302004" y="30225"/>
                  </a:lnTo>
                  <a:lnTo>
                    <a:pt x="1233170" y="17272"/>
                  </a:lnTo>
                  <a:lnTo>
                    <a:pt x="1164208" y="8000"/>
                  </a:lnTo>
                  <a:lnTo>
                    <a:pt x="1095629" y="2286"/>
                  </a:lnTo>
                  <a:lnTo>
                    <a:pt x="1027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876424" y="6124574"/>
              <a:ext cx="1638300" cy="2266315"/>
            </a:xfrm>
            <a:custGeom>
              <a:avLst/>
              <a:gdLst/>
              <a:ahLst/>
              <a:cxnLst/>
              <a:rect l="l" t="t" r="r" b="b"/>
              <a:pathLst>
                <a:path w="1638300" h="2266315">
                  <a:moveTo>
                    <a:pt x="1320545" y="1199514"/>
                  </a:moveTo>
                  <a:lnTo>
                    <a:pt x="1365377" y="1162050"/>
                  </a:lnTo>
                  <a:lnTo>
                    <a:pt x="1407160" y="1120394"/>
                  </a:lnTo>
                  <a:lnTo>
                    <a:pt x="1445514" y="1074547"/>
                  </a:lnTo>
                  <a:lnTo>
                    <a:pt x="1480058" y="1024127"/>
                  </a:lnTo>
                  <a:lnTo>
                    <a:pt x="1510157" y="969010"/>
                  </a:lnTo>
                  <a:lnTo>
                    <a:pt x="1535302" y="909065"/>
                  </a:lnTo>
                  <a:lnTo>
                    <a:pt x="1555241" y="843914"/>
                  </a:lnTo>
                  <a:lnTo>
                    <a:pt x="1569465" y="773429"/>
                  </a:lnTo>
                  <a:lnTo>
                    <a:pt x="1601215" y="671067"/>
                  </a:lnTo>
                  <a:lnTo>
                    <a:pt x="1637791" y="439674"/>
                  </a:lnTo>
                  <a:lnTo>
                    <a:pt x="1590548" y="193675"/>
                  </a:lnTo>
                  <a:lnTo>
                    <a:pt x="1370838" y="46862"/>
                  </a:lnTo>
                  <a:lnTo>
                    <a:pt x="1302004" y="30225"/>
                  </a:lnTo>
                  <a:lnTo>
                    <a:pt x="1233170" y="17272"/>
                  </a:lnTo>
                  <a:lnTo>
                    <a:pt x="1164208" y="8000"/>
                  </a:lnTo>
                  <a:lnTo>
                    <a:pt x="1095629" y="2286"/>
                  </a:lnTo>
                  <a:lnTo>
                    <a:pt x="1027430" y="0"/>
                  </a:lnTo>
                  <a:lnTo>
                    <a:pt x="959866" y="1015"/>
                  </a:lnTo>
                  <a:lnTo>
                    <a:pt x="893063" y="5207"/>
                  </a:lnTo>
                  <a:lnTo>
                    <a:pt x="827277" y="12446"/>
                  </a:lnTo>
                  <a:lnTo>
                    <a:pt x="762635" y="22733"/>
                  </a:lnTo>
                  <a:lnTo>
                    <a:pt x="699388" y="35813"/>
                  </a:lnTo>
                  <a:lnTo>
                    <a:pt x="637667" y="51688"/>
                  </a:lnTo>
                  <a:lnTo>
                    <a:pt x="577595" y="70103"/>
                  </a:lnTo>
                  <a:lnTo>
                    <a:pt x="519556" y="91186"/>
                  </a:lnTo>
                  <a:lnTo>
                    <a:pt x="463550" y="114553"/>
                  </a:lnTo>
                  <a:lnTo>
                    <a:pt x="409829" y="140335"/>
                  </a:lnTo>
                  <a:lnTo>
                    <a:pt x="358520" y="168148"/>
                  </a:lnTo>
                  <a:lnTo>
                    <a:pt x="310006" y="198120"/>
                  </a:lnTo>
                  <a:lnTo>
                    <a:pt x="264160" y="230124"/>
                  </a:lnTo>
                  <a:lnTo>
                    <a:pt x="221361" y="263905"/>
                  </a:lnTo>
                  <a:lnTo>
                    <a:pt x="181863" y="299465"/>
                  </a:lnTo>
                  <a:lnTo>
                    <a:pt x="145669" y="336676"/>
                  </a:lnTo>
                  <a:lnTo>
                    <a:pt x="113030" y="375285"/>
                  </a:lnTo>
                  <a:lnTo>
                    <a:pt x="84074" y="415416"/>
                  </a:lnTo>
                  <a:lnTo>
                    <a:pt x="59181" y="456819"/>
                  </a:lnTo>
                  <a:lnTo>
                    <a:pt x="38354" y="499363"/>
                  </a:lnTo>
                  <a:lnTo>
                    <a:pt x="21843" y="543051"/>
                  </a:lnTo>
                  <a:lnTo>
                    <a:pt x="9779" y="587628"/>
                  </a:lnTo>
                  <a:lnTo>
                    <a:pt x="2539" y="633095"/>
                  </a:lnTo>
                  <a:lnTo>
                    <a:pt x="0" y="679323"/>
                  </a:lnTo>
                  <a:lnTo>
                    <a:pt x="0" y="685800"/>
                  </a:lnTo>
                  <a:lnTo>
                    <a:pt x="507" y="692276"/>
                  </a:lnTo>
                  <a:lnTo>
                    <a:pt x="762" y="698753"/>
                  </a:lnTo>
                  <a:lnTo>
                    <a:pt x="8636" y="800226"/>
                  </a:lnTo>
                  <a:lnTo>
                    <a:pt x="64262" y="1028826"/>
                  </a:lnTo>
                  <a:lnTo>
                    <a:pt x="215011" y="1271397"/>
                  </a:lnTo>
                  <a:lnTo>
                    <a:pt x="508635" y="1414780"/>
                  </a:lnTo>
                  <a:lnTo>
                    <a:pt x="557402" y="1415795"/>
                  </a:lnTo>
                  <a:lnTo>
                    <a:pt x="592455" y="1415414"/>
                  </a:lnTo>
                  <a:lnTo>
                    <a:pt x="598297" y="1423162"/>
                  </a:lnTo>
                  <a:lnTo>
                    <a:pt x="621919" y="1466723"/>
                  </a:lnTo>
                  <a:lnTo>
                    <a:pt x="647573" y="1551813"/>
                  </a:lnTo>
                  <a:lnTo>
                    <a:pt x="655827" y="1611376"/>
                  </a:lnTo>
                  <a:lnTo>
                    <a:pt x="658241" y="1683131"/>
                  </a:lnTo>
                  <a:lnTo>
                    <a:pt x="652652" y="1767586"/>
                  </a:lnTo>
                  <a:lnTo>
                    <a:pt x="636905" y="1865249"/>
                  </a:lnTo>
                  <a:lnTo>
                    <a:pt x="609092" y="1976755"/>
                  </a:lnTo>
                  <a:lnTo>
                    <a:pt x="1566926" y="2266315"/>
                  </a:lnTo>
                  <a:lnTo>
                    <a:pt x="1529079" y="2174494"/>
                  </a:lnTo>
                  <a:lnTo>
                    <a:pt x="1469136" y="1950339"/>
                  </a:lnTo>
                  <a:lnTo>
                    <a:pt x="1467485" y="1671320"/>
                  </a:lnTo>
                  <a:lnTo>
                    <a:pt x="1604390" y="1414780"/>
                  </a:lnTo>
                  <a:lnTo>
                    <a:pt x="1320545" y="1199514"/>
                  </a:lnTo>
                  <a:close/>
                </a:path>
              </a:pathLst>
            </a:custGeom>
            <a:ln w="40890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114674" y="6134099"/>
              <a:ext cx="857250" cy="1400175"/>
            </a:xfrm>
            <a:custGeom>
              <a:avLst/>
              <a:gdLst/>
              <a:ahLst/>
              <a:cxnLst/>
              <a:rect l="l" t="t" r="r" b="b"/>
              <a:pathLst>
                <a:path w="857250" h="1400175">
                  <a:moveTo>
                    <a:pt x="0" y="0"/>
                  </a:moveTo>
                  <a:lnTo>
                    <a:pt x="43687" y="1360932"/>
                  </a:lnTo>
                  <a:lnTo>
                    <a:pt x="101854" y="1398524"/>
                  </a:lnTo>
                  <a:lnTo>
                    <a:pt x="608076" y="1398524"/>
                  </a:lnTo>
                  <a:lnTo>
                    <a:pt x="623442" y="1399667"/>
                  </a:lnTo>
                  <a:lnTo>
                    <a:pt x="657225" y="1398777"/>
                  </a:lnTo>
                  <a:lnTo>
                    <a:pt x="690879" y="1389126"/>
                  </a:lnTo>
                  <a:lnTo>
                    <a:pt x="706247" y="1364361"/>
                  </a:lnTo>
                  <a:lnTo>
                    <a:pt x="671449" y="983488"/>
                  </a:lnTo>
                  <a:lnTo>
                    <a:pt x="671576" y="982218"/>
                  </a:lnTo>
                  <a:lnTo>
                    <a:pt x="851026" y="969772"/>
                  </a:lnTo>
                  <a:lnTo>
                    <a:pt x="857250" y="933704"/>
                  </a:lnTo>
                  <a:lnTo>
                    <a:pt x="843279" y="923798"/>
                  </a:lnTo>
                  <a:lnTo>
                    <a:pt x="809498" y="897636"/>
                  </a:lnTo>
                  <a:lnTo>
                    <a:pt x="768603" y="860425"/>
                  </a:lnTo>
                  <a:lnTo>
                    <a:pt x="733044" y="817372"/>
                  </a:lnTo>
                  <a:lnTo>
                    <a:pt x="699770" y="749935"/>
                  </a:lnTo>
                  <a:lnTo>
                    <a:pt x="670305" y="685800"/>
                  </a:lnTo>
                  <a:lnTo>
                    <a:pt x="643254" y="619251"/>
                  </a:lnTo>
                  <a:lnTo>
                    <a:pt x="625601" y="567563"/>
                  </a:lnTo>
                  <a:lnTo>
                    <a:pt x="604392" y="515365"/>
                  </a:lnTo>
                  <a:lnTo>
                    <a:pt x="579754" y="462025"/>
                  </a:lnTo>
                  <a:lnTo>
                    <a:pt x="551688" y="407288"/>
                  </a:lnTo>
                  <a:lnTo>
                    <a:pt x="520064" y="350647"/>
                  </a:lnTo>
                  <a:lnTo>
                    <a:pt x="452882" y="232790"/>
                  </a:lnTo>
                  <a:lnTo>
                    <a:pt x="425196" y="187833"/>
                  </a:lnTo>
                  <a:lnTo>
                    <a:pt x="368680" y="119634"/>
                  </a:lnTo>
                  <a:lnTo>
                    <a:pt x="292988" y="72262"/>
                  </a:lnTo>
                  <a:lnTo>
                    <a:pt x="241300" y="53339"/>
                  </a:lnTo>
                  <a:lnTo>
                    <a:pt x="177037" y="35687"/>
                  </a:lnTo>
                  <a:lnTo>
                    <a:pt x="97536" y="184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114674" y="6134099"/>
              <a:ext cx="857250" cy="1400175"/>
            </a:xfrm>
            <a:custGeom>
              <a:avLst/>
              <a:gdLst/>
              <a:ahLst/>
              <a:cxnLst/>
              <a:rect l="l" t="t" r="r" b="b"/>
              <a:pathLst>
                <a:path w="857250" h="1400175">
                  <a:moveTo>
                    <a:pt x="0" y="0"/>
                  </a:moveTo>
                  <a:lnTo>
                    <a:pt x="97536" y="18414"/>
                  </a:lnTo>
                  <a:lnTo>
                    <a:pt x="177037" y="35687"/>
                  </a:lnTo>
                  <a:lnTo>
                    <a:pt x="241300" y="53339"/>
                  </a:lnTo>
                  <a:lnTo>
                    <a:pt x="292988" y="72262"/>
                  </a:lnTo>
                  <a:lnTo>
                    <a:pt x="368680" y="119634"/>
                  </a:lnTo>
                  <a:lnTo>
                    <a:pt x="425196" y="187833"/>
                  </a:lnTo>
                  <a:lnTo>
                    <a:pt x="452882" y="232790"/>
                  </a:lnTo>
                  <a:lnTo>
                    <a:pt x="483615" y="286638"/>
                  </a:lnTo>
                  <a:lnTo>
                    <a:pt x="520064" y="350647"/>
                  </a:lnTo>
                  <a:lnTo>
                    <a:pt x="551688" y="407288"/>
                  </a:lnTo>
                  <a:lnTo>
                    <a:pt x="579754" y="462025"/>
                  </a:lnTo>
                  <a:lnTo>
                    <a:pt x="604392" y="515365"/>
                  </a:lnTo>
                  <a:lnTo>
                    <a:pt x="625601" y="567563"/>
                  </a:lnTo>
                  <a:lnTo>
                    <a:pt x="643254" y="619251"/>
                  </a:lnTo>
                  <a:lnTo>
                    <a:pt x="670305" y="685800"/>
                  </a:lnTo>
                  <a:lnTo>
                    <a:pt x="699770" y="749935"/>
                  </a:lnTo>
                  <a:lnTo>
                    <a:pt x="723391" y="798195"/>
                  </a:lnTo>
                  <a:lnTo>
                    <a:pt x="768603" y="860425"/>
                  </a:lnTo>
                  <a:lnTo>
                    <a:pt x="809498" y="897636"/>
                  </a:lnTo>
                  <a:lnTo>
                    <a:pt x="857250" y="933704"/>
                  </a:lnTo>
                  <a:lnTo>
                    <a:pt x="851026" y="969772"/>
                  </a:lnTo>
                  <a:lnTo>
                    <a:pt x="671576" y="982218"/>
                  </a:lnTo>
                  <a:lnTo>
                    <a:pt x="671576" y="982599"/>
                  </a:lnTo>
                  <a:lnTo>
                    <a:pt x="671576" y="982980"/>
                  </a:lnTo>
                  <a:lnTo>
                    <a:pt x="671449" y="983488"/>
                  </a:lnTo>
                  <a:lnTo>
                    <a:pt x="706247" y="1364361"/>
                  </a:lnTo>
                  <a:lnTo>
                    <a:pt x="690879" y="1389126"/>
                  </a:lnTo>
                  <a:lnTo>
                    <a:pt x="657225" y="1398777"/>
                  </a:lnTo>
                  <a:lnTo>
                    <a:pt x="623442" y="1399667"/>
                  </a:lnTo>
                  <a:lnTo>
                    <a:pt x="608076" y="1398524"/>
                  </a:lnTo>
                  <a:lnTo>
                    <a:pt x="101854" y="1398524"/>
                  </a:lnTo>
                  <a:lnTo>
                    <a:pt x="87375" y="1389252"/>
                  </a:lnTo>
                  <a:lnTo>
                    <a:pt x="72770" y="1379855"/>
                  </a:lnTo>
                  <a:lnTo>
                    <a:pt x="58293" y="1370330"/>
                  </a:lnTo>
                  <a:lnTo>
                    <a:pt x="43687" y="1360932"/>
                  </a:lnTo>
                </a:path>
              </a:pathLst>
            </a:custGeom>
            <a:ln w="40882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24225" y="6619874"/>
              <a:ext cx="304800" cy="23812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2571749" y="6810374"/>
              <a:ext cx="313690" cy="427990"/>
            </a:xfrm>
            <a:custGeom>
              <a:avLst/>
              <a:gdLst/>
              <a:ahLst/>
              <a:cxnLst/>
              <a:rect l="l" t="t" r="r" b="b"/>
              <a:pathLst>
                <a:path w="313689" h="427990">
                  <a:moveTo>
                    <a:pt x="127762" y="0"/>
                  </a:moveTo>
                  <a:lnTo>
                    <a:pt x="68072" y="15748"/>
                  </a:lnTo>
                  <a:lnTo>
                    <a:pt x="26543" y="54355"/>
                  </a:lnTo>
                  <a:lnTo>
                    <a:pt x="7493" y="101091"/>
                  </a:lnTo>
                  <a:lnTo>
                    <a:pt x="0" y="153415"/>
                  </a:lnTo>
                  <a:lnTo>
                    <a:pt x="3682" y="208407"/>
                  </a:lnTo>
                  <a:lnTo>
                    <a:pt x="18287" y="263144"/>
                  </a:lnTo>
                  <a:lnTo>
                    <a:pt x="43306" y="314579"/>
                  </a:lnTo>
                  <a:lnTo>
                    <a:pt x="78358" y="359663"/>
                  </a:lnTo>
                  <a:lnTo>
                    <a:pt x="122936" y="395605"/>
                  </a:lnTo>
                  <a:lnTo>
                    <a:pt x="176911" y="419354"/>
                  </a:lnTo>
                  <a:lnTo>
                    <a:pt x="239649" y="427863"/>
                  </a:lnTo>
                  <a:lnTo>
                    <a:pt x="283718" y="418973"/>
                  </a:lnTo>
                  <a:lnTo>
                    <a:pt x="306324" y="393700"/>
                  </a:lnTo>
                  <a:lnTo>
                    <a:pt x="313689" y="354711"/>
                  </a:lnTo>
                  <a:lnTo>
                    <a:pt x="312166" y="304800"/>
                  </a:lnTo>
                  <a:lnTo>
                    <a:pt x="256920" y="62102"/>
                  </a:lnTo>
                  <a:lnTo>
                    <a:pt x="200151" y="16637"/>
                  </a:lnTo>
                  <a:lnTo>
                    <a:pt x="12776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571749" y="6810374"/>
              <a:ext cx="313690" cy="427990"/>
            </a:xfrm>
            <a:custGeom>
              <a:avLst/>
              <a:gdLst/>
              <a:ahLst/>
              <a:cxnLst/>
              <a:rect l="l" t="t" r="r" b="b"/>
              <a:pathLst>
                <a:path w="313689" h="427990">
                  <a:moveTo>
                    <a:pt x="312166" y="304800"/>
                  </a:moveTo>
                  <a:lnTo>
                    <a:pt x="313689" y="354711"/>
                  </a:lnTo>
                  <a:lnTo>
                    <a:pt x="306324" y="393700"/>
                  </a:lnTo>
                  <a:lnTo>
                    <a:pt x="283718" y="418973"/>
                  </a:lnTo>
                  <a:lnTo>
                    <a:pt x="239649" y="427863"/>
                  </a:lnTo>
                  <a:lnTo>
                    <a:pt x="176911" y="419354"/>
                  </a:lnTo>
                  <a:lnTo>
                    <a:pt x="122936" y="395605"/>
                  </a:lnTo>
                  <a:lnTo>
                    <a:pt x="78358" y="359663"/>
                  </a:lnTo>
                  <a:lnTo>
                    <a:pt x="43306" y="314579"/>
                  </a:lnTo>
                  <a:lnTo>
                    <a:pt x="18287" y="263144"/>
                  </a:lnTo>
                  <a:lnTo>
                    <a:pt x="3682" y="208407"/>
                  </a:lnTo>
                  <a:lnTo>
                    <a:pt x="0" y="153415"/>
                  </a:lnTo>
                  <a:lnTo>
                    <a:pt x="7493" y="101091"/>
                  </a:lnTo>
                  <a:lnTo>
                    <a:pt x="26543" y="54355"/>
                  </a:lnTo>
                  <a:lnTo>
                    <a:pt x="68072" y="15748"/>
                  </a:lnTo>
                  <a:lnTo>
                    <a:pt x="127762" y="0"/>
                  </a:lnTo>
                  <a:lnTo>
                    <a:pt x="165607" y="4317"/>
                  </a:lnTo>
                  <a:lnTo>
                    <a:pt x="200151" y="16637"/>
                  </a:lnTo>
                  <a:lnTo>
                    <a:pt x="230758" y="36195"/>
                  </a:lnTo>
                  <a:lnTo>
                    <a:pt x="256920" y="62102"/>
                  </a:lnTo>
                </a:path>
              </a:pathLst>
            </a:custGeom>
            <a:ln w="40891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486024" y="7905750"/>
              <a:ext cx="942340" cy="285750"/>
            </a:xfrm>
            <a:custGeom>
              <a:avLst/>
              <a:gdLst/>
              <a:ahLst/>
              <a:cxnLst/>
              <a:rect l="l" t="t" r="r" b="b"/>
              <a:pathLst>
                <a:path w="942339" h="285750">
                  <a:moveTo>
                    <a:pt x="41401" y="0"/>
                  </a:moveTo>
                  <a:lnTo>
                    <a:pt x="0" y="140207"/>
                  </a:lnTo>
                  <a:lnTo>
                    <a:pt x="942213" y="285495"/>
                  </a:lnTo>
                  <a:lnTo>
                    <a:pt x="918590" y="187325"/>
                  </a:lnTo>
                  <a:lnTo>
                    <a:pt x="4140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2486024" y="7905750"/>
              <a:ext cx="942340" cy="285750"/>
            </a:xfrm>
            <a:custGeom>
              <a:avLst/>
              <a:gdLst/>
              <a:ahLst/>
              <a:cxnLst/>
              <a:rect l="l" t="t" r="r" b="b"/>
              <a:pathLst>
                <a:path w="942339" h="285750">
                  <a:moveTo>
                    <a:pt x="0" y="140207"/>
                  </a:moveTo>
                  <a:lnTo>
                    <a:pt x="41401" y="0"/>
                  </a:lnTo>
                  <a:lnTo>
                    <a:pt x="918590" y="187325"/>
                  </a:lnTo>
                  <a:lnTo>
                    <a:pt x="942213" y="285495"/>
                  </a:lnTo>
                  <a:lnTo>
                    <a:pt x="0" y="140207"/>
                  </a:lnTo>
                  <a:close/>
                </a:path>
              </a:pathLst>
            </a:custGeom>
            <a:ln w="40963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047874" y="8039100"/>
              <a:ext cx="2000250" cy="1323975"/>
            </a:xfrm>
            <a:custGeom>
              <a:avLst/>
              <a:gdLst/>
              <a:ahLst/>
              <a:cxnLst/>
              <a:rect l="l" t="t" r="r" b="b"/>
              <a:pathLst>
                <a:path w="2000250" h="1323975">
                  <a:moveTo>
                    <a:pt x="461137" y="0"/>
                  </a:moveTo>
                  <a:lnTo>
                    <a:pt x="166116" y="352679"/>
                  </a:lnTo>
                  <a:lnTo>
                    <a:pt x="33400" y="791591"/>
                  </a:lnTo>
                  <a:lnTo>
                    <a:pt x="0" y="1165567"/>
                  </a:lnTo>
                  <a:lnTo>
                    <a:pt x="2920" y="1323809"/>
                  </a:lnTo>
                  <a:lnTo>
                    <a:pt x="2000250" y="1323809"/>
                  </a:lnTo>
                  <a:lnTo>
                    <a:pt x="1975230" y="1155128"/>
                  </a:lnTo>
                  <a:lnTo>
                    <a:pt x="1968373" y="1102512"/>
                  </a:lnTo>
                  <a:lnTo>
                    <a:pt x="1948307" y="937513"/>
                  </a:lnTo>
                  <a:lnTo>
                    <a:pt x="1940305" y="881380"/>
                  </a:lnTo>
                  <a:lnTo>
                    <a:pt x="1931035" y="824991"/>
                  </a:lnTo>
                  <a:lnTo>
                    <a:pt x="1919859" y="768985"/>
                  </a:lnTo>
                  <a:lnTo>
                    <a:pt x="1906651" y="713613"/>
                  </a:lnTo>
                  <a:lnTo>
                    <a:pt x="1890776" y="659130"/>
                  </a:lnTo>
                  <a:lnTo>
                    <a:pt x="1871852" y="605917"/>
                  </a:lnTo>
                  <a:lnTo>
                    <a:pt x="1849501" y="554227"/>
                  </a:lnTo>
                  <a:lnTo>
                    <a:pt x="1823339" y="504570"/>
                  </a:lnTo>
                  <a:lnTo>
                    <a:pt x="1792986" y="457200"/>
                  </a:lnTo>
                  <a:lnTo>
                    <a:pt x="1757934" y="412369"/>
                  </a:lnTo>
                  <a:lnTo>
                    <a:pt x="1717675" y="370458"/>
                  </a:lnTo>
                  <a:lnTo>
                    <a:pt x="1672082" y="331977"/>
                  </a:lnTo>
                  <a:lnTo>
                    <a:pt x="1620392" y="296925"/>
                  </a:lnTo>
                  <a:lnTo>
                    <a:pt x="1381252" y="153035"/>
                  </a:lnTo>
                  <a:lnTo>
                    <a:pt x="46113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2047874" y="8039100"/>
              <a:ext cx="2000250" cy="1323975"/>
            </a:xfrm>
            <a:custGeom>
              <a:avLst/>
              <a:gdLst/>
              <a:ahLst/>
              <a:cxnLst/>
              <a:rect l="l" t="t" r="r" b="b"/>
              <a:pathLst>
                <a:path w="2000250" h="1323975">
                  <a:moveTo>
                    <a:pt x="2920" y="1323809"/>
                  </a:moveTo>
                  <a:lnTo>
                    <a:pt x="0" y="1165567"/>
                  </a:lnTo>
                  <a:lnTo>
                    <a:pt x="33400" y="791591"/>
                  </a:lnTo>
                  <a:lnTo>
                    <a:pt x="166116" y="352679"/>
                  </a:lnTo>
                  <a:lnTo>
                    <a:pt x="461137" y="0"/>
                  </a:lnTo>
                  <a:lnTo>
                    <a:pt x="1381252" y="153035"/>
                  </a:lnTo>
                  <a:lnTo>
                    <a:pt x="1441069" y="188975"/>
                  </a:lnTo>
                  <a:lnTo>
                    <a:pt x="1500886" y="224917"/>
                  </a:lnTo>
                  <a:lnTo>
                    <a:pt x="1560702" y="260857"/>
                  </a:lnTo>
                  <a:lnTo>
                    <a:pt x="1620392" y="296925"/>
                  </a:lnTo>
                  <a:lnTo>
                    <a:pt x="1672082" y="331977"/>
                  </a:lnTo>
                  <a:lnTo>
                    <a:pt x="1717675" y="370458"/>
                  </a:lnTo>
                  <a:lnTo>
                    <a:pt x="1757934" y="412369"/>
                  </a:lnTo>
                  <a:lnTo>
                    <a:pt x="1792986" y="457200"/>
                  </a:lnTo>
                  <a:lnTo>
                    <a:pt x="1823339" y="504570"/>
                  </a:lnTo>
                  <a:lnTo>
                    <a:pt x="1849501" y="554227"/>
                  </a:lnTo>
                  <a:lnTo>
                    <a:pt x="1871852" y="605917"/>
                  </a:lnTo>
                  <a:lnTo>
                    <a:pt x="1890776" y="659130"/>
                  </a:lnTo>
                  <a:lnTo>
                    <a:pt x="1906651" y="713613"/>
                  </a:lnTo>
                  <a:lnTo>
                    <a:pt x="1919859" y="768985"/>
                  </a:lnTo>
                  <a:lnTo>
                    <a:pt x="1931035" y="824991"/>
                  </a:lnTo>
                  <a:lnTo>
                    <a:pt x="1940305" y="881380"/>
                  </a:lnTo>
                  <a:lnTo>
                    <a:pt x="1948307" y="937513"/>
                  </a:lnTo>
                  <a:lnTo>
                    <a:pt x="1955419" y="993394"/>
                  </a:lnTo>
                  <a:lnTo>
                    <a:pt x="1962023" y="1048486"/>
                  </a:lnTo>
                  <a:lnTo>
                    <a:pt x="1968373" y="1102512"/>
                  </a:lnTo>
                  <a:lnTo>
                    <a:pt x="1975230" y="1155128"/>
                  </a:lnTo>
                  <a:lnTo>
                    <a:pt x="1982597" y="1206004"/>
                  </a:lnTo>
                  <a:lnTo>
                    <a:pt x="1987169" y="1235443"/>
                  </a:lnTo>
                  <a:lnTo>
                    <a:pt x="1991487" y="1264907"/>
                  </a:lnTo>
                  <a:lnTo>
                    <a:pt x="1995804" y="1294371"/>
                  </a:lnTo>
                  <a:lnTo>
                    <a:pt x="2000250" y="1323809"/>
                  </a:lnTo>
                  <a:lnTo>
                    <a:pt x="2920" y="1323809"/>
                  </a:lnTo>
                  <a:close/>
                </a:path>
              </a:pathLst>
            </a:custGeom>
            <a:ln w="40930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685924" y="5867399"/>
              <a:ext cx="1828800" cy="1819275"/>
            </a:xfrm>
            <a:custGeom>
              <a:avLst/>
              <a:gdLst/>
              <a:ahLst/>
              <a:cxnLst/>
              <a:rect l="l" t="t" r="r" b="b"/>
              <a:pathLst>
                <a:path w="1828800" h="1819275">
                  <a:moveTo>
                    <a:pt x="1726946" y="0"/>
                  </a:moveTo>
                  <a:lnTo>
                    <a:pt x="1632965" y="10033"/>
                  </a:lnTo>
                  <a:lnTo>
                    <a:pt x="1572895" y="19812"/>
                  </a:lnTo>
                  <a:lnTo>
                    <a:pt x="1505585" y="32385"/>
                  </a:lnTo>
                  <a:lnTo>
                    <a:pt x="1431798" y="47498"/>
                  </a:lnTo>
                  <a:lnTo>
                    <a:pt x="1352423" y="64770"/>
                  </a:lnTo>
                  <a:lnTo>
                    <a:pt x="1268730" y="84200"/>
                  </a:lnTo>
                  <a:lnTo>
                    <a:pt x="1181227" y="105155"/>
                  </a:lnTo>
                  <a:lnTo>
                    <a:pt x="1091311" y="127762"/>
                  </a:lnTo>
                  <a:lnTo>
                    <a:pt x="999617" y="151384"/>
                  </a:lnTo>
                  <a:lnTo>
                    <a:pt x="907161" y="176022"/>
                  </a:lnTo>
                  <a:lnTo>
                    <a:pt x="814958" y="201295"/>
                  </a:lnTo>
                  <a:lnTo>
                    <a:pt x="723900" y="226949"/>
                  </a:lnTo>
                  <a:lnTo>
                    <a:pt x="635126" y="252729"/>
                  </a:lnTo>
                  <a:lnTo>
                    <a:pt x="549275" y="278384"/>
                  </a:lnTo>
                  <a:lnTo>
                    <a:pt x="467487" y="303657"/>
                  </a:lnTo>
                  <a:lnTo>
                    <a:pt x="390779" y="328167"/>
                  </a:lnTo>
                  <a:lnTo>
                    <a:pt x="319913" y="351663"/>
                  </a:lnTo>
                  <a:lnTo>
                    <a:pt x="255905" y="374014"/>
                  </a:lnTo>
                  <a:lnTo>
                    <a:pt x="199898" y="394970"/>
                  </a:lnTo>
                  <a:lnTo>
                    <a:pt x="114935" y="431164"/>
                  </a:lnTo>
                  <a:lnTo>
                    <a:pt x="65277" y="468884"/>
                  </a:lnTo>
                  <a:lnTo>
                    <a:pt x="40512" y="524001"/>
                  </a:lnTo>
                  <a:lnTo>
                    <a:pt x="24637" y="578103"/>
                  </a:lnTo>
                  <a:lnTo>
                    <a:pt x="11175" y="644144"/>
                  </a:lnTo>
                  <a:lnTo>
                    <a:pt x="2412" y="720598"/>
                  </a:lnTo>
                  <a:lnTo>
                    <a:pt x="0" y="805814"/>
                  </a:lnTo>
                  <a:lnTo>
                    <a:pt x="1777" y="851153"/>
                  </a:lnTo>
                  <a:lnTo>
                    <a:pt x="5968" y="898144"/>
                  </a:lnTo>
                  <a:lnTo>
                    <a:pt x="12700" y="946403"/>
                  </a:lnTo>
                  <a:lnTo>
                    <a:pt x="22098" y="995807"/>
                  </a:lnTo>
                  <a:lnTo>
                    <a:pt x="34670" y="1046352"/>
                  </a:lnTo>
                  <a:lnTo>
                    <a:pt x="50418" y="1097534"/>
                  </a:lnTo>
                  <a:lnTo>
                    <a:pt x="69723" y="1149223"/>
                  </a:lnTo>
                  <a:lnTo>
                    <a:pt x="92837" y="1201420"/>
                  </a:lnTo>
                  <a:lnTo>
                    <a:pt x="119887" y="1253617"/>
                  </a:lnTo>
                  <a:lnTo>
                    <a:pt x="151130" y="1305814"/>
                  </a:lnTo>
                  <a:lnTo>
                    <a:pt x="186817" y="1357757"/>
                  </a:lnTo>
                  <a:lnTo>
                    <a:pt x="227330" y="1409319"/>
                  </a:lnTo>
                  <a:lnTo>
                    <a:pt x="272669" y="1460119"/>
                  </a:lnTo>
                  <a:lnTo>
                    <a:pt x="323214" y="1510157"/>
                  </a:lnTo>
                  <a:lnTo>
                    <a:pt x="379094" y="1559052"/>
                  </a:lnTo>
                  <a:lnTo>
                    <a:pt x="440689" y="1606677"/>
                  </a:lnTo>
                  <a:lnTo>
                    <a:pt x="508254" y="1652905"/>
                  </a:lnTo>
                  <a:lnTo>
                    <a:pt x="581787" y="1697482"/>
                  </a:lnTo>
                  <a:lnTo>
                    <a:pt x="661797" y="1740027"/>
                  </a:lnTo>
                  <a:lnTo>
                    <a:pt x="748411" y="1780667"/>
                  </a:lnTo>
                  <a:lnTo>
                    <a:pt x="841756" y="1818894"/>
                  </a:lnTo>
                  <a:lnTo>
                    <a:pt x="866013" y="1792097"/>
                  </a:lnTo>
                  <a:lnTo>
                    <a:pt x="920495" y="1722882"/>
                  </a:lnTo>
                  <a:lnTo>
                    <a:pt x="977773" y="1628267"/>
                  </a:lnTo>
                  <a:lnTo>
                    <a:pt x="1010666" y="1525270"/>
                  </a:lnTo>
                  <a:lnTo>
                    <a:pt x="964438" y="1483106"/>
                  </a:lnTo>
                  <a:lnTo>
                    <a:pt x="873251" y="1366774"/>
                  </a:lnTo>
                  <a:lnTo>
                    <a:pt x="808608" y="1191641"/>
                  </a:lnTo>
                  <a:lnTo>
                    <a:pt x="841756" y="972820"/>
                  </a:lnTo>
                  <a:lnTo>
                    <a:pt x="968375" y="851153"/>
                  </a:lnTo>
                  <a:lnTo>
                    <a:pt x="1109091" y="889888"/>
                  </a:lnTo>
                  <a:lnTo>
                    <a:pt x="1223264" y="987425"/>
                  </a:lnTo>
                  <a:lnTo>
                    <a:pt x="1270254" y="1042542"/>
                  </a:lnTo>
                  <a:lnTo>
                    <a:pt x="1424939" y="984250"/>
                  </a:lnTo>
                  <a:lnTo>
                    <a:pt x="1419098" y="917955"/>
                  </a:lnTo>
                  <a:lnTo>
                    <a:pt x="1419098" y="764032"/>
                  </a:lnTo>
                  <a:lnTo>
                    <a:pt x="1451356" y="590169"/>
                  </a:lnTo>
                  <a:lnTo>
                    <a:pt x="1542288" y="464058"/>
                  </a:lnTo>
                  <a:lnTo>
                    <a:pt x="1645665" y="402463"/>
                  </a:lnTo>
                  <a:lnTo>
                    <a:pt x="1705483" y="370459"/>
                  </a:lnTo>
                  <a:lnTo>
                    <a:pt x="1739646" y="356362"/>
                  </a:lnTo>
                  <a:lnTo>
                    <a:pt x="1764157" y="308863"/>
                  </a:lnTo>
                  <a:lnTo>
                    <a:pt x="1808607" y="200278"/>
                  </a:lnTo>
                  <a:lnTo>
                    <a:pt x="1828546" y="81661"/>
                  </a:lnTo>
                  <a:lnTo>
                    <a:pt x="1780032" y="4317"/>
                  </a:lnTo>
                  <a:lnTo>
                    <a:pt x="1759077" y="253"/>
                  </a:lnTo>
                  <a:lnTo>
                    <a:pt x="172694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685924" y="5867399"/>
              <a:ext cx="1828800" cy="1819275"/>
            </a:xfrm>
            <a:custGeom>
              <a:avLst/>
              <a:gdLst/>
              <a:ahLst/>
              <a:cxnLst/>
              <a:rect l="l" t="t" r="r" b="b"/>
              <a:pathLst>
                <a:path w="1828800" h="1819275">
                  <a:moveTo>
                    <a:pt x="841756" y="1818894"/>
                  </a:moveTo>
                  <a:lnTo>
                    <a:pt x="866013" y="1792097"/>
                  </a:lnTo>
                  <a:lnTo>
                    <a:pt x="920495" y="1722882"/>
                  </a:lnTo>
                  <a:lnTo>
                    <a:pt x="977773" y="1628267"/>
                  </a:lnTo>
                  <a:lnTo>
                    <a:pt x="1010666" y="1525270"/>
                  </a:lnTo>
                  <a:lnTo>
                    <a:pt x="964438" y="1483106"/>
                  </a:lnTo>
                  <a:lnTo>
                    <a:pt x="873251" y="1366774"/>
                  </a:lnTo>
                  <a:lnTo>
                    <a:pt x="808608" y="1191641"/>
                  </a:lnTo>
                  <a:lnTo>
                    <a:pt x="841756" y="972820"/>
                  </a:lnTo>
                  <a:lnTo>
                    <a:pt x="968375" y="851153"/>
                  </a:lnTo>
                  <a:lnTo>
                    <a:pt x="1109091" y="889888"/>
                  </a:lnTo>
                  <a:lnTo>
                    <a:pt x="1223264" y="987425"/>
                  </a:lnTo>
                  <a:lnTo>
                    <a:pt x="1270254" y="1042542"/>
                  </a:lnTo>
                  <a:lnTo>
                    <a:pt x="1424939" y="984250"/>
                  </a:lnTo>
                  <a:lnTo>
                    <a:pt x="1419098" y="917955"/>
                  </a:lnTo>
                  <a:lnTo>
                    <a:pt x="1419098" y="764032"/>
                  </a:lnTo>
                  <a:lnTo>
                    <a:pt x="1451356" y="590169"/>
                  </a:lnTo>
                  <a:lnTo>
                    <a:pt x="1542288" y="464058"/>
                  </a:lnTo>
                  <a:lnTo>
                    <a:pt x="1645665" y="402463"/>
                  </a:lnTo>
                  <a:lnTo>
                    <a:pt x="1705483" y="370459"/>
                  </a:lnTo>
                  <a:lnTo>
                    <a:pt x="1739646" y="356362"/>
                  </a:lnTo>
                  <a:lnTo>
                    <a:pt x="1764157" y="308863"/>
                  </a:lnTo>
                  <a:lnTo>
                    <a:pt x="1808607" y="200278"/>
                  </a:lnTo>
                  <a:lnTo>
                    <a:pt x="1828546" y="81661"/>
                  </a:lnTo>
                  <a:lnTo>
                    <a:pt x="1780032" y="4317"/>
                  </a:lnTo>
                  <a:lnTo>
                    <a:pt x="1759077" y="253"/>
                  </a:lnTo>
                  <a:lnTo>
                    <a:pt x="1726946" y="0"/>
                  </a:lnTo>
                  <a:lnTo>
                    <a:pt x="1684527" y="3428"/>
                  </a:lnTo>
                  <a:lnTo>
                    <a:pt x="1572895" y="19812"/>
                  </a:lnTo>
                  <a:lnTo>
                    <a:pt x="1505585" y="32385"/>
                  </a:lnTo>
                  <a:lnTo>
                    <a:pt x="1431798" y="47498"/>
                  </a:lnTo>
                  <a:lnTo>
                    <a:pt x="1352423" y="64770"/>
                  </a:lnTo>
                  <a:lnTo>
                    <a:pt x="1268730" y="84200"/>
                  </a:lnTo>
                  <a:lnTo>
                    <a:pt x="1181227" y="105155"/>
                  </a:lnTo>
                  <a:lnTo>
                    <a:pt x="1091311" y="127762"/>
                  </a:lnTo>
                  <a:lnTo>
                    <a:pt x="999617" y="151384"/>
                  </a:lnTo>
                  <a:lnTo>
                    <a:pt x="907161" y="176022"/>
                  </a:lnTo>
                  <a:lnTo>
                    <a:pt x="814958" y="201295"/>
                  </a:lnTo>
                  <a:lnTo>
                    <a:pt x="723900" y="226949"/>
                  </a:lnTo>
                  <a:lnTo>
                    <a:pt x="635126" y="252729"/>
                  </a:lnTo>
                  <a:lnTo>
                    <a:pt x="549275" y="278384"/>
                  </a:lnTo>
                  <a:lnTo>
                    <a:pt x="467487" y="303657"/>
                  </a:lnTo>
                  <a:lnTo>
                    <a:pt x="390779" y="328167"/>
                  </a:lnTo>
                  <a:lnTo>
                    <a:pt x="319913" y="351663"/>
                  </a:lnTo>
                  <a:lnTo>
                    <a:pt x="255905" y="374014"/>
                  </a:lnTo>
                  <a:lnTo>
                    <a:pt x="199898" y="394970"/>
                  </a:lnTo>
                  <a:lnTo>
                    <a:pt x="114935" y="431164"/>
                  </a:lnTo>
                  <a:lnTo>
                    <a:pt x="65277" y="468884"/>
                  </a:lnTo>
                  <a:lnTo>
                    <a:pt x="40512" y="524001"/>
                  </a:lnTo>
                  <a:lnTo>
                    <a:pt x="24637" y="578103"/>
                  </a:lnTo>
                  <a:lnTo>
                    <a:pt x="11175" y="644144"/>
                  </a:lnTo>
                  <a:lnTo>
                    <a:pt x="2412" y="720598"/>
                  </a:lnTo>
                  <a:lnTo>
                    <a:pt x="0" y="805814"/>
                  </a:lnTo>
                  <a:lnTo>
                    <a:pt x="1777" y="851153"/>
                  </a:lnTo>
                  <a:lnTo>
                    <a:pt x="5968" y="898144"/>
                  </a:lnTo>
                  <a:lnTo>
                    <a:pt x="12700" y="946403"/>
                  </a:lnTo>
                  <a:lnTo>
                    <a:pt x="22098" y="995807"/>
                  </a:lnTo>
                  <a:lnTo>
                    <a:pt x="34670" y="1046352"/>
                  </a:lnTo>
                  <a:lnTo>
                    <a:pt x="50418" y="1097534"/>
                  </a:lnTo>
                  <a:lnTo>
                    <a:pt x="69723" y="1149223"/>
                  </a:lnTo>
                  <a:lnTo>
                    <a:pt x="92837" y="1201420"/>
                  </a:lnTo>
                  <a:lnTo>
                    <a:pt x="119887" y="1253617"/>
                  </a:lnTo>
                  <a:lnTo>
                    <a:pt x="151130" y="1305814"/>
                  </a:lnTo>
                  <a:lnTo>
                    <a:pt x="186817" y="1357757"/>
                  </a:lnTo>
                  <a:lnTo>
                    <a:pt x="227330" y="1409319"/>
                  </a:lnTo>
                  <a:lnTo>
                    <a:pt x="272669" y="1460119"/>
                  </a:lnTo>
                  <a:lnTo>
                    <a:pt x="323214" y="1510157"/>
                  </a:lnTo>
                  <a:lnTo>
                    <a:pt x="379094" y="1559052"/>
                  </a:lnTo>
                  <a:lnTo>
                    <a:pt x="440689" y="1606677"/>
                  </a:lnTo>
                  <a:lnTo>
                    <a:pt x="508254" y="1652905"/>
                  </a:lnTo>
                  <a:lnTo>
                    <a:pt x="581787" y="1697482"/>
                  </a:lnTo>
                  <a:lnTo>
                    <a:pt x="661797" y="1740027"/>
                  </a:lnTo>
                  <a:lnTo>
                    <a:pt x="748411" y="1780667"/>
                  </a:lnTo>
                  <a:lnTo>
                    <a:pt x="841756" y="1818894"/>
                  </a:lnTo>
                  <a:close/>
                </a:path>
              </a:pathLst>
            </a:custGeom>
            <a:ln w="40906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647824" y="5791199"/>
              <a:ext cx="2161540" cy="1266190"/>
            </a:xfrm>
            <a:custGeom>
              <a:avLst/>
              <a:gdLst/>
              <a:ahLst/>
              <a:cxnLst/>
              <a:rect l="l" t="t" r="r" b="b"/>
              <a:pathLst>
                <a:path w="2161540" h="1266190">
                  <a:moveTo>
                    <a:pt x="1662302" y="0"/>
                  </a:moveTo>
                  <a:lnTo>
                    <a:pt x="1438910" y="64770"/>
                  </a:lnTo>
                  <a:lnTo>
                    <a:pt x="1231773" y="248920"/>
                  </a:lnTo>
                  <a:lnTo>
                    <a:pt x="1079119" y="441071"/>
                  </a:lnTo>
                  <a:lnTo>
                    <a:pt x="1019682" y="529971"/>
                  </a:lnTo>
                  <a:lnTo>
                    <a:pt x="21717" y="941197"/>
                  </a:lnTo>
                  <a:lnTo>
                    <a:pt x="12954" y="978408"/>
                  </a:lnTo>
                  <a:lnTo>
                    <a:pt x="0" y="1067562"/>
                  </a:lnTo>
                  <a:lnTo>
                    <a:pt x="2412" y="1174750"/>
                  </a:lnTo>
                  <a:lnTo>
                    <a:pt x="39750" y="1266189"/>
                  </a:lnTo>
                  <a:lnTo>
                    <a:pt x="258952" y="1188212"/>
                  </a:lnTo>
                  <a:lnTo>
                    <a:pt x="768985" y="1017015"/>
                  </a:lnTo>
                  <a:lnTo>
                    <a:pt x="1348486" y="846327"/>
                  </a:lnTo>
                  <a:lnTo>
                    <a:pt x="1775714" y="770254"/>
                  </a:lnTo>
                  <a:lnTo>
                    <a:pt x="2161286" y="556895"/>
                  </a:lnTo>
                  <a:lnTo>
                    <a:pt x="2124329" y="475996"/>
                  </a:lnTo>
                  <a:lnTo>
                    <a:pt x="2021077" y="294513"/>
                  </a:lnTo>
                  <a:lnTo>
                    <a:pt x="1863216" y="105028"/>
                  </a:lnTo>
                  <a:lnTo>
                    <a:pt x="166230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647824" y="5791199"/>
              <a:ext cx="2161540" cy="1266190"/>
            </a:xfrm>
            <a:custGeom>
              <a:avLst/>
              <a:gdLst/>
              <a:ahLst/>
              <a:cxnLst/>
              <a:rect l="l" t="t" r="r" b="b"/>
              <a:pathLst>
                <a:path w="2161540" h="1266190">
                  <a:moveTo>
                    <a:pt x="39750" y="1266189"/>
                  </a:moveTo>
                  <a:lnTo>
                    <a:pt x="258952" y="1188212"/>
                  </a:lnTo>
                  <a:lnTo>
                    <a:pt x="768985" y="1017015"/>
                  </a:lnTo>
                  <a:lnTo>
                    <a:pt x="1348486" y="846327"/>
                  </a:lnTo>
                  <a:lnTo>
                    <a:pt x="1775714" y="770254"/>
                  </a:lnTo>
                  <a:lnTo>
                    <a:pt x="2161286" y="556895"/>
                  </a:lnTo>
                  <a:lnTo>
                    <a:pt x="2124329" y="475996"/>
                  </a:lnTo>
                  <a:lnTo>
                    <a:pt x="2021077" y="294513"/>
                  </a:lnTo>
                  <a:lnTo>
                    <a:pt x="1863216" y="105028"/>
                  </a:lnTo>
                  <a:lnTo>
                    <a:pt x="1662302" y="0"/>
                  </a:lnTo>
                  <a:lnTo>
                    <a:pt x="1438910" y="64770"/>
                  </a:lnTo>
                  <a:lnTo>
                    <a:pt x="1231773" y="248920"/>
                  </a:lnTo>
                  <a:lnTo>
                    <a:pt x="1079119" y="441071"/>
                  </a:lnTo>
                  <a:lnTo>
                    <a:pt x="1019682" y="529971"/>
                  </a:lnTo>
                  <a:lnTo>
                    <a:pt x="21717" y="941197"/>
                  </a:lnTo>
                  <a:lnTo>
                    <a:pt x="12954" y="978408"/>
                  </a:lnTo>
                  <a:lnTo>
                    <a:pt x="0" y="1067562"/>
                  </a:lnTo>
                  <a:lnTo>
                    <a:pt x="2412" y="1174750"/>
                  </a:lnTo>
                  <a:lnTo>
                    <a:pt x="39750" y="1266189"/>
                  </a:lnTo>
                  <a:close/>
                </a:path>
              </a:pathLst>
            </a:custGeom>
            <a:ln w="40938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095624" y="6286499"/>
              <a:ext cx="951865" cy="762000"/>
            </a:xfrm>
            <a:custGeom>
              <a:avLst/>
              <a:gdLst/>
              <a:ahLst/>
              <a:cxnLst/>
              <a:rect l="l" t="t" r="r" b="b"/>
              <a:pathLst>
                <a:path w="951864" h="762000">
                  <a:moveTo>
                    <a:pt x="708660" y="0"/>
                  </a:moveTo>
                  <a:lnTo>
                    <a:pt x="615696" y="2286"/>
                  </a:lnTo>
                  <a:lnTo>
                    <a:pt x="529463" y="8762"/>
                  </a:lnTo>
                  <a:lnTo>
                    <a:pt x="449834" y="19430"/>
                  </a:lnTo>
                  <a:lnTo>
                    <a:pt x="376936" y="33909"/>
                  </a:lnTo>
                  <a:lnTo>
                    <a:pt x="310769" y="51942"/>
                  </a:lnTo>
                  <a:lnTo>
                    <a:pt x="250951" y="73533"/>
                  </a:lnTo>
                  <a:lnTo>
                    <a:pt x="197738" y="98171"/>
                  </a:lnTo>
                  <a:lnTo>
                    <a:pt x="151002" y="125729"/>
                  </a:lnTo>
                  <a:lnTo>
                    <a:pt x="110617" y="155955"/>
                  </a:lnTo>
                  <a:lnTo>
                    <a:pt x="48894" y="223520"/>
                  </a:lnTo>
                  <a:lnTo>
                    <a:pt x="12192" y="299085"/>
                  </a:lnTo>
                  <a:lnTo>
                    <a:pt x="0" y="380873"/>
                  </a:lnTo>
                  <a:lnTo>
                    <a:pt x="3048" y="422401"/>
                  </a:lnTo>
                  <a:lnTo>
                    <a:pt x="27431" y="501269"/>
                  </a:lnTo>
                  <a:lnTo>
                    <a:pt x="76581" y="573151"/>
                  </a:lnTo>
                  <a:lnTo>
                    <a:pt x="151002" y="636142"/>
                  </a:lnTo>
                  <a:lnTo>
                    <a:pt x="197738" y="663701"/>
                  </a:lnTo>
                  <a:lnTo>
                    <a:pt x="250951" y="688339"/>
                  </a:lnTo>
                  <a:lnTo>
                    <a:pt x="310769" y="709802"/>
                  </a:lnTo>
                  <a:lnTo>
                    <a:pt x="376936" y="727837"/>
                  </a:lnTo>
                  <a:lnTo>
                    <a:pt x="449834" y="742314"/>
                  </a:lnTo>
                  <a:lnTo>
                    <a:pt x="529463" y="752982"/>
                  </a:lnTo>
                  <a:lnTo>
                    <a:pt x="615696" y="759460"/>
                  </a:lnTo>
                  <a:lnTo>
                    <a:pt x="708660" y="761745"/>
                  </a:lnTo>
                  <a:lnTo>
                    <a:pt x="771525" y="760730"/>
                  </a:lnTo>
                  <a:lnTo>
                    <a:pt x="832992" y="757808"/>
                  </a:lnTo>
                  <a:lnTo>
                    <a:pt x="893063" y="753110"/>
                  </a:lnTo>
                  <a:lnTo>
                    <a:pt x="951738" y="746760"/>
                  </a:lnTo>
                  <a:lnTo>
                    <a:pt x="951738" y="14986"/>
                  </a:lnTo>
                  <a:lnTo>
                    <a:pt x="893063" y="8509"/>
                  </a:lnTo>
                  <a:lnTo>
                    <a:pt x="832992" y="3810"/>
                  </a:lnTo>
                  <a:lnTo>
                    <a:pt x="771525" y="888"/>
                  </a:lnTo>
                  <a:lnTo>
                    <a:pt x="7086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095624" y="6286499"/>
              <a:ext cx="951865" cy="762000"/>
            </a:xfrm>
            <a:custGeom>
              <a:avLst/>
              <a:gdLst/>
              <a:ahLst/>
              <a:cxnLst/>
              <a:rect l="l" t="t" r="r" b="b"/>
              <a:pathLst>
                <a:path w="951864" h="762000">
                  <a:moveTo>
                    <a:pt x="951738" y="14986"/>
                  </a:moveTo>
                  <a:lnTo>
                    <a:pt x="951738" y="746760"/>
                  </a:lnTo>
                  <a:lnTo>
                    <a:pt x="893063" y="753110"/>
                  </a:lnTo>
                  <a:lnTo>
                    <a:pt x="832992" y="757808"/>
                  </a:lnTo>
                  <a:lnTo>
                    <a:pt x="771525" y="760730"/>
                  </a:lnTo>
                  <a:lnTo>
                    <a:pt x="708660" y="761745"/>
                  </a:lnTo>
                  <a:lnTo>
                    <a:pt x="615696" y="759460"/>
                  </a:lnTo>
                  <a:lnTo>
                    <a:pt x="529463" y="752982"/>
                  </a:lnTo>
                  <a:lnTo>
                    <a:pt x="449834" y="742314"/>
                  </a:lnTo>
                  <a:lnTo>
                    <a:pt x="376936" y="727837"/>
                  </a:lnTo>
                  <a:lnTo>
                    <a:pt x="310769" y="709802"/>
                  </a:lnTo>
                  <a:lnTo>
                    <a:pt x="250951" y="688339"/>
                  </a:lnTo>
                  <a:lnTo>
                    <a:pt x="197738" y="663701"/>
                  </a:lnTo>
                  <a:lnTo>
                    <a:pt x="151002" y="636142"/>
                  </a:lnTo>
                  <a:lnTo>
                    <a:pt x="110617" y="605916"/>
                  </a:lnTo>
                  <a:lnTo>
                    <a:pt x="48894" y="538226"/>
                  </a:lnTo>
                  <a:lnTo>
                    <a:pt x="12192" y="462661"/>
                  </a:lnTo>
                  <a:lnTo>
                    <a:pt x="0" y="380873"/>
                  </a:lnTo>
                  <a:lnTo>
                    <a:pt x="3048" y="339344"/>
                  </a:lnTo>
                  <a:lnTo>
                    <a:pt x="27431" y="260476"/>
                  </a:lnTo>
                  <a:lnTo>
                    <a:pt x="76581" y="188595"/>
                  </a:lnTo>
                  <a:lnTo>
                    <a:pt x="151002" y="125729"/>
                  </a:lnTo>
                  <a:lnTo>
                    <a:pt x="197738" y="98171"/>
                  </a:lnTo>
                  <a:lnTo>
                    <a:pt x="250951" y="73533"/>
                  </a:lnTo>
                  <a:lnTo>
                    <a:pt x="310769" y="51942"/>
                  </a:lnTo>
                  <a:lnTo>
                    <a:pt x="376936" y="33909"/>
                  </a:lnTo>
                  <a:lnTo>
                    <a:pt x="449834" y="19430"/>
                  </a:lnTo>
                  <a:lnTo>
                    <a:pt x="529463" y="8762"/>
                  </a:lnTo>
                  <a:lnTo>
                    <a:pt x="615696" y="2286"/>
                  </a:lnTo>
                  <a:lnTo>
                    <a:pt x="708660" y="0"/>
                  </a:lnTo>
                  <a:lnTo>
                    <a:pt x="771525" y="888"/>
                  </a:lnTo>
                  <a:lnTo>
                    <a:pt x="832992" y="3810"/>
                  </a:lnTo>
                  <a:lnTo>
                    <a:pt x="893063" y="8509"/>
                  </a:lnTo>
                  <a:lnTo>
                    <a:pt x="951738" y="14986"/>
                  </a:lnTo>
                  <a:close/>
                </a:path>
              </a:pathLst>
            </a:custGeom>
            <a:ln w="40919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343275" y="6391274"/>
              <a:ext cx="704215" cy="561340"/>
            </a:xfrm>
            <a:custGeom>
              <a:avLst/>
              <a:gdLst/>
              <a:ahLst/>
              <a:cxnLst/>
              <a:rect l="l" t="t" r="r" b="b"/>
              <a:pathLst>
                <a:path w="704214" h="561340">
                  <a:moveTo>
                    <a:pt x="524383" y="0"/>
                  </a:moveTo>
                  <a:lnTo>
                    <a:pt x="431800" y="3048"/>
                  </a:lnTo>
                  <a:lnTo>
                    <a:pt x="348361" y="11937"/>
                  </a:lnTo>
                  <a:lnTo>
                    <a:pt x="274192" y="26035"/>
                  </a:lnTo>
                  <a:lnTo>
                    <a:pt x="209169" y="45212"/>
                  </a:lnTo>
                  <a:lnTo>
                    <a:pt x="153035" y="68834"/>
                  </a:lnTo>
                  <a:lnTo>
                    <a:pt x="105917" y="96520"/>
                  </a:lnTo>
                  <a:lnTo>
                    <a:pt x="67563" y="127888"/>
                  </a:lnTo>
                  <a:lnTo>
                    <a:pt x="16763" y="199644"/>
                  </a:lnTo>
                  <a:lnTo>
                    <a:pt x="0" y="280670"/>
                  </a:lnTo>
                  <a:lnTo>
                    <a:pt x="4190" y="322199"/>
                  </a:lnTo>
                  <a:lnTo>
                    <a:pt x="37846" y="399034"/>
                  </a:lnTo>
                  <a:lnTo>
                    <a:pt x="105917" y="464820"/>
                  </a:lnTo>
                  <a:lnTo>
                    <a:pt x="153035" y="492505"/>
                  </a:lnTo>
                  <a:lnTo>
                    <a:pt x="209169" y="516127"/>
                  </a:lnTo>
                  <a:lnTo>
                    <a:pt x="274192" y="535304"/>
                  </a:lnTo>
                  <a:lnTo>
                    <a:pt x="348361" y="549528"/>
                  </a:lnTo>
                  <a:lnTo>
                    <a:pt x="431800" y="558291"/>
                  </a:lnTo>
                  <a:lnTo>
                    <a:pt x="524383" y="561339"/>
                  </a:lnTo>
                  <a:lnTo>
                    <a:pt x="570864" y="560577"/>
                  </a:lnTo>
                  <a:lnTo>
                    <a:pt x="616330" y="558546"/>
                  </a:lnTo>
                  <a:lnTo>
                    <a:pt x="660780" y="554989"/>
                  </a:lnTo>
                  <a:lnTo>
                    <a:pt x="704088" y="550290"/>
                  </a:lnTo>
                  <a:lnTo>
                    <a:pt x="704088" y="11175"/>
                  </a:lnTo>
                  <a:lnTo>
                    <a:pt x="660780" y="6350"/>
                  </a:lnTo>
                  <a:lnTo>
                    <a:pt x="616330" y="2921"/>
                  </a:lnTo>
                  <a:lnTo>
                    <a:pt x="570864" y="762"/>
                  </a:lnTo>
                  <a:lnTo>
                    <a:pt x="5243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981324" y="5876924"/>
              <a:ext cx="1066800" cy="1076325"/>
            </a:xfrm>
            <a:custGeom>
              <a:avLst/>
              <a:gdLst/>
              <a:ahLst/>
              <a:cxnLst/>
              <a:rect l="l" t="t" r="r" b="b"/>
              <a:pathLst>
                <a:path w="1066800" h="1076325">
                  <a:moveTo>
                    <a:pt x="1066546" y="523875"/>
                  </a:moveTo>
                  <a:lnTo>
                    <a:pt x="1066546" y="1064895"/>
                  </a:lnTo>
                  <a:lnTo>
                    <a:pt x="978788" y="1073150"/>
                  </a:lnTo>
                  <a:lnTo>
                    <a:pt x="886840" y="1076071"/>
                  </a:lnTo>
                  <a:lnTo>
                    <a:pt x="794258" y="1073023"/>
                  </a:lnTo>
                  <a:lnTo>
                    <a:pt x="710946" y="1064133"/>
                  </a:lnTo>
                  <a:lnTo>
                    <a:pt x="636777" y="1049909"/>
                  </a:lnTo>
                  <a:lnTo>
                    <a:pt x="571753" y="1030732"/>
                  </a:lnTo>
                  <a:lnTo>
                    <a:pt x="515747" y="1006983"/>
                  </a:lnTo>
                  <a:lnTo>
                    <a:pt x="468502" y="979170"/>
                  </a:lnTo>
                  <a:lnTo>
                    <a:pt x="430149" y="947801"/>
                  </a:lnTo>
                  <a:lnTo>
                    <a:pt x="379349" y="875791"/>
                  </a:lnTo>
                  <a:lnTo>
                    <a:pt x="362712" y="794385"/>
                  </a:lnTo>
                  <a:lnTo>
                    <a:pt x="366775" y="752855"/>
                  </a:lnTo>
                  <a:lnTo>
                    <a:pt x="400430" y="675639"/>
                  </a:lnTo>
                  <a:lnTo>
                    <a:pt x="468502" y="609600"/>
                  </a:lnTo>
                  <a:lnTo>
                    <a:pt x="515747" y="581787"/>
                  </a:lnTo>
                  <a:lnTo>
                    <a:pt x="571753" y="558164"/>
                  </a:lnTo>
                  <a:lnTo>
                    <a:pt x="636777" y="538988"/>
                  </a:lnTo>
                  <a:lnTo>
                    <a:pt x="710946" y="524637"/>
                  </a:lnTo>
                  <a:lnTo>
                    <a:pt x="794258" y="515874"/>
                  </a:lnTo>
                  <a:lnTo>
                    <a:pt x="886840" y="512825"/>
                  </a:lnTo>
                  <a:lnTo>
                    <a:pt x="933323" y="513461"/>
                  </a:lnTo>
                  <a:lnTo>
                    <a:pt x="978788" y="515620"/>
                  </a:lnTo>
                  <a:lnTo>
                    <a:pt x="1023238" y="519175"/>
                  </a:lnTo>
                  <a:lnTo>
                    <a:pt x="1066546" y="523875"/>
                  </a:lnTo>
                  <a:close/>
                </a:path>
                <a:path w="1066800" h="1076325">
                  <a:moveTo>
                    <a:pt x="0" y="281050"/>
                  </a:moveTo>
                  <a:lnTo>
                    <a:pt x="28448" y="241173"/>
                  </a:lnTo>
                  <a:lnTo>
                    <a:pt x="102488" y="151384"/>
                  </a:lnTo>
                  <a:lnTo>
                    <a:pt x="205231" y="56134"/>
                  </a:lnTo>
                  <a:lnTo>
                    <a:pt x="319786" y="0"/>
                  </a:lnTo>
                </a:path>
              </a:pathLst>
            </a:custGeom>
            <a:ln w="40918">
              <a:solidFill>
                <a:srgbClr val="17171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75" dirty="0">
                <a:latin typeface="Times New Roman"/>
              </a:rPr>
              <a:t>I</a:t>
            </a:r>
            <a:r>
              <a:rPr dirty="0">
                <a:latin typeface="Times New Roman"/>
              </a:rPr>
              <a:t>M</a:t>
            </a:r>
            <a:r>
              <a:rPr spc="55" dirty="0">
                <a:latin typeface="Times New Roman"/>
              </a:rPr>
              <a:t>P</a:t>
            </a:r>
            <a:r>
              <a:rPr spc="50" dirty="0">
                <a:latin typeface="Times New Roman"/>
              </a:rPr>
              <a:t>L</a:t>
            </a:r>
            <a:r>
              <a:rPr spc="35" dirty="0">
                <a:latin typeface="Times New Roman"/>
              </a:rPr>
              <a:t>E</a:t>
            </a:r>
            <a:r>
              <a:rPr spc="60" dirty="0">
                <a:latin typeface="Times New Roman"/>
              </a:rPr>
              <a:t>M</a:t>
            </a:r>
            <a:r>
              <a:rPr spc="110" dirty="0">
                <a:latin typeface="Times New Roman"/>
              </a:rPr>
              <a:t>E</a:t>
            </a:r>
            <a:r>
              <a:rPr dirty="0">
                <a:latin typeface="Times New Roman"/>
              </a:rPr>
              <a:t>N</a:t>
            </a:r>
            <a:r>
              <a:rPr spc="-385" dirty="0">
                <a:latin typeface="Times New Roman"/>
              </a:rPr>
              <a:t>T</a:t>
            </a:r>
            <a:r>
              <a:rPr spc="-440" dirty="0">
                <a:latin typeface="Times New Roman"/>
              </a:rPr>
              <a:t>A</a:t>
            </a:r>
            <a:r>
              <a:rPr spc="65" dirty="0">
                <a:latin typeface="Times New Roman"/>
              </a:rPr>
              <a:t>T</a:t>
            </a:r>
            <a:r>
              <a:rPr spc="15" dirty="0">
                <a:latin typeface="Times New Roman"/>
              </a:rPr>
              <a:t>I</a:t>
            </a:r>
            <a:r>
              <a:rPr spc="25" dirty="0">
                <a:latin typeface="Times New Roman"/>
              </a:rPr>
              <a:t>O</a:t>
            </a:r>
            <a:r>
              <a:rPr spc="-5" dirty="0">
                <a:latin typeface="Times New Roman"/>
              </a:rPr>
              <a:t>N</a:t>
            </a:r>
            <a:r>
              <a:rPr spc="-210" dirty="0">
                <a:latin typeface="Times New Roman"/>
              </a:rPr>
              <a:t> </a:t>
            </a:r>
            <a:r>
              <a:rPr spc="-20" dirty="0">
                <a:latin typeface="Times New Roman"/>
              </a:rPr>
              <a:t>PLAN</a:t>
            </a:r>
            <a:endParaRPr lang="en-US" spc="-20" dirty="0">
              <a:latin typeface="Times New Roma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059271" y="2906395"/>
            <a:ext cx="3820159" cy="92461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900" spc="-10" dirty="0">
                <a:solidFill>
                  <a:srgbClr val="2B2C2E"/>
                </a:solidFill>
                <a:latin typeface="Times New Roman"/>
                <a:cs typeface="Calibri"/>
              </a:rPr>
              <a:t>WorkFlow</a:t>
            </a:r>
            <a:endParaRPr sz="5900">
              <a:latin typeface="Times New Roman"/>
              <a:cs typeface="Calibri"/>
            </a:endParaRPr>
          </a:p>
        </p:txBody>
      </p:sp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67450" y="2524123"/>
            <a:ext cx="4933950" cy="776287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04887" y="2281173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004569" y="3115692"/>
            <a:ext cx="15113000" cy="4890135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Hardware</a:t>
            </a:r>
            <a:r>
              <a:rPr sz="4400" b="1" spc="-20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Requirements: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5425"/>
              </a:spcBef>
              <a:buFont typeface="Arial MT"/>
              <a:buChar char="•"/>
              <a:tabLst>
                <a:tab pos="29718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Processor: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Intel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i5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or</a:t>
            </a:r>
            <a:r>
              <a:rPr sz="44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higher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/</a:t>
            </a:r>
            <a:r>
              <a:rPr sz="44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Apple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M1/M2</a:t>
            </a:r>
            <a:endParaRPr sz="4400" dirty="0">
              <a:latin typeface="Times New Roman"/>
              <a:cs typeface="Calibri"/>
            </a:endParaRPr>
          </a:p>
          <a:p>
            <a:pPr marL="298450" marR="151765" indent="-285750">
              <a:lnSpc>
                <a:spcPts val="5550"/>
              </a:lnSpc>
              <a:spcBef>
                <a:spcPts val="130"/>
              </a:spcBef>
              <a:buFont typeface="Arial MT"/>
              <a:buChar char="•"/>
              <a:tabLst>
                <a:tab pos="29845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RAM:</a:t>
            </a:r>
            <a:r>
              <a:rPr sz="4400" b="1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Minimum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8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GB</a:t>
            </a:r>
            <a:r>
              <a:rPr sz="4400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(Recommended: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12–16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GB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smoother processing)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ts val="5260"/>
              </a:lnSpc>
              <a:buFont typeface="Arial MT"/>
              <a:buChar char="•"/>
              <a:tabLst>
                <a:tab pos="29718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Storage:</a:t>
            </a:r>
            <a:r>
              <a:rPr sz="4400" b="1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Minimum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20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GB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free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disk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space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ts val="5435"/>
              </a:lnSpc>
              <a:buFont typeface="Arial MT"/>
              <a:buChar char="•"/>
              <a:tabLst>
                <a:tab pos="29718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Camera:</a:t>
            </a:r>
            <a:r>
              <a:rPr sz="4400" b="1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(Optional)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future</a:t>
            </a:r>
            <a:r>
              <a:rPr sz="4400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real-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time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input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or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data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collection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HARDWARE</a:t>
            </a:r>
            <a:r>
              <a:rPr spc="-175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REQUIREMENTS</a:t>
            </a:r>
            <a:endParaRPr lang="en-US" spc="-10" dirty="0">
              <a:latin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96950" y="3257550"/>
            <a:ext cx="1866900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300223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1287780" y="2705734"/>
            <a:ext cx="15628620" cy="6197851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97180" indent="-284480">
              <a:lnSpc>
                <a:spcPct val="100000"/>
              </a:lnSpc>
              <a:spcBef>
                <a:spcPts val="130"/>
              </a:spcBef>
              <a:buSzPct val="96590"/>
              <a:buFont typeface="Calibri"/>
              <a:buChar char="•"/>
              <a:tabLst>
                <a:tab pos="297180" algn="l"/>
              </a:tabLst>
            </a:pPr>
            <a:r>
              <a:rPr sz="4400" b="1" spc="-25" dirty="0">
                <a:latin typeface="Times New Roman"/>
                <a:cs typeface="Calibri"/>
              </a:rPr>
              <a:t>Operating</a:t>
            </a:r>
            <a:r>
              <a:rPr sz="4400" b="1" spc="-225" dirty="0">
                <a:latin typeface="Times New Roman"/>
                <a:cs typeface="Calibri"/>
              </a:rPr>
              <a:t> </a:t>
            </a:r>
            <a:r>
              <a:rPr sz="4400" b="1" spc="-25" dirty="0">
                <a:latin typeface="Times New Roman"/>
                <a:cs typeface="Calibri"/>
              </a:rPr>
              <a:t>System:</a:t>
            </a:r>
            <a:r>
              <a:rPr sz="4400" b="1" spc="-215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Windows</a:t>
            </a:r>
            <a:r>
              <a:rPr sz="4400" spc="-15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10/11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ct val="100000"/>
              </a:lnSpc>
              <a:spcBef>
                <a:spcPts val="50"/>
              </a:spcBef>
              <a:buSzPct val="96590"/>
              <a:buFont typeface="Calibri"/>
              <a:buChar char="•"/>
              <a:tabLst>
                <a:tab pos="297180" algn="l"/>
              </a:tabLst>
            </a:pPr>
            <a:r>
              <a:rPr sz="4400" b="1" spc="-25" dirty="0">
                <a:latin typeface="Times New Roman"/>
                <a:cs typeface="Calibri"/>
              </a:rPr>
              <a:t>Programming</a:t>
            </a:r>
            <a:r>
              <a:rPr sz="4400" b="1" spc="-175" dirty="0">
                <a:latin typeface="Times New Roman"/>
                <a:cs typeface="Calibri"/>
              </a:rPr>
              <a:t> </a:t>
            </a:r>
            <a:r>
              <a:rPr sz="4400" b="1" spc="-10" dirty="0">
                <a:latin typeface="Times New Roman"/>
                <a:cs typeface="Calibri"/>
              </a:rPr>
              <a:t>Language:</a:t>
            </a:r>
            <a:r>
              <a:rPr sz="4400" b="1" spc="-18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Python</a:t>
            </a:r>
            <a:r>
              <a:rPr sz="4400" spc="-190" dirty="0">
                <a:latin typeface="Times New Roman"/>
                <a:cs typeface="Calibri"/>
              </a:rPr>
              <a:t> </a:t>
            </a:r>
            <a:r>
              <a:rPr sz="4400" spc="-25" dirty="0">
                <a:latin typeface="Times New Roman"/>
                <a:cs typeface="Calibri"/>
              </a:rPr>
              <a:t>3.x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ts val="5265"/>
              </a:lnSpc>
              <a:spcBef>
                <a:spcPts val="125"/>
              </a:spcBef>
              <a:buSzPct val="96590"/>
              <a:buFont typeface="Calibri"/>
              <a:buChar char="•"/>
              <a:tabLst>
                <a:tab pos="297180" algn="l"/>
              </a:tabLst>
            </a:pPr>
            <a:r>
              <a:rPr sz="4400" b="1" dirty="0">
                <a:latin typeface="Times New Roman"/>
                <a:cs typeface="Calibri"/>
              </a:rPr>
              <a:t>Libraries</a:t>
            </a:r>
            <a:r>
              <a:rPr sz="4400" b="1" spc="-175" dirty="0">
                <a:latin typeface="Times New Roman"/>
                <a:cs typeface="Calibri"/>
              </a:rPr>
              <a:t> </a:t>
            </a:r>
            <a:r>
              <a:rPr sz="4400" b="1" dirty="0">
                <a:latin typeface="Times New Roman"/>
                <a:cs typeface="Calibri"/>
              </a:rPr>
              <a:t>&amp;</a:t>
            </a:r>
            <a:r>
              <a:rPr sz="4400" b="1" spc="-245" dirty="0">
                <a:latin typeface="Times New Roman"/>
                <a:cs typeface="Calibri"/>
              </a:rPr>
              <a:t> </a:t>
            </a:r>
            <a:r>
              <a:rPr sz="4400" b="1" spc="-10" dirty="0">
                <a:latin typeface="Times New Roman"/>
                <a:cs typeface="Calibri"/>
              </a:rPr>
              <a:t>Frameworks:</a:t>
            </a:r>
            <a:endParaRPr sz="4400" dirty="0">
              <a:latin typeface="Times New Roman"/>
              <a:cs typeface="Calibri"/>
            </a:endParaRPr>
          </a:p>
          <a:p>
            <a:pPr marL="1163320">
              <a:lnSpc>
                <a:spcPts val="5265"/>
              </a:lnSpc>
            </a:pPr>
            <a:r>
              <a:rPr sz="4400" spc="-30" dirty="0">
                <a:latin typeface="Times New Roman"/>
                <a:cs typeface="Calibri"/>
              </a:rPr>
              <a:t>TensorFlow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/</a:t>
            </a:r>
            <a:r>
              <a:rPr sz="4400" spc="-19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Keras</a:t>
            </a:r>
            <a:r>
              <a:rPr sz="4400" spc="-12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(with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CPU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support)</a:t>
            </a:r>
            <a:endParaRPr sz="4400" dirty="0">
              <a:latin typeface="Times New Roman"/>
              <a:cs typeface="Calibri"/>
            </a:endParaRPr>
          </a:p>
          <a:p>
            <a:pPr marL="1163320" marR="381635">
              <a:lnSpc>
                <a:spcPct val="100200"/>
              </a:lnSpc>
              <a:spcBef>
                <a:spcPts val="265"/>
              </a:spcBef>
            </a:pPr>
            <a:r>
              <a:rPr sz="4400" dirty="0">
                <a:latin typeface="Times New Roman"/>
                <a:cs typeface="Calibri"/>
              </a:rPr>
              <a:t>OpenCV</a:t>
            </a:r>
            <a:r>
              <a:rPr sz="4400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(for</a:t>
            </a:r>
            <a:r>
              <a:rPr sz="4400" spc="-18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video</a:t>
            </a:r>
            <a:r>
              <a:rPr sz="4400" spc="-17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image</a:t>
            </a:r>
            <a:r>
              <a:rPr sz="4400" spc="-11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processing)</a:t>
            </a:r>
            <a:r>
              <a:rPr sz="4400" spc="-10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NumPy, Pandas</a:t>
            </a:r>
            <a:r>
              <a:rPr sz="4400" spc="-24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(data</a:t>
            </a:r>
            <a:r>
              <a:rPr sz="4400" spc="-25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handling)</a:t>
            </a:r>
            <a:r>
              <a:rPr sz="4400" spc="-10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Matplotlib,</a:t>
            </a:r>
            <a:r>
              <a:rPr sz="4400" spc="-20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Seaborn</a:t>
            </a:r>
            <a:r>
              <a:rPr sz="4400" spc="-225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(for </a:t>
            </a:r>
            <a:r>
              <a:rPr sz="4400" spc="-10" dirty="0">
                <a:latin typeface="Times New Roman"/>
                <a:cs typeface="Calibri"/>
              </a:rPr>
              <a:t>visualization)</a:t>
            </a:r>
            <a:endParaRPr sz="4400" dirty="0">
              <a:latin typeface="Times New Roman"/>
              <a:cs typeface="Calibri"/>
            </a:endParaRPr>
          </a:p>
          <a:p>
            <a:pPr marL="297180" indent="-284480">
              <a:lnSpc>
                <a:spcPts val="5205"/>
              </a:lnSpc>
              <a:buSzPct val="96590"/>
              <a:buFont typeface="Calibri"/>
              <a:buChar char="•"/>
              <a:tabLst>
                <a:tab pos="297180" algn="l"/>
              </a:tabLst>
            </a:pPr>
            <a:r>
              <a:rPr sz="4400" b="1" spc="-30" dirty="0">
                <a:latin typeface="Times New Roman"/>
                <a:cs typeface="Calibri"/>
              </a:rPr>
              <a:t>Development</a:t>
            </a:r>
            <a:r>
              <a:rPr sz="4400" b="1" spc="-155" dirty="0">
                <a:latin typeface="Times New Roman"/>
                <a:cs typeface="Calibri"/>
              </a:rPr>
              <a:t> </a:t>
            </a:r>
            <a:r>
              <a:rPr sz="4400" b="1" spc="-10" dirty="0">
                <a:latin typeface="Times New Roman"/>
                <a:cs typeface="Calibri"/>
              </a:rPr>
              <a:t>Tools:</a:t>
            </a:r>
            <a:endParaRPr sz="4400" dirty="0">
              <a:latin typeface="Times New Roman"/>
              <a:cs typeface="Calibri"/>
            </a:endParaRPr>
          </a:p>
          <a:p>
            <a:pPr marL="1163320">
              <a:lnSpc>
                <a:spcPts val="5230"/>
              </a:lnSpc>
            </a:pPr>
            <a:r>
              <a:rPr sz="4400" dirty="0">
                <a:latin typeface="Times New Roman"/>
                <a:cs typeface="Calibri"/>
              </a:rPr>
              <a:t>Jupyter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Notebook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/</a:t>
            </a:r>
            <a:r>
              <a:rPr sz="4400" spc="-14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Visual</a:t>
            </a:r>
            <a:r>
              <a:rPr sz="4400" spc="-13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Studio</a:t>
            </a:r>
            <a:r>
              <a:rPr sz="4400" spc="-100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Code</a:t>
            </a:r>
            <a:endParaRPr sz="4400" dirty="0">
              <a:latin typeface="Times New Roman"/>
              <a:cs typeface="Calibri"/>
            </a:endParaRPr>
          </a:p>
          <a:p>
            <a:pPr marL="1163320">
              <a:lnSpc>
                <a:spcPct val="100000"/>
              </a:lnSpc>
              <a:spcBef>
                <a:spcPts val="275"/>
              </a:spcBef>
            </a:pPr>
            <a:r>
              <a:rPr sz="4400" dirty="0">
                <a:latin typeface="Times New Roman"/>
                <a:cs typeface="Calibri"/>
              </a:rPr>
              <a:t>Git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&amp;</a:t>
            </a:r>
            <a:r>
              <a:rPr sz="4400" spc="-15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GitHub</a:t>
            </a:r>
            <a:r>
              <a:rPr sz="4400" spc="-10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(for</a:t>
            </a:r>
            <a:r>
              <a:rPr sz="4400" spc="-14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version</a:t>
            </a:r>
            <a:r>
              <a:rPr sz="4400" spc="-19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control</a:t>
            </a:r>
            <a:r>
              <a:rPr sz="4400" spc="-13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4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collaboration)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SOFTWARE</a:t>
            </a:r>
            <a:r>
              <a:rPr spc="-225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REQUIREMENTS</a:t>
            </a:r>
            <a:endParaRPr lang="en-US" spc="-10" dirty="0">
              <a:latin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SYSTEM</a:t>
            </a:r>
            <a:r>
              <a:rPr spc="-195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ARCHITECTURE</a:t>
            </a:r>
            <a:endParaRPr lang="en-US" spc="-10" dirty="0">
              <a:latin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8225" y="2581274"/>
            <a:ext cx="16240125" cy="770572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MODULE</a:t>
            </a:r>
            <a:r>
              <a:rPr spc="-17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EXPLANATION</a:t>
            </a:r>
            <a:endParaRPr lang="en-US" spc="-10" dirty="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10602" y="2943224"/>
            <a:ext cx="15829915" cy="6230620"/>
          </a:xfrm>
          <a:prstGeom prst="rect">
            <a:avLst/>
          </a:prstGeom>
        </p:spPr>
        <p:txBody>
          <a:bodyPr vert="horz" wrap="square" lIns="0" tIns="10160" rIns="0" bIns="0" rtlCol="0" anchor="t">
            <a:spAutoFit/>
          </a:bodyPr>
          <a:lstStyle/>
          <a:p>
            <a:pPr marL="584200" marR="595630" indent="-572135" algn="just">
              <a:lnSpc>
                <a:spcPct val="100899"/>
              </a:lnSpc>
              <a:spcBef>
                <a:spcPts val="80"/>
              </a:spcBef>
              <a:buChar char="•"/>
              <a:tabLst>
                <a:tab pos="584200" algn="l"/>
                <a:tab pos="711200" algn="l"/>
              </a:tabLst>
            </a:pPr>
            <a:r>
              <a:rPr sz="4400" dirty="0">
                <a:latin typeface="Times New Roman"/>
                <a:cs typeface="Arial MT"/>
              </a:rPr>
              <a:t>	</a:t>
            </a:r>
            <a:r>
              <a:rPr sz="4400" dirty="0">
                <a:latin typeface="Times New Roman"/>
                <a:cs typeface="Calibri"/>
              </a:rPr>
              <a:t>The</a:t>
            </a:r>
            <a:r>
              <a:rPr sz="4400" spc="-24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system</a:t>
            </a:r>
            <a:r>
              <a:rPr sz="4400" spc="-16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captures</a:t>
            </a:r>
            <a:r>
              <a:rPr sz="4400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video</a:t>
            </a:r>
            <a:r>
              <a:rPr sz="4400" spc="-10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input</a:t>
            </a:r>
            <a:r>
              <a:rPr sz="4400" spc="-13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using</a:t>
            </a:r>
            <a:r>
              <a:rPr sz="4400" spc="-14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camera</a:t>
            </a:r>
            <a:r>
              <a:rPr sz="4400" spc="-13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or</a:t>
            </a:r>
            <a:r>
              <a:rPr sz="4400" spc="-14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uploaded</a:t>
            </a:r>
            <a:r>
              <a:rPr sz="4400" spc="-140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file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14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processes</a:t>
            </a:r>
            <a:r>
              <a:rPr sz="4400" spc="-14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it</a:t>
            </a:r>
            <a:r>
              <a:rPr sz="4400" spc="-12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with</a:t>
            </a:r>
            <a:r>
              <a:rPr sz="4400" spc="-7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OpenCV.</a:t>
            </a:r>
            <a:endParaRPr sz="4400" dirty="0">
              <a:latin typeface="Times New Roman"/>
              <a:cs typeface="Calibri"/>
            </a:endParaRPr>
          </a:p>
          <a:p>
            <a:pPr marL="584200" indent="-571500" algn="just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584200" algn="l"/>
              </a:tabLst>
            </a:pPr>
            <a:r>
              <a:rPr sz="4400" dirty="0">
                <a:latin typeface="Times New Roman"/>
                <a:cs typeface="Calibri"/>
              </a:rPr>
              <a:t>Frames</a:t>
            </a:r>
            <a:r>
              <a:rPr sz="4400" spc="-15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are</a:t>
            </a:r>
            <a:r>
              <a:rPr sz="4400" spc="-24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extracted</a:t>
            </a:r>
            <a:r>
              <a:rPr sz="4400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preprocessed</a:t>
            </a:r>
            <a:r>
              <a:rPr sz="4400" spc="-18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using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NumPy</a:t>
            </a:r>
            <a:r>
              <a:rPr sz="4400" spc="-19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95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Pandas.</a:t>
            </a:r>
            <a:endParaRPr sz="4400" dirty="0">
              <a:latin typeface="Times New Roman"/>
              <a:cs typeface="Calibri"/>
            </a:endParaRPr>
          </a:p>
          <a:p>
            <a:pPr marL="584200" marR="537845" indent="-572135" algn="just">
              <a:lnSpc>
                <a:spcPct val="100899"/>
              </a:lnSpc>
              <a:spcBef>
                <a:spcPts val="305"/>
              </a:spcBef>
              <a:buFont typeface="Arial MT"/>
              <a:buChar char="•"/>
              <a:tabLst>
                <a:tab pos="584200" algn="l"/>
              </a:tabLst>
            </a:pPr>
            <a:r>
              <a:rPr sz="4400" dirty="0">
                <a:latin typeface="Times New Roman"/>
                <a:cs typeface="Calibri"/>
              </a:rPr>
              <a:t>CNN</a:t>
            </a:r>
            <a:r>
              <a:rPr sz="4400" spc="-21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extracts</a:t>
            </a:r>
            <a:r>
              <a:rPr sz="4400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spatial</a:t>
            </a:r>
            <a:r>
              <a:rPr sz="4400" spc="-12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facial</a:t>
            </a:r>
            <a:r>
              <a:rPr sz="4400" spc="-20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features,</a:t>
            </a:r>
            <a:r>
              <a:rPr sz="4400" spc="-19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while</a:t>
            </a:r>
            <a:r>
              <a:rPr sz="4400" spc="-16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LSTM</a:t>
            </a:r>
            <a:r>
              <a:rPr sz="4400" spc="-204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learns</a:t>
            </a:r>
            <a:r>
              <a:rPr sz="4400" spc="-12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behavioral patterns</a:t>
            </a:r>
            <a:r>
              <a:rPr sz="4400" spc="-22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over</a:t>
            </a:r>
            <a:r>
              <a:rPr sz="4400" spc="-190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time.</a:t>
            </a:r>
            <a:endParaRPr sz="4400" dirty="0">
              <a:latin typeface="Times New Roman"/>
              <a:cs typeface="Calibri"/>
            </a:endParaRPr>
          </a:p>
          <a:p>
            <a:pPr marL="584200" marR="2265045" indent="-572135" algn="just">
              <a:lnSpc>
                <a:spcPct val="102299"/>
              </a:lnSpc>
              <a:spcBef>
                <a:spcPts val="155"/>
              </a:spcBef>
              <a:buFont typeface="Arial MT"/>
              <a:buChar char="•"/>
              <a:tabLst>
                <a:tab pos="641350" algn="l"/>
              </a:tabLst>
            </a:pPr>
            <a:r>
              <a:rPr sz="4400" dirty="0">
                <a:latin typeface="Times New Roman"/>
                <a:cs typeface="Calibri"/>
              </a:rPr>
              <a:t>The</a:t>
            </a:r>
            <a:r>
              <a:rPr sz="4400" spc="-22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model,</a:t>
            </a:r>
            <a:r>
              <a:rPr sz="4400" spc="-114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built</a:t>
            </a:r>
            <a:r>
              <a:rPr sz="4400" spc="-17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with</a:t>
            </a:r>
            <a:r>
              <a:rPr sz="4400" spc="-145" dirty="0">
                <a:latin typeface="Times New Roman"/>
                <a:cs typeface="Calibri"/>
              </a:rPr>
              <a:t> </a:t>
            </a:r>
            <a:r>
              <a:rPr sz="4400" spc="-35" dirty="0">
                <a:latin typeface="Times New Roman"/>
                <a:cs typeface="Calibri"/>
              </a:rPr>
              <a:t>TensorFlow</a:t>
            </a:r>
            <a:r>
              <a:rPr sz="4400" spc="-20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9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Keras,</a:t>
            </a:r>
            <a:r>
              <a:rPr sz="4400" spc="-11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predicts</a:t>
            </a:r>
            <a:r>
              <a:rPr sz="4400" spc="-135" dirty="0">
                <a:latin typeface="Times New Roman"/>
                <a:cs typeface="Calibri"/>
              </a:rPr>
              <a:t> </a:t>
            </a:r>
            <a:r>
              <a:rPr sz="4400" spc="-25" dirty="0">
                <a:latin typeface="Times New Roman"/>
                <a:cs typeface="Calibri"/>
              </a:rPr>
              <a:t>ASD 	</a:t>
            </a:r>
            <a:r>
              <a:rPr sz="4400" spc="-10" dirty="0">
                <a:latin typeface="Times New Roman"/>
                <a:cs typeface="Calibri"/>
              </a:rPr>
              <a:t>Likelihood.</a:t>
            </a:r>
            <a:endParaRPr sz="4400" dirty="0">
              <a:latin typeface="Times New Roman"/>
              <a:cs typeface="Calibri"/>
            </a:endParaRPr>
          </a:p>
          <a:p>
            <a:pPr marL="584200" marR="5080" indent="-572135" algn="just">
              <a:lnSpc>
                <a:spcPct val="100899"/>
              </a:lnSpc>
              <a:spcBef>
                <a:spcPts val="80"/>
              </a:spcBef>
              <a:buFont typeface="Arial MT"/>
              <a:buChar char="•"/>
              <a:tabLst>
                <a:tab pos="584200" algn="l"/>
              </a:tabLst>
            </a:pPr>
            <a:r>
              <a:rPr sz="4400" dirty="0">
                <a:latin typeface="Times New Roman"/>
                <a:cs typeface="Calibri"/>
              </a:rPr>
              <a:t>Results</a:t>
            </a:r>
            <a:r>
              <a:rPr sz="4400" spc="-204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are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visualized</a:t>
            </a:r>
            <a:r>
              <a:rPr sz="4400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using</a:t>
            </a:r>
            <a:r>
              <a:rPr sz="4400" spc="-18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Matplotlib</a:t>
            </a:r>
            <a:r>
              <a:rPr sz="4400" spc="-13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20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Seaborn</a:t>
            </a:r>
            <a:r>
              <a:rPr sz="4400" spc="-16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for</a:t>
            </a:r>
            <a:r>
              <a:rPr sz="4400" spc="-20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analysis</a:t>
            </a:r>
            <a:r>
              <a:rPr sz="4400" spc="-95" dirty="0">
                <a:latin typeface="Times New Roman"/>
                <a:cs typeface="Calibri"/>
              </a:rPr>
              <a:t> </a:t>
            </a:r>
            <a:r>
              <a:rPr sz="4400" spc="-25" dirty="0">
                <a:latin typeface="Times New Roman"/>
                <a:cs typeface="Calibri"/>
              </a:rPr>
              <a:t>and </a:t>
            </a:r>
            <a:r>
              <a:rPr sz="4400" spc="-10" dirty="0">
                <a:latin typeface="Times New Roman"/>
                <a:cs typeface="Calibri"/>
              </a:rPr>
              <a:t>interpretation.</a:t>
            </a:r>
            <a:endParaRPr sz="4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7712" y="1843023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LITERATURE</a:t>
            </a:r>
            <a:r>
              <a:rPr spc="-29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SURVEY</a:t>
            </a:r>
            <a:endParaRPr lang="en-US" spc="-10" dirty="0">
              <a:latin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979030"/>
              </p:ext>
            </p:extLst>
          </p:nvPr>
        </p:nvGraphicFramePr>
        <p:xfrm>
          <a:off x="464299" y="2212467"/>
          <a:ext cx="17184364" cy="7183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0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8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4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9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1487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631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73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S.No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Title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Author(s)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Journal/Conference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Year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Publisher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1800" spc="-30" dirty="0">
                          <a:latin typeface="Times New Roman"/>
                          <a:cs typeface="Calibri"/>
                        </a:rPr>
                        <a:t>Technique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Used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09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4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1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541020">
                        <a:lnSpc>
                          <a:spcPct val="100800"/>
                        </a:lnSpc>
                      </a:pPr>
                      <a:r>
                        <a:rPr sz="1800" spc="-40" dirty="0">
                          <a:latin typeface="Times New Roman"/>
                          <a:cs typeface="Calibri"/>
                        </a:rPr>
                        <a:t>Transformer-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based</a:t>
                      </a:r>
                      <a:r>
                        <a:rPr sz="1800" spc="-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from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Health</a:t>
                      </a:r>
                      <a:r>
                        <a:rPr sz="1800" spc="-9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Data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92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Kevin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Dick</a:t>
                      </a:r>
                      <a:r>
                        <a:rPr sz="1800" spc="-9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 marR="275590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Journal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of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Biomedical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and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Health Informatics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546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spc="-45" dirty="0">
                          <a:latin typeface="Times New Roman"/>
                          <a:cs typeface="Calibri"/>
                        </a:rPr>
                        <a:t>Transformer-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based</a:t>
                      </a:r>
                      <a:r>
                        <a:rPr sz="1800" spc="1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ensemble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789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2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132080">
                        <a:lnSpc>
                          <a:spcPct val="100800"/>
                        </a:lnSpc>
                        <a:spcBef>
                          <a:spcPts val="760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Explainable</a:t>
                      </a:r>
                      <a:r>
                        <a:rPr sz="1800" spc="-9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AI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Prediction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using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EEG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965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spc="-60" dirty="0">
                          <a:latin typeface="Times New Roman"/>
                          <a:cs typeface="Calibri"/>
                        </a:rPr>
                        <a:t>P.</a:t>
                      </a:r>
                      <a:r>
                        <a:rPr sz="1800" spc="-1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Patel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EMBC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  <a:spcBef>
                          <a:spcPts val="1880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CNN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+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SHAP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87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42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595630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Spectrum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Disorder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Eye-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Tracking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and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Vision Transformer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Wafaa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Kasri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BIBM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Vision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Transformer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48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388620">
                        <a:lnSpc>
                          <a:spcPct val="100800"/>
                        </a:lnSpc>
                      </a:pPr>
                      <a:r>
                        <a:rPr sz="1800" spc="-35" dirty="0">
                          <a:latin typeface="Times New Roman"/>
                          <a:cs typeface="Calibri"/>
                        </a:rPr>
                        <a:t>Graph-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Based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Autism Detection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Yicheng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Leng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 marR="478155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9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Transactions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on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Medical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Imaging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54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2025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Graph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Transformer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67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484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5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225425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Early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ASD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CNNs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on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Facial</a:t>
                      </a:r>
                      <a:r>
                        <a:rPr sz="1800" spc="-10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Images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Serna-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Aguilera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CVPR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Workshops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4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CNN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7018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1537" y="2128773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LITERATURE</a:t>
            </a:r>
            <a:r>
              <a:rPr spc="-16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SURVEY</a:t>
            </a:r>
            <a:endParaRPr lang="en-US" spc="-10" dirty="0">
              <a:latin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030860"/>
              </p:ext>
            </p:extLst>
          </p:nvPr>
        </p:nvGraphicFramePr>
        <p:xfrm>
          <a:off x="682815" y="2565400"/>
          <a:ext cx="17106263" cy="6762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44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6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73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853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677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32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S.No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Title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Author(s)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Journal/Conference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Year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Publisher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635"/>
                        </a:spcBef>
                      </a:pPr>
                      <a:r>
                        <a:rPr sz="1800" spc="-30" dirty="0">
                          <a:latin typeface="Times New Roman"/>
                          <a:cs typeface="Calibri"/>
                        </a:rPr>
                        <a:t>Technique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Used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06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0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6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622935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Audio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Signals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with</a:t>
                      </a:r>
                      <a:r>
                        <a:rPr sz="1800" spc="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CNN-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LSTM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Rana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</a:t>
                      </a:r>
                      <a:r>
                        <a:rPr sz="1800" spc="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SLT</a:t>
                      </a:r>
                      <a:r>
                        <a:rPr sz="1800" spc="-1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Workshop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8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CNN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+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LSTM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27329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6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7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Neural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Networks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Early</a:t>
                      </a:r>
                      <a:endParaRPr sz="1800">
                        <a:latin typeface="Times New Roman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390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I.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R.</a:t>
                      </a:r>
                      <a:r>
                        <a:rPr sz="1800" spc="-10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Tan</a:t>
                      </a:r>
                      <a:r>
                        <a:rPr sz="1800" spc="-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IEEE Big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Data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IEEE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DNN,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audio+video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fusion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8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0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125730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Detection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of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Machine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Algorithms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8953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M.</a:t>
                      </a:r>
                      <a:r>
                        <a:rPr sz="1800" spc="-1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Maheswari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AIP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Conf.</a:t>
                      </a:r>
                      <a:r>
                        <a:rPr sz="1800" spc="-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Proc.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(IEEE-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style)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AIP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2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Random</a:t>
                      </a:r>
                      <a:r>
                        <a:rPr sz="1800" spc="-10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Forest,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SVM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17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303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50" dirty="0">
                          <a:latin typeface="Times New Roman"/>
                          <a:cs typeface="Calibri"/>
                        </a:rPr>
                        <a:t>9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959485">
                        <a:lnSpc>
                          <a:spcPct val="100699"/>
                        </a:lnSpc>
                        <a:spcBef>
                          <a:spcPts val="1610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Classification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using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Functional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MRI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and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Deep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Autoencoders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044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J.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Zhang</a:t>
                      </a:r>
                      <a:r>
                        <a:rPr sz="1800" spc="-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Neurocomputing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Elsevier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4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Autoencoder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431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309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10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707390">
                        <a:lnSpc>
                          <a:spcPct val="100699"/>
                        </a:lnSpc>
                        <a:spcBef>
                          <a:spcPts val="1630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Approach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for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from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Facial Images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070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A.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Singh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76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 marR="282575">
                        <a:lnSpc>
                          <a:spcPct val="1008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Computers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in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Biology</a:t>
                      </a:r>
                      <a:r>
                        <a:rPr sz="1800" spc="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and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Medicine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971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160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Elsevier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64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CNN,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Transfer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Learning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23685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71512" y="223354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LITERATURE</a:t>
            </a:r>
            <a:r>
              <a:rPr spc="-29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SURVEY</a:t>
            </a:r>
            <a:endParaRPr lang="en-US" spc="-10" dirty="0">
              <a:latin typeface="Times New Roman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290714"/>
              </p:ext>
            </p:extLst>
          </p:nvPr>
        </p:nvGraphicFramePr>
        <p:xfrm>
          <a:off x="598766" y="2716657"/>
          <a:ext cx="17056095" cy="6951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88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35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80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642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70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364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3649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7721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S.No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Title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Author(s)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Journal/Conference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287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Year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Publisher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800" spc="-30" dirty="0">
                          <a:latin typeface="Times New Roman"/>
                          <a:cs typeface="Calibri"/>
                        </a:rPr>
                        <a:t>Technique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Used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1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11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136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Ensemble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Model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9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ASD</a:t>
                      </a:r>
                      <a:endParaRPr sz="1800">
                        <a:latin typeface="Times New Roman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Prediction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17335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R.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Kumar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BMC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Psychiatry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Springer</a:t>
                      </a:r>
                      <a:r>
                        <a:rPr sz="1800" spc="-9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Nature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Ensemble</a:t>
                      </a:r>
                      <a:r>
                        <a:rPr sz="1800" spc="-10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CNN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2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17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12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710" marR="239395">
                        <a:lnSpc>
                          <a:spcPct val="100800"/>
                        </a:lnSpc>
                        <a:spcBef>
                          <a:spcPts val="1360"/>
                        </a:spcBef>
                      </a:pPr>
                      <a:r>
                        <a:rPr sz="1800" spc="-15" dirty="0">
                          <a:latin typeface="Times New Roman"/>
                          <a:cs typeface="Calibri"/>
                        </a:rPr>
                        <a:t>fMRI-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based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Prediction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of</a:t>
                      </a:r>
                      <a:r>
                        <a:rPr sz="1800" spc="-4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ASD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 3D CNN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1727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X.</a:t>
                      </a:r>
                      <a:r>
                        <a:rPr sz="1800" spc="-1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Wang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Scientific</a:t>
                      </a:r>
                      <a:r>
                        <a:rPr sz="1800" spc="-1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Reports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2023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Nature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1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3D-CNN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654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4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13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406400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Autism</a:t>
                      </a:r>
                      <a:r>
                        <a:rPr sz="1800" spc="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Spectrum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Disorder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Prediction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Using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Facial</a:t>
                      </a:r>
                      <a:r>
                        <a:rPr sz="1800" spc="-8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Landmarks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A.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Sharma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Cognitive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Systems</a:t>
                      </a:r>
                      <a:r>
                        <a:rPr sz="1800" spc="-1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Research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Elsevier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 marR="885825">
                        <a:lnSpc>
                          <a:spcPct val="1008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CNN,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Landmark detection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1314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43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14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5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Framework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ASD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from</a:t>
                      </a:r>
                      <a:endParaRPr sz="1800">
                        <a:latin typeface="Times New Roman"/>
                        <a:cs typeface="Calibri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Behavioral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Data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spc="-35" dirty="0">
                          <a:latin typeface="Times New Roman"/>
                          <a:cs typeface="Calibri"/>
                        </a:rPr>
                        <a:t>T.</a:t>
                      </a:r>
                      <a:r>
                        <a:rPr sz="1800" spc="-11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N.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Lee</a:t>
                      </a:r>
                      <a:r>
                        <a:rPr sz="1800" spc="-4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PLOS</a:t>
                      </a:r>
                      <a:r>
                        <a:rPr sz="1800" spc="-10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ONE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PLOS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RNN</a:t>
                      </a:r>
                      <a:r>
                        <a:rPr sz="1800" spc="-9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on</a:t>
                      </a:r>
                      <a:r>
                        <a:rPr sz="1800" spc="-5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behavior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scores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433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sz="1800" spc="-25" dirty="0">
                          <a:latin typeface="Times New Roman"/>
                          <a:cs typeface="Calibri"/>
                        </a:rPr>
                        <a:t>15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8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710" marR="125730">
                        <a:lnSpc>
                          <a:spcPct val="100800"/>
                        </a:lnSpc>
                        <a:spcBef>
                          <a:spcPts val="5"/>
                        </a:spcBef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Multimodal</a:t>
                      </a:r>
                      <a:r>
                        <a:rPr sz="1800" spc="-6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Deep</a:t>
                      </a:r>
                      <a:r>
                        <a:rPr sz="1800" spc="-7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Learning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for</a:t>
                      </a:r>
                      <a:r>
                        <a:rPr sz="1800" spc="-7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Early</a:t>
                      </a:r>
                      <a:r>
                        <a:rPr sz="1800" spc="-9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ASD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Detection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1371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652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R.</a:t>
                      </a:r>
                      <a:r>
                        <a:rPr sz="1800" spc="-35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Bhatt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et</a:t>
                      </a:r>
                      <a:r>
                        <a:rPr sz="1800" spc="-9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al.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906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Journal</a:t>
                      </a:r>
                      <a:r>
                        <a:rPr sz="1800" spc="-3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Calibri"/>
                        </a:rPr>
                        <a:t>of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Neuroscience</a:t>
                      </a:r>
                      <a:r>
                        <a:rPr sz="1800" spc="-6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Calibri"/>
                        </a:rPr>
                        <a:t>Methods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2870">
                        <a:lnSpc>
                          <a:spcPct val="100000"/>
                        </a:lnSpc>
                      </a:pPr>
                      <a:r>
                        <a:rPr sz="1800" spc="-20" dirty="0">
                          <a:latin typeface="Times New Roman"/>
                          <a:cs typeface="Calibri"/>
                        </a:rPr>
                        <a:t>2024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</a:pPr>
                      <a:r>
                        <a:rPr sz="1800" spc="-10" dirty="0">
                          <a:latin typeface="Times New Roman"/>
                          <a:cs typeface="Calibri"/>
                        </a:rPr>
                        <a:t>Elsevier</a:t>
                      </a:r>
                      <a:endParaRPr sz="1800" dirty="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0668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Times New Roman"/>
                          <a:cs typeface="Calibri"/>
                        </a:rPr>
                        <a:t>Multimodal</a:t>
                      </a:r>
                      <a:r>
                        <a:rPr sz="1800" spc="-80" dirty="0">
                          <a:latin typeface="Times New Roman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Calibri"/>
                        </a:rPr>
                        <a:t>CNN-</a:t>
                      </a:r>
                      <a:r>
                        <a:rPr sz="1800" spc="-25" dirty="0">
                          <a:latin typeface="Times New Roman"/>
                          <a:cs typeface="Calibri"/>
                        </a:rPr>
                        <a:t>RNN</a:t>
                      </a:r>
                      <a:endParaRPr sz="1800">
                        <a:latin typeface="Times New Roman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3937" y="2128773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BASE</a:t>
            </a:r>
            <a:r>
              <a:rPr spc="-145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PAPER</a:t>
            </a:r>
            <a:r>
              <a:rPr spc="-13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DETAILS</a:t>
            </a:r>
            <a:endParaRPr lang="en-US" spc="-10" dirty="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9601" y="2324100"/>
            <a:ext cx="16992600" cy="7491923"/>
          </a:xfrm>
          <a:prstGeom prst="rect">
            <a:avLst/>
          </a:prstGeom>
        </p:spPr>
        <p:txBody>
          <a:bodyPr vert="horz" wrap="square" lIns="0" tIns="9525" rIns="0" bIns="0" rtlCol="0" anchor="t">
            <a:spAutoFit/>
          </a:bodyPr>
          <a:lstStyle/>
          <a:p>
            <a:pPr marL="298450" marR="1292225" indent="-285750">
              <a:lnSpc>
                <a:spcPct val="101000"/>
              </a:lnSpc>
              <a:spcBef>
                <a:spcPts val="75"/>
              </a:spcBef>
              <a:buFont typeface="Arial MT"/>
              <a:buChar char="•"/>
              <a:tabLst>
                <a:tab pos="298450" algn="l"/>
              </a:tabLst>
            </a:pPr>
            <a:r>
              <a:rPr sz="4400" b="1" dirty="0">
                <a:latin typeface="Times New Roman"/>
                <a:cs typeface="Calibri"/>
              </a:rPr>
              <a:t>Title:</a:t>
            </a:r>
            <a:r>
              <a:rPr sz="4400" b="1" spc="-195" dirty="0">
                <a:latin typeface="Times New Roman"/>
                <a:cs typeface="Calibri"/>
              </a:rPr>
              <a:t> </a:t>
            </a:r>
            <a:r>
              <a:rPr sz="4400" i="1" spc="-65" dirty="0">
                <a:latin typeface="Times New Roman"/>
                <a:cs typeface="Calibri"/>
              </a:rPr>
              <a:t>Transformer-</a:t>
            </a:r>
            <a:r>
              <a:rPr sz="4400" i="1" dirty="0">
                <a:latin typeface="Times New Roman"/>
                <a:cs typeface="Calibri"/>
              </a:rPr>
              <a:t>based</a:t>
            </a:r>
            <a:r>
              <a:rPr sz="4400" i="1" spc="-10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Deep</a:t>
            </a:r>
            <a:r>
              <a:rPr sz="4400" i="1" spc="-165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Learning</a:t>
            </a:r>
            <a:r>
              <a:rPr sz="4400" i="1" spc="-12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for</a:t>
            </a:r>
            <a:r>
              <a:rPr sz="4400" i="1" spc="-15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Autism</a:t>
            </a:r>
            <a:r>
              <a:rPr sz="4400" i="1" spc="-19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Detection</a:t>
            </a:r>
            <a:r>
              <a:rPr sz="4400" i="1" spc="-195" dirty="0">
                <a:latin typeface="Times New Roman"/>
                <a:cs typeface="Calibri"/>
              </a:rPr>
              <a:t> </a:t>
            </a:r>
            <a:r>
              <a:rPr lang="en-GB" sz="4400" i="1" spc="-20" dirty="0">
                <a:latin typeface="Times New Roman"/>
                <a:cs typeface="Calibri"/>
              </a:rPr>
              <a:t> </a:t>
            </a:r>
            <a:r>
              <a:rPr sz="4400" i="1" spc="-20" dirty="0">
                <a:latin typeface="Times New Roman"/>
                <a:cs typeface="Calibri"/>
              </a:rPr>
              <a:t>from </a:t>
            </a:r>
            <a:r>
              <a:rPr sz="4400" i="1" dirty="0">
                <a:latin typeface="Times New Roman"/>
                <a:cs typeface="Calibri"/>
              </a:rPr>
              <a:t>Health</a:t>
            </a:r>
            <a:r>
              <a:rPr sz="4400" i="1" spc="-195" dirty="0">
                <a:latin typeface="Times New Roman"/>
                <a:cs typeface="Calibri"/>
              </a:rPr>
              <a:t> </a:t>
            </a:r>
            <a:r>
              <a:rPr sz="4400" i="1" spc="-20" dirty="0">
                <a:latin typeface="Times New Roman"/>
                <a:cs typeface="Calibri"/>
              </a:rPr>
              <a:t>Data</a:t>
            </a:r>
            <a:endParaRPr sz="4400" dirty="0">
              <a:latin typeface="Times New Roman"/>
              <a:cs typeface="Calibri"/>
            </a:endParaRPr>
          </a:p>
          <a:p>
            <a:pPr marL="425450">
              <a:lnSpc>
                <a:spcPts val="5165"/>
              </a:lnSpc>
            </a:pPr>
            <a:r>
              <a:rPr sz="4400" b="1" dirty="0">
                <a:latin typeface="Times New Roman"/>
                <a:cs typeface="Calibri"/>
              </a:rPr>
              <a:t>Author(s):</a:t>
            </a:r>
            <a:r>
              <a:rPr sz="4400" b="1" spc="-15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Kevin</a:t>
            </a:r>
            <a:r>
              <a:rPr sz="4400" spc="-204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Dick</a:t>
            </a:r>
            <a:r>
              <a:rPr sz="4400" spc="-19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et</a:t>
            </a:r>
            <a:r>
              <a:rPr sz="4400" spc="-150" dirty="0">
                <a:latin typeface="Times New Roman"/>
                <a:cs typeface="Calibri"/>
              </a:rPr>
              <a:t> </a:t>
            </a:r>
            <a:r>
              <a:rPr sz="4400" spc="-25" dirty="0">
                <a:latin typeface="Times New Roman"/>
                <a:cs typeface="Calibri"/>
              </a:rPr>
              <a:t>al.</a:t>
            </a:r>
            <a:endParaRPr sz="4400" dirty="0">
              <a:latin typeface="Times New Roman"/>
              <a:cs typeface="Calibri"/>
            </a:endParaRPr>
          </a:p>
          <a:p>
            <a:pPr marL="425450">
              <a:lnSpc>
                <a:spcPts val="5190"/>
              </a:lnSpc>
            </a:pPr>
            <a:r>
              <a:rPr sz="4400" b="1" spc="-20" dirty="0">
                <a:latin typeface="Times New Roman"/>
                <a:cs typeface="Calibri"/>
              </a:rPr>
              <a:t>Journal/Conference:</a:t>
            </a:r>
            <a:r>
              <a:rPr sz="4400" b="1" spc="-14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IEEE</a:t>
            </a:r>
            <a:r>
              <a:rPr sz="4400" spc="-15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Journal</a:t>
            </a:r>
            <a:r>
              <a:rPr sz="4400" spc="-15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of</a:t>
            </a:r>
            <a:r>
              <a:rPr sz="4400" spc="-19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Biomedical</a:t>
            </a:r>
            <a:r>
              <a:rPr sz="4400" spc="-165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and</a:t>
            </a:r>
            <a:r>
              <a:rPr sz="4400" spc="-18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Health</a:t>
            </a:r>
            <a:r>
              <a:rPr sz="4400" spc="-114" dirty="0">
                <a:latin typeface="Times New Roman"/>
                <a:cs typeface="Calibri"/>
              </a:rPr>
              <a:t> </a:t>
            </a:r>
            <a:r>
              <a:rPr sz="4400" spc="-10" dirty="0">
                <a:latin typeface="Times New Roman"/>
                <a:cs typeface="Calibri"/>
              </a:rPr>
              <a:t>Informatics</a:t>
            </a:r>
            <a:endParaRPr sz="4400" dirty="0">
              <a:latin typeface="Times New Roman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125"/>
              </a:spcBef>
            </a:pPr>
            <a:r>
              <a:rPr sz="4400" b="1" spc="-55" dirty="0">
                <a:latin typeface="Times New Roman"/>
                <a:cs typeface="Calibri"/>
              </a:rPr>
              <a:t>Year:</a:t>
            </a:r>
            <a:r>
              <a:rPr sz="4400" b="1" spc="-220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2024</a:t>
            </a:r>
            <a:endParaRPr sz="4400" dirty="0">
              <a:latin typeface="Times New Roman"/>
              <a:cs typeface="Calibri"/>
            </a:endParaRPr>
          </a:p>
          <a:p>
            <a:pPr marL="425450">
              <a:lnSpc>
                <a:spcPct val="100000"/>
              </a:lnSpc>
              <a:spcBef>
                <a:spcPts val="50"/>
              </a:spcBef>
            </a:pPr>
            <a:r>
              <a:rPr sz="4400" b="1" spc="-10" dirty="0">
                <a:latin typeface="Times New Roman"/>
                <a:cs typeface="Calibri"/>
              </a:rPr>
              <a:t>Publisher:</a:t>
            </a:r>
            <a:r>
              <a:rPr sz="4400" b="1" spc="-175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IEEE</a:t>
            </a:r>
            <a:endParaRPr sz="4400" dirty="0">
              <a:latin typeface="Times New Roman"/>
              <a:cs typeface="Calibri"/>
            </a:endParaRPr>
          </a:p>
          <a:p>
            <a:pPr marL="298450" indent="-285750">
              <a:lnSpc>
                <a:spcPct val="100000"/>
              </a:lnSpc>
              <a:spcBef>
                <a:spcPts val="50"/>
              </a:spcBef>
              <a:buFont typeface="Arial MT"/>
              <a:buChar char="•"/>
              <a:tabLst>
                <a:tab pos="298450" algn="l"/>
              </a:tabLst>
            </a:pPr>
            <a:r>
              <a:rPr sz="4400" b="1" dirty="0">
                <a:latin typeface="Times New Roman"/>
                <a:cs typeface="Calibri"/>
              </a:rPr>
              <a:t>Title:</a:t>
            </a:r>
            <a:r>
              <a:rPr sz="4400" b="1" spc="-225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Explainable</a:t>
            </a:r>
            <a:r>
              <a:rPr sz="4400" i="1" spc="-9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AI</a:t>
            </a:r>
            <a:r>
              <a:rPr sz="4400" i="1" spc="-16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for</a:t>
            </a:r>
            <a:r>
              <a:rPr sz="4400" i="1" spc="-114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Autism</a:t>
            </a:r>
            <a:r>
              <a:rPr sz="4400" i="1" spc="-215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Prediction</a:t>
            </a:r>
            <a:r>
              <a:rPr sz="4400" i="1" spc="-130" dirty="0">
                <a:latin typeface="Times New Roman"/>
                <a:cs typeface="Calibri"/>
              </a:rPr>
              <a:t> </a:t>
            </a:r>
            <a:r>
              <a:rPr sz="4400" i="1" dirty="0">
                <a:latin typeface="Times New Roman"/>
                <a:cs typeface="Calibri"/>
              </a:rPr>
              <a:t>using</a:t>
            </a:r>
            <a:r>
              <a:rPr sz="4400" i="1" spc="-155" dirty="0">
                <a:latin typeface="Times New Roman"/>
                <a:cs typeface="Calibri"/>
              </a:rPr>
              <a:t> </a:t>
            </a:r>
            <a:r>
              <a:rPr sz="4400" i="1" spc="-25" dirty="0">
                <a:latin typeface="Times New Roman"/>
                <a:cs typeface="Calibri"/>
              </a:rPr>
              <a:t>EEG</a:t>
            </a:r>
            <a:endParaRPr sz="4400" dirty="0">
              <a:latin typeface="Times New Roman"/>
              <a:cs typeface="Calibri"/>
            </a:endParaRPr>
          </a:p>
          <a:p>
            <a:pPr marL="425450" marR="8812530">
              <a:lnSpc>
                <a:spcPct val="100200"/>
              </a:lnSpc>
              <a:spcBef>
                <a:spcPts val="114"/>
              </a:spcBef>
            </a:pPr>
            <a:r>
              <a:rPr sz="4400" b="1" spc="-10" dirty="0">
                <a:latin typeface="Times New Roman"/>
                <a:cs typeface="Calibri"/>
              </a:rPr>
              <a:t>Author(s):</a:t>
            </a:r>
            <a:r>
              <a:rPr sz="4400" b="1" spc="-250" dirty="0">
                <a:latin typeface="Times New Roman"/>
                <a:cs typeface="Calibri"/>
              </a:rPr>
              <a:t> </a:t>
            </a:r>
            <a:r>
              <a:rPr sz="4400" spc="-585" dirty="0">
                <a:latin typeface="Times New Roman"/>
                <a:cs typeface="Calibri"/>
              </a:rPr>
              <a:t>P</a:t>
            </a:r>
            <a:r>
              <a:rPr sz="4400" dirty="0">
                <a:latin typeface="Times New Roman"/>
                <a:cs typeface="Calibri"/>
              </a:rPr>
              <a:t>.</a:t>
            </a:r>
            <a:r>
              <a:rPr sz="4400" spc="-2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Patel</a:t>
            </a:r>
            <a:r>
              <a:rPr sz="4400" spc="-15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et</a:t>
            </a:r>
            <a:r>
              <a:rPr sz="4400" spc="-140" dirty="0">
                <a:latin typeface="Times New Roman"/>
                <a:cs typeface="Calibri"/>
              </a:rPr>
              <a:t> </a:t>
            </a:r>
            <a:r>
              <a:rPr sz="4400" spc="-25" dirty="0">
                <a:latin typeface="Times New Roman"/>
                <a:cs typeface="Calibri"/>
              </a:rPr>
              <a:t>al. </a:t>
            </a:r>
            <a:r>
              <a:rPr sz="4400" b="1" spc="-25" dirty="0">
                <a:latin typeface="Times New Roman"/>
                <a:cs typeface="Calibri"/>
              </a:rPr>
              <a:t>Journal/Conference:</a:t>
            </a:r>
            <a:r>
              <a:rPr sz="4400" b="1" spc="-16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  <a:cs typeface="Calibri"/>
              </a:rPr>
              <a:t>IEEE</a:t>
            </a:r>
            <a:r>
              <a:rPr sz="4400" spc="-175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EMBC </a:t>
            </a:r>
            <a:r>
              <a:rPr sz="4400" b="1" spc="-55" dirty="0">
                <a:latin typeface="Times New Roman"/>
                <a:cs typeface="Calibri"/>
              </a:rPr>
              <a:t>Year:</a:t>
            </a:r>
            <a:r>
              <a:rPr sz="4400" b="1" spc="-220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2023</a:t>
            </a:r>
            <a:endParaRPr sz="4400" dirty="0">
              <a:latin typeface="Times New Roman"/>
              <a:cs typeface="Calibri"/>
            </a:endParaRPr>
          </a:p>
          <a:p>
            <a:pPr marL="425450">
              <a:lnSpc>
                <a:spcPts val="5180"/>
              </a:lnSpc>
            </a:pPr>
            <a:r>
              <a:rPr sz="4400" b="1" spc="-10" dirty="0">
                <a:latin typeface="Times New Roman"/>
                <a:cs typeface="Calibri"/>
              </a:rPr>
              <a:t>Publisher:</a:t>
            </a:r>
            <a:r>
              <a:rPr sz="4400" b="1" spc="-175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  <a:cs typeface="Calibri"/>
              </a:rPr>
              <a:t>IEEE</a:t>
            </a:r>
            <a:endParaRPr sz="4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DE52E-65D4-CDF6-356B-3B5FDCED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3DFE-C51F-D0BD-C2E7-2A316FD59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3109"/>
            <a:ext cx="15525750" cy="72327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IN" sz="4700" dirty="0">
                <a:latin typeface="Times New Roman"/>
              </a:rPr>
              <a:t>AUTISM PREDICTION USING DEEP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0242-063D-C5D4-03B6-3E6AA4866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3009900"/>
            <a:ext cx="16573500" cy="7017306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3800" dirty="0">
                <a:latin typeface="Times New Roman"/>
              </a:rPr>
              <a:t>TEAM MEMBERS          : </a:t>
            </a:r>
            <a:r>
              <a:rPr lang="en-IN" sz="3800" b="0" dirty="0">
                <a:latin typeface="Times New Roman"/>
              </a:rPr>
              <a:t>TAMILARASI S</a:t>
            </a:r>
            <a:r>
              <a:rPr lang="en-IN" sz="3800" dirty="0">
                <a:latin typeface="Times New Roman"/>
              </a:rPr>
              <a:t>(211423104679)</a:t>
            </a:r>
            <a:endParaRPr lang="en-IN" sz="3800" b="0" dirty="0">
              <a:latin typeface="Times New Roman"/>
            </a:endParaRPr>
          </a:p>
          <a:p>
            <a:r>
              <a:rPr lang="en-IN" sz="3800" dirty="0">
                <a:latin typeface="Times New Roman"/>
                <a:ea typeface="Calibri"/>
              </a:rPr>
              <a:t>                                              </a:t>
            </a:r>
            <a:r>
              <a:rPr lang="en-IN" sz="3800" b="0" dirty="0">
                <a:latin typeface="Times New Roman"/>
                <a:ea typeface="Calibri"/>
              </a:rPr>
              <a:t>THARUNI R </a:t>
            </a:r>
            <a:r>
              <a:rPr lang="en-IN" sz="3800" dirty="0">
                <a:latin typeface="Times New Roman"/>
                <a:ea typeface="Calibri"/>
              </a:rPr>
              <a:t>(211423104692)</a:t>
            </a:r>
          </a:p>
          <a:p>
            <a:endParaRPr lang="en-IN" sz="3800" dirty="0">
              <a:latin typeface="Times New Roman"/>
            </a:endParaRPr>
          </a:p>
          <a:p>
            <a:r>
              <a:rPr lang="en-IN" sz="3800" dirty="0">
                <a:latin typeface="Times New Roman"/>
              </a:rPr>
              <a:t>DEPARTMENT               </a:t>
            </a:r>
            <a:r>
              <a:rPr lang="en-IN" sz="3800" b="0" dirty="0">
                <a:latin typeface="Times New Roman"/>
              </a:rPr>
              <a:t>: COMPUTER</a:t>
            </a:r>
            <a:r>
              <a:rPr lang="en-IN" sz="3800" b="0" spc="-75" dirty="0">
                <a:latin typeface="Times New Roman"/>
              </a:rPr>
              <a:t> </a:t>
            </a:r>
            <a:r>
              <a:rPr lang="en-IN" sz="3800" b="0" dirty="0">
                <a:latin typeface="Times New Roman"/>
              </a:rPr>
              <a:t>SCIENCE</a:t>
            </a:r>
            <a:r>
              <a:rPr lang="en-IN" sz="3800" b="0" spc="-80" dirty="0">
                <a:latin typeface="Times New Roman"/>
              </a:rPr>
              <a:t> </a:t>
            </a:r>
            <a:r>
              <a:rPr lang="en-IN" sz="3800" b="0" spc="-25" dirty="0">
                <a:latin typeface="Times New Roman"/>
              </a:rPr>
              <a:t>AND </a:t>
            </a:r>
            <a:r>
              <a:rPr lang="en-IN" sz="3800" b="0" spc="-10" dirty="0">
                <a:latin typeface="Times New Roman"/>
              </a:rPr>
              <a:t>ENGINEERING</a:t>
            </a:r>
            <a:endParaRPr lang="en-IN" sz="3800" b="0" dirty="0">
              <a:latin typeface="Times New Roman"/>
            </a:endParaRPr>
          </a:p>
          <a:p>
            <a:endParaRPr lang="en-IN" sz="3800" dirty="0">
              <a:latin typeface="Times New Roman"/>
            </a:endParaRPr>
          </a:p>
          <a:p>
            <a:r>
              <a:rPr lang="en-IN" sz="3800" dirty="0">
                <a:latin typeface="Times New Roman"/>
              </a:rPr>
              <a:t>GUIDE NAME                : </a:t>
            </a:r>
            <a:r>
              <a:rPr lang="en-IN" sz="3800" b="0" dirty="0">
                <a:latin typeface="Times New Roman"/>
              </a:rPr>
              <a:t>DR. SATHIYA V</a:t>
            </a:r>
          </a:p>
          <a:p>
            <a:endParaRPr lang="en-IN" sz="3800" dirty="0">
              <a:latin typeface="Times New Roman"/>
            </a:endParaRPr>
          </a:p>
          <a:p>
            <a:r>
              <a:rPr lang="en-IN" sz="3800" dirty="0">
                <a:latin typeface="Times New Roman"/>
              </a:rPr>
              <a:t>CO-ORDINATORS         : </a:t>
            </a:r>
            <a:r>
              <a:rPr lang="en-IN" sz="3800" b="0" dirty="0">
                <a:latin typeface="Times New Roman"/>
              </a:rPr>
              <a:t>DR. SUBEDHA V, MRS. S SHARMILA</a:t>
            </a:r>
          </a:p>
          <a:p>
            <a:endParaRPr lang="en-IN" sz="3800" dirty="0">
              <a:latin typeface="Times New Roman"/>
            </a:endParaRPr>
          </a:p>
          <a:p>
            <a:r>
              <a:rPr lang="en-IN" sz="3800" dirty="0">
                <a:latin typeface="Times New Roman"/>
              </a:rPr>
              <a:t>DOMAIN                        : </a:t>
            </a:r>
            <a:r>
              <a:rPr lang="en-IN" sz="3800" b="0" dirty="0">
                <a:latin typeface="Times New Roman"/>
              </a:rPr>
              <a:t>DEEP LEARNING</a:t>
            </a:r>
          </a:p>
          <a:p>
            <a:endParaRPr lang="en-IN" sz="3800" dirty="0">
              <a:latin typeface="Times New Roman"/>
            </a:endParaRPr>
          </a:p>
          <a:p>
            <a:r>
              <a:rPr lang="en-IN" sz="3800" dirty="0">
                <a:latin typeface="Times New Roman"/>
              </a:rPr>
              <a:t>TEAM NUMBER            : </a:t>
            </a:r>
            <a:r>
              <a:rPr lang="en-IN" sz="3800" b="0" dirty="0">
                <a:latin typeface="Times New Roman"/>
              </a:rPr>
              <a:t>05</a:t>
            </a:r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D3AAECFE-3E3E-D44F-45E9-774606D0EFE3}"/>
              </a:ext>
            </a:extLst>
          </p:cNvPr>
          <p:cNvSpPr/>
          <p:nvPr/>
        </p:nvSpPr>
        <p:spPr>
          <a:xfrm>
            <a:off x="1019002" y="2193924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7EA64E1C-1155-036C-2AF8-624DF25668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07290" y="5370926"/>
            <a:ext cx="2681990" cy="2644515"/>
          </a:xfrm>
          <a:prstGeom prst="rect">
            <a:avLst/>
          </a:prstGeom>
        </p:spPr>
      </p:pic>
      <p:pic>
        <p:nvPicPr>
          <p:cNvPr id="18" name="object 6">
            <a:extLst>
              <a:ext uri="{FF2B5EF4-FFF2-40B4-BE49-F238E27FC236}">
                <a16:creationId xmlns:a16="http://schemas.microsoft.com/office/drawing/2014/main" id="{7A3CC11A-50CE-A116-D4AD-60929911C1F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11200" y="7886700"/>
            <a:ext cx="325755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4179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DD063-47B6-2D92-2401-7CCE56E95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9" y="810006"/>
            <a:ext cx="13411454" cy="90794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dirty="0">
                <a:latin typeface="Times New Roman"/>
                <a:ea typeface="Calibri"/>
              </a:rPr>
              <a:t>OUTPUT SCREENSHOT:</a:t>
            </a:r>
            <a:endParaRPr lang="en-GB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BF65E-5A30-E2B8-A752-BB2CEB8084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E0CB614F-C481-01D9-C36C-16FCFF231B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208" y="4419600"/>
            <a:ext cx="15045870" cy="3243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2388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F2B3-01B8-6B24-76B7-AB9C4640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9" y="810006"/>
            <a:ext cx="13411454" cy="90794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dirty="0">
                <a:latin typeface="Times New Roman"/>
                <a:ea typeface="Calibri"/>
              </a:rPr>
              <a:t>VIDEO POPUP SCREENSHOT:</a:t>
            </a:r>
            <a:endParaRPr lang="en-GB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C81D1-48FF-DF4B-ECE2-EFE21D3AC4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0A7F48-28C7-75A8-59E1-F023B9687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8279" y="3440793"/>
            <a:ext cx="6573156" cy="5582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644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" y="2300223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28357" y="2367216"/>
            <a:ext cx="17348835" cy="7472943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42240">
              <a:lnSpc>
                <a:spcPts val="5230"/>
              </a:lnSpc>
              <a:spcBef>
                <a:spcPts val="125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WHO</a:t>
            </a:r>
            <a:r>
              <a:rPr sz="4400" b="1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BENEFITS</a:t>
            </a:r>
            <a:r>
              <a:rPr sz="4400" b="1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FROM</a:t>
            </a:r>
            <a:r>
              <a:rPr sz="4400" b="1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b="1" spc="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PROJECT?</a:t>
            </a:r>
            <a:endParaRPr sz="4400" dirty="0">
              <a:latin typeface="Times New Roman"/>
              <a:cs typeface="Calibri"/>
            </a:endParaRPr>
          </a:p>
          <a:p>
            <a:pPr marL="12700" marR="1249045" indent="1196975">
              <a:lnSpc>
                <a:spcPts val="5330"/>
              </a:lnSpc>
              <a:spcBef>
                <a:spcPts val="85"/>
              </a:spcBef>
            </a:pP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Children</a:t>
            </a:r>
            <a:r>
              <a:rPr sz="43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3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ASD,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parents,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caregivers,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educators,</a:t>
            </a:r>
            <a:r>
              <a:rPr sz="43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3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healthcare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professionals</a:t>
            </a:r>
            <a:r>
              <a:rPr sz="43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benefit</a:t>
            </a:r>
            <a:r>
              <a:rPr sz="43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through</a:t>
            </a:r>
            <a:r>
              <a:rPr sz="43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early,</a:t>
            </a:r>
            <a:r>
              <a:rPr sz="43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accessible</a:t>
            </a:r>
            <a:r>
              <a:rPr sz="43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screening.</a:t>
            </a:r>
            <a:endParaRPr sz="4300" dirty="0">
              <a:latin typeface="Times New Roman"/>
              <a:cs typeface="Calibri"/>
            </a:endParaRPr>
          </a:p>
          <a:p>
            <a:pPr marL="12700">
              <a:lnSpc>
                <a:spcPts val="5080"/>
              </a:lnSpc>
              <a:spcBef>
                <a:spcPts val="2570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HOW</a:t>
            </a:r>
            <a:r>
              <a:rPr sz="4400" b="1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MANY</a:t>
            </a:r>
            <a:r>
              <a:rPr sz="4400" b="1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USERS?</a:t>
            </a:r>
            <a:endParaRPr sz="4400" dirty="0">
              <a:latin typeface="Times New Roman"/>
              <a:cs typeface="Calibri"/>
            </a:endParaRPr>
          </a:p>
          <a:p>
            <a:pPr marL="12700" marR="1242695" indent="1042035">
              <a:lnSpc>
                <a:spcPct val="79600"/>
              </a:lnSpc>
              <a:spcBef>
                <a:spcPts val="875"/>
              </a:spcBef>
            </a:pP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Globally,</a:t>
            </a:r>
            <a:r>
              <a:rPr sz="43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over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b="1" dirty="0">
                <a:solidFill>
                  <a:srgbClr val="2B2C2E"/>
                </a:solidFill>
                <a:latin typeface="Times New Roman"/>
                <a:cs typeface="Calibri"/>
              </a:rPr>
              <a:t>75</a:t>
            </a:r>
            <a:r>
              <a:rPr sz="4300" b="1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b="1" dirty="0">
                <a:solidFill>
                  <a:srgbClr val="2B2C2E"/>
                </a:solidFill>
                <a:latin typeface="Times New Roman"/>
                <a:cs typeface="Calibri"/>
              </a:rPr>
              <a:t>million</a:t>
            </a:r>
            <a:r>
              <a:rPr sz="4300" b="1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b="1" dirty="0">
                <a:solidFill>
                  <a:srgbClr val="2B2C2E"/>
                </a:solidFill>
                <a:latin typeface="Times New Roman"/>
                <a:cs typeface="Calibri"/>
              </a:rPr>
              <a:t>people</a:t>
            </a:r>
            <a:r>
              <a:rPr sz="4300" b="1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are</a:t>
            </a:r>
            <a:r>
              <a:rPr sz="43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affected</a:t>
            </a:r>
            <a:r>
              <a:rPr sz="43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by</a:t>
            </a:r>
            <a:r>
              <a:rPr sz="43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ASD,</a:t>
            </a:r>
            <a:r>
              <a:rPr sz="43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3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millions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more</a:t>
            </a:r>
            <a:r>
              <a:rPr sz="4300" spc="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undiagnosed,</a:t>
            </a:r>
            <a:r>
              <a:rPr sz="43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especially</a:t>
            </a:r>
            <a:r>
              <a:rPr sz="43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3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20" dirty="0">
                <a:solidFill>
                  <a:srgbClr val="2B2C2E"/>
                </a:solidFill>
                <a:latin typeface="Times New Roman"/>
                <a:cs typeface="Calibri"/>
              </a:rPr>
              <a:t>low-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resource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areas.</a:t>
            </a:r>
            <a:endParaRPr sz="4300" dirty="0">
              <a:latin typeface="Times New Roman"/>
              <a:cs typeface="Calibri"/>
            </a:endParaRPr>
          </a:p>
          <a:p>
            <a:pPr marL="12700">
              <a:lnSpc>
                <a:spcPts val="5045"/>
              </a:lnSpc>
              <a:spcBef>
                <a:spcPts val="2455"/>
              </a:spcBef>
            </a:pP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WHAT</a:t>
            </a:r>
            <a:r>
              <a:rPr sz="4400" b="1" spc="-2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SOCIAL</a:t>
            </a:r>
            <a:r>
              <a:rPr sz="4400" b="1" spc="-1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OUTCOMES</a:t>
            </a:r>
            <a:r>
              <a:rPr sz="4400" b="1" spc="-1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ARE</a:t>
            </a:r>
            <a:r>
              <a:rPr sz="4400" b="1" spc="-2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EXPECTED?</a:t>
            </a:r>
            <a:r>
              <a:rPr lang="en-GB"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 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4505"/>
              </a:lnSpc>
              <a:tabLst>
                <a:tab pos="706120" algn="l"/>
              </a:tabLst>
            </a:pPr>
            <a:r>
              <a:rPr lang="en-GB" sz="4400" dirty="0">
                <a:solidFill>
                  <a:srgbClr val="2B2C2E"/>
                </a:solidFill>
                <a:latin typeface="Times New Roman"/>
                <a:cs typeface="Calibri"/>
              </a:rPr>
              <a:t>   - 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Enables</a:t>
            </a:r>
            <a:r>
              <a:rPr sz="43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300" spc="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detection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of autism,</a:t>
            </a:r>
            <a:r>
              <a:rPr sz="4300" spc="-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leading</a:t>
            </a:r>
            <a:r>
              <a:rPr sz="4300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300" spc="-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timely</a:t>
            </a:r>
            <a:r>
              <a:rPr sz="43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support</a:t>
            </a:r>
            <a:r>
              <a:rPr sz="43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25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endParaRPr sz="4300" dirty="0">
              <a:latin typeface="Times New Roman"/>
              <a:cs typeface="Calibri"/>
            </a:endParaRPr>
          </a:p>
          <a:p>
            <a:pPr marL="12700">
              <a:lnSpc>
                <a:spcPts val="4054"/>
              </a:lnSpc>
            </a:pP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intervention.</a:t>
            </a:r>
            <a:endParaRPr sz="4300" dirty="0">
              <a:latin typeface="Times New Roman"/>
              <a:cs typeface="Calibri"/>
            </a:endParaRPr>
          </a:p>
          <a:p>
            <a:pPr marL="707390" lvl="1" indent="-305435">
              <a:lnSpc>
                <a:spcPts val="4165"/>
              </a:lnSpc>
              <a:buChar char="-"/>
              <a:tabLst>
                <a:tab pos="707390" algn="l"/>
              </a:tabLst>
            </a:pP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Improves</a:t>
            </a:r>
            <a:r>
              <a:rPr sz="43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access</a:t>
            </a:r>
            <a:r>
              <a:rPr sz="4300" spc="-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3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screening,</a:t>
            </a:r>
            <a:r>
              <a:rPr sz="43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especially</a:t>
            </a:r>
            <a:r>
              <a:rPr sz="4300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3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remote</a:t>
            </a:r>
            <a:r>
              <a:rPr sz="43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or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underserved</a:t>
            </a:r>
            <a:r>
              <a:rPr sz="4300" spc="-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areas.</a:t>
            </a:r>
            <a:endParaRPr sz="4300" dirty="0">
              <a:latin typeface="Times New Roman"/>
              <a:cs typeface="Calibri"/>
            </a:endParaRPr>
          </a:p>
          <a:p>
            <a:pPr marL="706755" lvl="1" indent="-304800">
              <a:lnSpc>
                <a:spcPts val="4855"/>
              </a:lnSpc>
              <a:buChar char="-"/>
              <a:tabLst>
                <a:tab pos="706755" algn="l"/>
              </a:tabLst>
            </a:pP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Promotes</a:t>
            </a:r>
            <a:r>
              <a:rPr sz="43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awareness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3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reduces stigma</a:t>
            </a:r>
            <a:r>
              <a:rPr sz="43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around</a:t>
            </a:r>
            <a:r>
              <a:rPr sz="43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ASD</a:t>
            </a:r>
            <a:r>
              <a:rPr sz="43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3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300" spc="-10" dirty="0">
                <a:solidFill>
                  <a:srgbClr val="2B2C2E"/>
                </a:solidFill>
                <a:latin typeface="Times New Roman"/>
                <a:cs typeface="Calibri"/>
              </a:rPr>
              <a:t>society.</a:t>
            </a:r>
            <a:endParaRPr sz="43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409" dirty="0">
                <a:latin typeface="Times New Roman"/>
              </a:rPr>
              <a:t>T</a:t>
            </a:r>
            <a:r>
              <a:rPr spc="120" dirty="0">
                <a:latin typeface="Times New Roman"/>
              </a:rPr>
              <a:t>A</a:t>
            </a:r>
            <a:r>
              <a:rPr spc="10" dirty="0">
                <a:latin typeface="Times New Roman"/>
              </a:rPr>
              <a:t>R</a:t>
            </a:r>
            <a:r>
              <a:rPr spc="170" dirty="0">
                <a:latin typeface="Times New Roman"/>
              </a:rPr>
              <a:t>G</a:t>
            </a:r>
            <a:r>
              <a:rPr spc="75" dirty="0">
                <a:latin typeface="Times New Roman"/>
              </a:rPr>
              <a:t>E</a:t>
            </a:r>
            <a:r>
              <a:rPr spc="20" dirty="0">
                <a:latin typeface="Times New Roman"/>
              </a:rPr>
              <a:t>T</a:t>
            </a:r>
            <a:r>
              <a:rPr spc="-60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USERS</a:t>
            </a:r>
            <a:r>
              <a:rPr spc="-40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&amp;</a:t>
            </a:r>
            <a:r>
              <a:rPr spc="-14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IMPACT</a:t>
            </a:r>
            <a:endParaRPr lang="en-US" spc="-10" dirty="0">
              <a:latin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FUTURE</a:t>
            </a:r>
            <a:r>
              <a:rPr spc="105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SCOPE</a:t>
            </a:r>
            <a:r>
              <a:rPr spc="100" dirty="0">
                <a:latin typeface="Times New Roman"/>
              </a:rPr>
              <a:t> </a:t>
            </a:r>
            <a:r>
              <a:rPr dirty="0">
                <a:latin typeface="Times New Roman"/>
              </a:rPr>
              <a:t>/</a:t>
            </a:r>
            <a:r>
              <a:rPr spc="105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VISION</a:t>
            </a:r>
            <a:endParaRPr lang="en-US" spc="-10" dirty="0">
              <a:latin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4569" y="3047190"/>
            <a:ext cx="15515590" cy="5061585"/>
          </a:xfrm>
          <a:prstGeom prst="rect">
            <a:avLst/>
          </a:prstGeom>
        </p:spPr>
        <p:txBody>
          <a:bodyPr vert="horz" wrap="square" lIns="0" tIns="15875" rIns="0" bIns="0" rtlCol="0" anchor="t">
            <a:spAutoFit/>
          </a:bodyPr>
          <a:lstStyle/>
          <a:p>
            <a:pPr marL="12700">
              <a:lnSpc>
                <a:spcPts val="5040"/>
              </a:lnSpc>
              <a:spcBef>
                <a:spcPts val="125"/>
              </a:spcBef>
            </a:pPr>
            <a:r>
              <a:rPr sz="4400" b="1" spc="-35" dirty="0">
                <a:solidFill>
                  <a:srgbClr val="2B2C2E"/>
                </a:solidFill>
                <a:latin typeface="Times New Roman"/>
                <a:cs typeface="Calibri"/>
              </a:rPr>
              <a:t>LONG-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TERM</a:t>
            </a:r>
            <a:r>
              <a:rPr sz="4400" b="1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IDEA</a:t>
            </a:r>
            <a:r>
              <a:rPr sz="4400" b="1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BEYOND</a:t>
            </a:r>
            <a:r>
              <a:rPr sz="4400" b="1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20" dirty="0">
                <a:solidFill>
                  <a:srgbClr val="2B2C2E"/>
                </a:solidFill>
                <a:latin typeface="Times New Roman"/>
                <a:cs typeface="Calibri"/>
              </a:rPr>
              <a:t>MVP:</a:t>
            </a:r>
            <a:endParaRPr sz="4400" dirty="0">
              <a:latin typeface="Times New Roman"/>
              <a:cs typeface="Calibri"/>
            </a:endParaRPr>
          </a:p>
          <a:p>
            <a:pPr marL="12700" marR="5080" indent="930910">
              <a:lnSpc>
                <a:spcPct val="77000"/>
              </a:lnSpc>
              <a:spcBef>
                <a:spcPts val="102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Build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scalable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autism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screening</a:t>
            </a:r>
            <a:r>
              <a:rPr sz="4400" spc="-1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platform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integrated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with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healthcare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education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systems,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using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real-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world</a:t>
            </a:r>
            <a:r>
              <a:rPr sz="4400" spc="-1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video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data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for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continuous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model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improvement.</a:t>
            </a:r>
            <a:endParaRPr sz="4400" dirty="0">
              <a:latin typeface="Times New Roman"/>
              <a:cs typeface="Calibri"/>
            </a:endParaRPr>
          </a:p>
          <a:p>
            <a:pPr marL="12700">
              <a:lnSpc>
                <a:spcPts val="5245"/>
              </a:lnSpc>
              <a:spcBef>
                <a:spcPts val="2045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POSSIBLE</a:t>
            </a:r>
            <a:r>
              <a:rPr sz="4400" b="1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COLLABORATIONS:</a:t>
            </a:r>
            <a:endParaRPr sz="4400" dirty="0">
              <a:latin typeface="Times New Roman"/>
              <a:cs typeface="Calibri"/>
            </a:endParaRPr>
          </a:p>
          <a:p>
            <a:pPr marL="12700" marR="180975" indent="930910" algn="just">
              <a:lnSpc>
                <a:spcPct val="77000"/>
              </a:lnSpc>
              <a:spcBef>
                <a:spcPts val="104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Collaborate</a:t>
            </a:r>
            <a:r>
              <a:rPr sz="4400" spc="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400" spc="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hospitals,</a:t>
            </a:r>
            <a:r>
              <a:rPr sz="4400" spc="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autism</a:t>
            </a:r>
            <a:r>
              <a:rPr sz="4400" spc="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NGOs,</a:t>
            </a:r>
            <a:r>
              <a:rPr sz="4400" spc="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government</a:t>
            </a:r>
            <a:r>
              <a:rPr sz="4400" spc="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health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programs,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EdTech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platforms</a:t>
            </a:r>
            <a:r>
              <a:rPr sz="4400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enable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wide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deployment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and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awareness.</a:t>
            </a:r>
            <a:endParaRPr sz="4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02890-F4EB-1DB7-8ED3-57127AD5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684445"/>
            <a:ext cx="13411454" cy="907941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pc="-10" dirty="0">
                <a:latin typeface="Times New Roman"/>
              </a:rPr>
              <a:t>REFERENCES</a:t>
            </a:r>
            <a:endParaRPr lang="en-IN">
              <a:latin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DDFA2F-FF6D-9FA6-6D06-B6A813FAC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08141"/>
            <a:ext cx="16002000" cy="7694414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4000" dirty="0">
                <a:latin typeface="Times New Roman"/>
              </a:rPr>
              <a:t>Base paper:</a:t>
            </a:r>
          </a:p>
          <a:p>
            <a:endParaRPr lang="en-IN" sz="2000" b="0" i="1" dirty="0">
              <a:latin typeface="Times New Roman"/>
            </a:endParaRPr>
          </a:p>
          <a:p>
            <a:r>
              <a:rPr lang="en-IN" sz="2200" b="0" i="1" dirty="0">
                <a:latin typeface="Times New Roman"/>
              </a:rPr>
              <a:t>1) AI based Classification for Autism Spectrum Disorder Detection using Video Analysis</a:t>
            </a:r>
            <a:r>
              <a:rPr lang="en-IN" sz="2200" b="0" dirty="0">
                <a:latin typeface="Times New Roman"/>
              </a:rPr>
              <a:t>. (2022, December 8). IEEE Conference Publication | IEEE Xplore. https://ieeexplore.ieee.org/document/10037438</a:t>
            </a:r>
          </a:p>
          <a:p>
            <a:pPr marL="457200" indent="-457200">
              <a:buAutoNum type="arabicParenR"/>
            </a:pPr>
            <a:endParaRPr lang="en-IN" sz="2200" b="0" dirty="0">
              <a:latin typeface="Times New Roman"/>
            </a:endParaRPr>
          </a:p>
          <a:p>
            <a:r>
              <a:rPr lang="en-IN" sz="2200" b="0" i="1" dirty="0">
                <a:latin typeface="Times New Roman"/>
              </a:rPr>
              <a:t>2) Multimodal Deep Learning Framework for Non-Intrusive Autism Spectrum Disorder Detection</a:t>
            </a:r>
            <a:r>
              <a:rPr lang="en-IN" sz="2200" b="0" dirty="0">
                <a:latin typeface="Times New Roman"/>
              </a:rPr>
              <a:t>. (2025, February 11). IEEE Conference Publication | IEEE Xplore. https://ieeexplore.ieee.org/document/10940187</a:t>
            </a:r>
          </a:p>
          <a:p>
            <a:endParaRPr lang="en-IN" sz="2200" b="0" dirty="0">
              <a:latin typeface="Times New Roman"/>
            </a:endParaRPr>
          </a:p>
          <a:p>
            <a:r>
              <a:rPr lang="en-US" sz="2200" b="0" i="1" dirty="0">
                <a:latin typeface="Times New Roman"/>
              </a:rPr>
              <a:t>3) Activity-based early autism diagnosis using a Multi-Dataset supervised contrastive learning approach</a:t>
            </a:r>
            <a:r>
              <a:rPr lang="en-US" sz="2200" b="0" dirty="0">
                <a:latin typeface="Times New Roman"/>
              </a:rPr>
              <a:t>. (2024, January 3). IEEE Conference Publication | IEEE Xplore. https://ieeexplore.ieee.org/document/10484184</a:t>
            </a:r>
          </a:p>
          <a:p>
            <a:pPr marL="457200" indent="-457200">
              <a:buAutoNum type="arabicParenR" startAt="3"/>
            </a:pPr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4) </a:t>
            </a:r>
            <a:r>
              <a:rPr lang="en-US" sz="2200" b="0" i="1" dirty="0">
                <a:latin typeface="Times New Roman"/>
              </a:rPr>
              <a:t>Deep Learning for Early Autism Screening: Analysis of Hand-Flapping Motions in Infants</a:t>
            </a:r>
            <a:r>
              <a:rPr lang="en-US" sz="2200" b="0" dirty="0">
                <a:latin typeface="Times New Roman"/>
              </a:rPr>
              <a:t>. (2024, December 12). IEEE Conference Publication | IEEE Xplore. https://ieeexplore.ieee.org/document/10851000</a:t>
            </a:r>
          </a:p>
          <a:p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5) </a:t>
            </a:r>
            <a:r>
              <a:rPr lang="en-IN" sz="2200" b="0" i="1" dirty="0">
                <a:latin typeface="Times New Roman"/>
              </a:rPr>
              <a:t>A revolutionizing deep sign language prediction for autism spectrum disorder using hybrid deep learning algorithm and computer vision</a:t>
            </a:r>
            <a:r>
              <a:rPr lang="en-IN" sz="2200" b="0" dirty="0">
                <a:latin typeface="Times New Roman"/>
              </a:rPr>
              <a:t>. (2025, April 16). IEEE Conference Publication | IEEE Xplore. https://ieeexplore.ieee.org/document/11019248</a:t>
            </a:r>
          </a:p>
          <a:p>
            <a:endParaRPr lang="en-IN" sz="2200" b="0" dirty="0">
              <a:latin typeface="Times New Roman"/>
            </a:endParaRPr>
          </a:p>
          <a:p>
            <a:r>
              <a:rPr lang="en-IN" sz="2200" b="0" dirty="0">
                <a:latin typeface="Times New Roman"/>
              </a:rPr>
              <a:t>6)  </a:t>
            </a:r>
            <a:r>
              <a:rPr lang="en-US" sz="2200" b="0" dirty="0">
                <a:latin typeface="Times New Roman"/>
              </a:rPr>
              <a:t>Sze, V., Chen, Y., Yang, T., &amp; Emer, J. S. (2017). Efficient Processing of deep Neural Networks: A tutorial and survey. </a:t>
            </a:r>
            <a:r>
              <a:rPr lang="en-US" sz="2200" b="0" i="1" dirty="0">
                <a:latin typeface="Times New Roman"/>
              </a:rPr>
              <a:t>Proceedings of the IEEE</a:t>
            </a:r>
            <a:r>
              <a:rPr lang="en-US" sz="2200" b="0" dirty="0">
                <a:latin typeface="Times New Roman"/>
              </a:rPr>
              <a:t>, </a:t>
            </a:r>
            <a:r>
              <a:rPr lang="en-US" sz="2200" b="0" i="1" dirty="0">
                <a:latin typeface="Times New Roman"/>
              </a:rPr>
              <a:t>105</a:t>
            </a:r>
            <a:r>
              <a:rPr lang="en-US" sz="2200" b="0" dirty="0">
                <a:latin typeface="Times New Roman"/>
              </a:rPr>
              <a:t>(12), 2295–2329. https://doi.org/10.1109/jproc.2017.2761740</a:t>
            </a:r>
          </a:p>
          <a:p>
            <a:endParaRPr lang="en-IN" sz="2200" b="0" dirty="0">
              <a:latin typeface="Times New Roman"/>
            </a:endParaRPr>
          </a:p>
          <a:p>
            <a:r>
              <a:rPr lang="en-IN" sz="2200" b="0" dirty="0">
                <a:latin typeface="Times New Roman"/>
              </a:rPr>
              <a:t>7)  </a:t>
            </a:r>
            <a:r>
              <a:rPr lang="en-US" sz="2200" b="0" i="1" dirty="0">
                <a:latin typeface="Times New Roman"/>
              </a:rPr>
              <a:t>Leveraging Light GBM, MLP, and Extra Tree classifiers for early detection and prediction of autism spectrum disorder</a:t>
            </a:r>
            <a:r>
              <a:rPr lang="en-US" sz="2200" b="0" dirty="0">
                <a:latin typeface="Times New Roman"/>
              </a:rPr>
              <a:t>. (2024, September 20). IEEE Conference Publication | IEEE Xplore. https://ieeexplore.ieee.org/document/10779640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071C616A-F957-5557-B078-37E8FDA1926D}"/>
              </a:ext>
            </a:extLst>
          </p:cNvPr>
          <p:cNvSpPr/>
          <p:nvPr/>
        </p:nvSpPr>
        <p:spPr>
          <a:xfrm>
            <a:off x="838200" y="1592386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34189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E6AA-1F61-39B7-4687-3109A22F1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569" y="457064"/>
            <a:ext cx="13411454" cy="1815882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dirty="0">
                <a:latin typeface="Times New Roman"/>
              </a:rPr>
              <a:t>REFERENCES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FC292-924A-DA6A-8DD3-42484E2EA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4569" y="1512003"/>
            <a:ext cx="15988031" cy="9017853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IN" sz="2200" b="0" dirty="0">
                <a:latin typeface="Times New Roman"/>
              </a:rPr>
              <a:t>9) </a:t>
            </a:r>
            <a:r>
              <a:rPr lang="en-US" sz="2200" b="0" i="1" dirty="0">
                <a:latin typeface="Times New Roman"/>
              </a:rPr>
              <a:t>Autism Prediction using ML Algorithms</a:t>
            </a:r>
            <a:r>
              <a:rPr lang="en-US" sz="2200" b="0" dirty="0">
                <a:latin typeface="Times New Roman"/>
              </a:rPr>
              <a:t>. (2022, November 9). IEEE Conference Publication | IEEE Xplore. https://ieeexplore.ieee.org/document/10040300</a:t>
            </a:r>
          </a:p>
          <a:p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10) </a:t>
            </a:r>
            <a:r>
              <a:rPr lang="en-US" sz="2200" b="0" i="1" dirty="0">
                <a:latin typeface="Times New Roman"/>
              </a:rPr>
              <a:t>Enhancing early autism prediction using machine learning techniques</a:t>
            </a:r>
            <a:r>
              <a:rPr lang="en-US" sz="2200" b="0" dirty="0">
                <a:latin typeface="Times New Roman"/>
              </a:rPr>
              <a:t>. (2025, April 2). IEEE Conference Publication | IEEE Xplore. https://ieeexplore.ieee.org/document/11115668</a:t>
            </a:r>
          </a:p>
          <a:p>
            <a:endParaRPr lang="en-IN" sz="2200" b="0" dirty="0">
              <a:latin typeface="Times New Roman"/>
            </a:endParaRPr>
          </a:p>
          <a:p>
            <a:r>
              <a:rPr lang="en-IN" sz="2200" b="0" dirty="0">
                <a:latin typeface="Times New Roman"/>
              </a:rPr>
              <a:t>11) </a:t>
            </a:r>
            <a:r>
              <a:rPr lang="en-US" sz="2200" b="0" i="1" dirty="0">
                <a:latin typeface="Times New Roman"/>
              </a:rPr>
              <a:t>Autism screening prediction based on multi-kernel support vector machine</a:t>
            </a:r>
            <a:r>
              <a:rPr lang="en-US" sz="2200" b="0" dirty="0">
                <a:latin typeface="Times New Roman"/>
              </a:rPr>
              <a:t>. (2023, October 18). IEEE Conference Publication | IEEE Xplore. https://ieeexplore.ieee.org/document/10420224</a:t>
            </a:r>
          </a:p>
          <a:p>
            <a:r>
              <a:rPr lang="en-US" sz="2200" b="0" dirty="0">
                <a:latin typeface="Times New Roman"/>
              </a:rPr>
              <a:t> </a:t>
            </a:r>
          </a:p>
          <a:p>
            <a:r>
              <a:rPr lang="en-US" sz="2200" b="0" dirty="0">
                <a:latin typeface="Times New Roman"/>
              </a:rPr>
              <a:t>12) </a:t>
            </a:r>
            <a:r>
              <a:rPr lang="en-US" sz="2200" b="0" i="1" dirty="0">
                <a:latin typeface="Times New Roman"/>
              </a:rPr>
              <a:t>Prediction of Autism Spectrum Disorder in Children using Face Recognition</a:t>
            </a:r>
            <a:r>
              <a:rPr lang="en-US" sz="2200" b="0" dirty="0">
                <a:latin typeface="Times New Roman"/>
              </a:rPr>
              <a:t>. (2021, October 7). IEEE Conference Publication | IEEE Xplore. https://ieeexplore.ieee.org/document/9591679 </a:t>
            </a:r>
          </a:p>
          <a:p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13) </a:t>
            </a:r>
            <a:r>
              <a:rPr lang="en-US" sz="2200" b="0" i="1" dirty="0">
                <a:latin typeface="Times New Roman"/>
              </a:rPr>
              <a:t>A Comparative Analysis of Prediction of Autism Spectrum Disorder (ASD) using Machine Learning</a:t>
            </a:r>
            <a:r>
              <a:rPr lang="en-US" sz="2200" b="0" dirty="0">
                <a:latin typeface="Times New Roman"/>
              </a:rPr>
              <a:t>. (2022, April 28). IEEE Conference Publication | IEEE Xplore. https://ieeexplore.ieee.org/document/9777240</a:t>
            </a:r>
          </a:p>
          <a:p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14)</a:t>
            </a:r>
            <a:r>
              <a:rPr lang="en-IN" sz="2200" b="0" dirty="0">
                <a:latin typeface="Times New Roman"/>
              </a:rPr>
              <a:t> </a:t>
            </a:r>
            <a:r>
              <a:rPr lang="en-US" sz="2000" b="0" i="1" dirty="0">
                <a:latin typeface="Times New Roman"/>
              </a:rPr>
              <a:t>A machine learning approach to predict autism spectrum Disorder</a:t>
            </a:r>
            <a:r>
              <a:rPr lang="en-US" sz="2000" b="0" dirty="0">
                <a:latin typeface="Times New Roman"/>
              </a:rPr>
              <a:t>. (2019, February 1). IEEE Conference Publication | IEEE Xplore. https://ieeexplore.ieee.org/document/8679454</a:t>
            </a:r>
          </a:p>
          <a:p>
            <a:endParaRPr lang="en-US" sz="2000" b="0" dirty="0">
              <a:latin typeface="Times New Roman"/>
            </a:endParaRPr>
          </a:p>
          <a:p>
            <a:r>
              <a:rPr lang="en-US" sz="2000" b="0" dirty="0">
                <a:latin typeface="Times New Roman"/>
              </a:rPr>
              <a:t>15) </a:t>
            </a:r>
            <a:r>
              <a:rPr lang="en-US" sz="2200" b="0" i="1" dirty="0">
                <a:latin typeface="Times New Roman"/>
              </a:rPr>
              <a:t>Utilizing Machine Learning and employing the </a:t>
            </a:r>
            <a:r>
              <a:rPr lang="en-US" sz="2200" b="0" i="1" err="1">
                <a:latin typeface="Times New Roman"/>
              </a:rPr>
              <a:t>XGBoost</a:t>
            </a:r>
            <a:r>
              <a:rPr lang="en-US" sz="2200" b="0" i="1" dirty="0">
                <a:latin typeface="Times New Roman"/>
              </a:rPr>
              <a:t> Classification Technique for evaluating the likelihood of Autism Spectrum Disorder (ASD)</a:t>
            </a:r>
            <a:r>
              <a:rPr lang="en-US" sz="2200" b="0" dirty="0">
                <a:latin typeface="Times New Roman"/>
              </a:rPr>
              <a:t>. (2024, May 24). IEEE Conference Publication | IEEE Xplore. https://ieeexplore.ieee.org/document/10593455</a:t>
            </a:r>
          </a:p>
          <a:p>
            <a:endParaRPr lang="en-US" sz="2200" b="0" dirty="0">
              <a:latin typeface="Times New Roman"/>
            </a:endParaRPr>
          </a:p>
          <a:p>
            <a:pPr algn="just"/>
            <a:r>
              <a:rPr lang="en-US" sz="4000" err="1">
                <a:latin typeface="Times New Roman"/>
              </a:rPr>
              <a:t>Github</a:t>
            </a:r>
            <a:r>
              <a:rPr lang="en-US" sz="4000" dirty="0">
                <a:latin typeface="Times New Roman"/>
              </a:rPr>
              <a:t>:  </a:t>
            </a:r>
          </a:p>
          <a:p>
            <a:pPr algn="just"/>
            <a:r>
              <a:rPr lang="en-US" sz="2200" dirty="0">
                <a:latin typeface="Times New Roman"/>
              </a:rPr>
              <a:t>     </a:t>
            </a:r>
          </a:p>
          <a:p>
            <a:pPr algn="just"/>
            <a:r>
              <a:rPr lang="en-US" sz="2200" b="0" i="1" spc="-30" dirty="0">
                <a:latin typeface="Times New Roman"/>
              </a:rPr>
              <a:t>https://github.com/saadhaxxan/Autism-</a:t>
            </a:r>
            <a:r>
              <a:rPr lang="en-US" sz="2200" b="0" i="1" spc="-20" dirty="0">
                <a:latin typeface="Times New Roman"/>
              </a:rPr>
              <a:t>spectrum-disorder-</a:t>
            </a:r>
            <a:r>
              <a:rPr lang="en-US" sz="2200" b="0" i="1" spc="-10" dirty="0">
                <a:latin typeface="Times New Roman"/>
              </a:rPr>
              <a:t>Detection- </a:t>
            </a:r>
            <a:r>
              <a:rPr lang="en-US" sz="2200" b="0" i="1" spc="-20" dirty="0">
                <a:latin typeface="Times New Roman"/>
              </a:rPr>
              <a:t>using-Deep-</a:t>
            </a:r>
            <a:r>
              <a:rPr lang="en-US" sz="2200" b="0" i="1" spc="-10" dirty="0">
                <a:latin typeface="Times New Roman"/>
              </a:rPr>
              <a:t>Learning</a:t>
            </a:r>
            <a:endParaRPr lang="en-US" sz="2200" b="0" i="1">
              <a:latin typeface="Times New Roman"/>
            </a:endParaRPr>
          </a:p>
          <a:p>
            <a:endParaRPr lang="en-US" sz="2200" b="0" dirty="0">
              <a:latin typeface="Times New Roman"/>
            </a:endParaRPr>
          </a:p>
          <a:p>
            <a:r>
              <a:rPr lang="en-US" sz="2200" b="0" dirty="0">
                <a:latin typeface="Times New Roman"/>
              </a:rPr>
              <a:t>         </a:t>
            </a: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E1DF7005-1A63-D443-2569-15EE257F64D1}"/>
              </a:ext>
            </a:extLst>
          </p:cNvPr>
          <p:cNvSpPr/>
          <p:nvPr/>
        </p:nvSpPr>
        <p:spPr>
          <a:xfrm>
            <a:off x="1004569" y="1365005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4742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Times New Roman"/>
              </a:rPr>
              <a:t>ABSTRACT</a:t>
            </a:r>
            <a:endParaRPr lang="en-US" spc="-10" dirty="0">
              <a:latin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127" y="2806699"/>
            <a:ext cx="16215360" cy="557657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 indent="911860" algn="just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Autism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Spectrum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Disorder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(ASD)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often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diagnosed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late</a:t>
            </a:r>
            <a:r>
              <a:rPr sz="4400" spc="-1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because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current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methods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depend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on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expert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observation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long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assessment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processes.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This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delay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makes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it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harder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children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get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timely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support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therapy.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solve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this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problem,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our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project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aims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build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automated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system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that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can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help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detection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of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ASD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using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videos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uploaded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by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users.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main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objective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create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a</a:t>
            </a:r>
            <a:r>
              <a:rPr sz="4400" spc="1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tool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that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simple,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non-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invasive,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reliable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so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that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families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and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healthcare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professionals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can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use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it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quick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screening.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23937" y="2204973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Times New Roman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127" y="3143249"/>
            <a:ext cx="15587344" cy="557657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 marR="5080" indent="520700" algn="just">
              <a:lnSpc>
                <a:spcPct val="100000"/>
              </a:lnSpc>
              <a:spcBef>
                <a:spcPts val="13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Our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method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uses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deep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learning: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Convolutional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Neural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Networks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(CNNs)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capture</a:t>
            </a:r>
            <a:r>
              <a:rPr sz="4400" spc="-1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facial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features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behaviors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such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eye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contact,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expressions,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repetitive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movements,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while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Long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Short-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Term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Memory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(LSTM)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networks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study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how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these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behaviors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change</a:t>
            </a:r>
            <a:r>
              <a:rPr sz="4400" spc="-1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over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time.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By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combining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these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techniques,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system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can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identify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patterns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linked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provide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accurate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prediction.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This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approach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has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potential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make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screening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more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accessible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effective.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33462" y="2281173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157348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5035" y="2712656"/>
            <a:ext cx="16328390" cy="6329045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698500" marR="5080" indent="-686435" algn="just">
              <a:lnSpc>
                <a:spcPct val="100400"/>
              </a:lnSpc>
              <a:spcBef>
                <a:spcPts val="105"/>
              </a:spcBef>
              <a:buClr>
                <a:srgbClr val="2B2C2E"/>
              </a:buClr>
              <a:buFont typeface="Arial MT"/>
              <a:buChar char="•"/>
              <a:tabLst>
                <a:tab pos="698500" algn="l"/>
              </a:tabLst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Autism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Spectrum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Disorder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(ASD)</a:t>
            </a:r>
            <a:r>
              <a:rPr sz="4400" spc="-1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affects</a:t>
            </a:r>
            <a:r>
              <a:rPr sz="4400" spc="-1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communication,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behavior,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social</a:t>
            </a:r>
            <a:r>
              <a:rPr sz="4400" spc="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interaction.</a:t>
            </a:r>
            <a:endParaRPr sz="4400" dirty="0">
              <a:latin typeface="Times New Roman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70"/>
              </a:spcBef>
              <a:buClr>
                <a:srgbClr val="2B2C2E"/>
              </a:buClr>
              <a:buFont typeface="Arial MT"/>
              <a:buChar char="•"/>
            </a:pPr>
            <a:endParaRPr sz="4400" dirty="0">
              <a:latin typeface="Times New Roman"/>
              <a:cs typeface="Calibri"/>
            </a:endParaRPr>
          </a:p>
          <a:p>
            <a:pPr marL="698500" marR="1433195" indent="-686435" algn="just">
              <a:lnSpc>
                <a:spcPct val="100400"/>
              </a:lnSpc>
              <a:spcBef>
                <a:spcPts val="5"/>
              </a:spcBef>
              <a:buFont typeface="Arial MT"/>
              <a:buChar char="•"/>
              <a:tabLst>
                <a:tab pos="698500" algn="l"/>
              </a:tabLst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detection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critical</a:t>
            </a:r>
            <a:r>
              <a:rPr sz="44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but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often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delayed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due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subjective assessments.</a:t>
            </a:r>
            <a:endParaRPr sz="4400" dirty="0">
              <a:latin typeface="Times New Roman"/>
              <a:cs typeface="Calibri"/>
            </a:endParaRPr>
          </a:p>
          <a:p>
            <a:pPr algn="just">
              <a:lnSpc>
                <a:spcPct val="100000"/>
              </a:lnSpc>
              <a:spcBef>
                <a:spcPts val="70"/>
              </a:spcBef>
              <a:buClr>
                <a:srgbClr val="2B2C2E"/>
              </a:buClr>
              <a:buFont typeface="Arial MT"/>
              <a:buChar char="•"/>
            </a:pPr>
            <a:endParaRPr sz="4400" dirty="0">
              <a:latin typeface="Times New Roman"/>
              <a:cs typeface="Calibri"/>
            </a:endParaRPr>
          </a:p>
          <a:p>
            <a:pPr marL="698500" marR="203200" indent="-686435" algn="just">
              <a:lnSpc>
                <a:spcPct val="100400"/>
              </a:lnSpc>
              <a:buFont typeface="Arial MT"/>
              <a:buChar char="•"/>
              <a:tabLst>
                <a:tab pos="698500" algn="l"/>
              </a:tabLst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This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project</a:t>
            </a:r>
            <a:r>
              <a:rPr sz="44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uses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deep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learning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analyze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user-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uploaded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videos,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identifying</a:t>
            </a:r>
            <a:r>
              <a:rPr sz="4400" spc="-20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behavioral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facial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cues</a:t>
            </a:r>
            <a:r>
              <a:rPr sz="4400" spc="-1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2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faster,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more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reliable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ASD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screening.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Times New Roman"/>
              </a:rPr>
              <a:t>INTRODUCTION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157348"/>
            <a:ext cx="16230600" cy="38100"/>
          </a:xfrm>
          <a:custGeom>
            <a:avLst/>
            <a:gdLst/>
            <a:ahLst/>
            <a:cxnLst/>
            <a:rect l="l" t="t" r="r" b="b"/>
            <a:pathLst>
              <a:path w="16230600" h="38100">
                <a:moveTo>
                  <a:pt x="0" y="38100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562225"/>
            <a:ext cx="1495425" cy="12192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3952875"/>
            <a:ext cx="1495425" cy="12192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5334000"/>
            <a:ext cx="1495425" cy="121920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6724650"/>
            <a:ext cx="1495425" cy="12192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8115300"/>
            <a:ext cx="1495425" cy="1219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03299" y="2695892"/>
            <a:ext cx="15085694" cy="699643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 marR="1802130" indent="930275" algn="just">
              <a:lnSpc>
                <a:spcPct val="100400"/>
              </a:lnSpc>
              <a:spcBef>
                <a:spcPts val="105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develop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AI-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based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system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predicting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Autism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Spectrum</a:t>
            </a:r>
            <a:r>
              <a:rPr sz="4400" spc="-1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Disorder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(ASD)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using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video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input.</a:t>
            </a:r>
            <a:endParaRPr sz="4400" dirty="0">
              <a:latin typeface="Times New Roman"/>
              <a:cs typeface="Calibri"/>
            </a:endParaRPr>
          </a:p>
          <a:p>
            <a:pPr marL="12700" marR="5080" indent="930275" algn="just">
              <a:lnSpc>
                <a:spcPts val="5410"/>
              </a:lnSpc>
              <a:spcBef>
                <a:spcPts val="465"/>
              </a:spcBef>
            </a:pP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2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extract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facial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2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behavioral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features</a:t>
            </a:r>
            <a:r>
              <a:rPr sz="4400" spc="-1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using</a:t>
            </a:r>
            <a:r>
              <a:rPr sz="4400" spc="-1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Convolutional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Neural</a:t>
            </a:r>
            <a:r>
              <a:rPr sz="4400" spc="-1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Networks</a:t>
            </a:r>
            <a:r>
              <a:rPr sz="4400" spc="-2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(CNNs).</a:t>
            </a:r>
            <a:endParaRPr sz="4400" dirty="0">
              <a:latin typeface="Times New Roman"/>
              <a:cs typeface="Calibri"/>
            </a:endParaRPr>
          </a:p>
          <a:p>
            <a:pPr marL="942975" algn="just">
              <a:lnSpc>
                <a:spcPts val="5155"/>
              </a:lnSpc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analyze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time-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based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behavioral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patterns</a:t>
            </a:r>
            <a:r>
              <a:rPr sz="4400" spc="-1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Long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Short-</a:t>
            </a:r>
            <a:endParaRPr sz="4400" dirty="0">
              <a:latin typeface="Times New Roman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2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Term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Memory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(LSTM)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networks.</a:t>
            </a:r>
            <a:endParaRPr sz="4400" dirty="0">
              <a:latin typeface="Times New Roman"/>
              <a:cs typeface="Calibri"/>
            </a:endParaRPr>
          </a:p>
          <a:p>
            <a:pPr marL="12700" marR="254635" indent="930275" algn="just">
              <a:lnSpc>
                <a:spcPts val="5400"/>
              </a:lnSpc>
              <a:spcBef>
                <a:spcPts val="475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build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non-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invasive,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automated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tool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that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supports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early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</a:t>
            </a:r>
            <a:r>
              <a:rPr sz="4400" spc="-1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screening.</a:t>
            </a:r>
            <a:endParaRPr sz="4400" dirty="0">
              <a:latin typeface="Times New Roman"/>
              <a:cs typeface="Calibri"/>
            </a:endParaRPr>
          </a:p>
          <a:p>
            <a:pPr marL="12700" marR="460375" indent="930275" algn="just">
              <a:lnSpc>
                <a:spcPts val="5410"/>
              </a:lnSpc>
              <a:spcBef>
                <a:spcPts val="5"/>
              </a:spcBef>
            </a:pP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2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evaluate</a:t>
            </a:r>
            <a:r>
              <a:rPr sz="4400" spc="-1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the</a:t>
            </a:r>
            <a:r>
              <a:rPr sz="4400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model’s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accuracy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reliability</a:t>
            </a:r>
            <a:r>
              <a:rPr sz="4400" spc="-1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using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real-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world</a:t>
            </a:r>
            <a:r>
              <a:rPr sz="4400" spc="-1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video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data.</a:t>
            </a:r>
            <a:endParaRPr sz="4400" dirty="0">
              <a:latin typeface="Times New Roman"/>
              <a:cs typeface="Calibri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spc="-10" dirty="0">
                <a:latin typeface="Times New Roman"/>
              </a:rPr>
              <a:t>OBJECTIVES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23937" y="22525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PROBLEM</a:t>
            </a:r>
            <a:r>
              <a:rPr spc="95" dirty="0"/>
              <a:t> </a:t>
            </a:r>
            <a:r>
              <a:rPr spc="100" dirty="0"/>
              <a:t>S</a:t>
            </a:r>
            <a:r>
              <a:rPr spc="-409" dirty="0"/>
              <a:t>T</a:t>
            </a:r>
            <a:r>
              <a:rPr spc="-395" dirty="0"/>
              <a:t>A</a:t>
            </a:r>
            <a:r>
              <a:rPr spc="114" dirty="0"/>
              <a:t>T</a:t>
            </a:r>
            <a:r>
              <a:rPr spc="75" dirty="0"/>
              <a:t>E</a:t>
            </a:r>
            <a:r>
              <a:rPr spc="105" dirty="0"/>
              <a:t>M</a:t>
            </a:r>
            <a:r>
              <a:rPr spc="80" dirty="0"/>
              <a:t>E</a:t>
            </a:r>
            <a:r>
              <a:rPr spc="110" dirty="0"/>
              <a:t>N</a:t>
            </a:r>
            <a:r>
              <a:rPr spc="30" dirty="0"/>
              <a:t>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13117" y="2457196"/>
            <a:ext cx="17068800" cy="721614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444500" indent="-421640">
              <a:lnSpc>
                <a:spcPts val="5205"/>
              </a:lnSpc>
              <a:spcBef>
                <a:spcPts val="130"/>
              </a:spcBef>
              <a:buFont typeface="Calibri"/>
              <a:buChar char="•"/>
              <a:tabLst>
                <a:tab pos="44450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Social</a:t>
            </a:r>
            <a:r>
              <a:rPr sz="4400" b="1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Problem:</a:t>
            </a:r>
            <a:endParaRPr sz="4400" dirty="0">
              <a:latin typeface="Times New Roman"/>
              <a:cs typeface="Calibri"/>
            </a:endParaRPr>
          </a:p>
          <a:p>
            <a:pPr marL="22860" marR="5080" indent="1197610">
              <a:lnSpc>
                <a:spcPct val="77000"/>
              </a:lnSpc>
              <a:spcBef>
                <a:spcPts val="100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Lack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of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accessible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autism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screening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tools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leads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delayed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diagnosis</a:t>
            </a:r>
            <a:r>
              <a:rPr sz="4400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intervention.</a:t>
            </a:r>
            <a:endParaRPr sz="4400" dirty="0">
              <a:latin typeface="Times New Roman"/>
              <a:cs typeface="Calibri"/>
            </a:endParaRPr>
          </a:p>
          <a:p>
            <a:pPr marL="312420" indent="-299720">
              <a:lnSpc>
                <a:spcPts val="5205"/>
              </a:lnSpc>
              <a:spcBef>
                <a:spcPts val="2125"/>
              </a:spcBef>
              <a:buFont typeface="Calibri"/>
              <a:buChar char="•"/>
              <a:tabLst>
                <a:tab pos="312420" algn="l"/>
              </a:tabLst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Who</a:t>
            </a:r>
            <a:r>
              <a:rPr sz="4400" b="1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b="1" spc="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affected?</a:t>
            </a:r>
            <a:endParaRPr sz="4400" dirty="0">
              <a:latin typeface="Times New Roman"/>
              <a:cs typeface="Calibri"/>
            </a:endParaRPr>
          </a:p>
          <a:p>
            <a:pPr marL="1221105">
              <a:lnSpc>
                <a:spcPts val="4580"/>
              </a:lnSpc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Children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undiagnosed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ASD,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especially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rural</a:t>
            </a:r>
            <a:r>
              <a:rPr sz="4400" spc="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or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underserved</a:t>
            </a:r>
            <a:endParaRPr sz="4400" dirty="0">
              <a:latin typeface="Times New Roman"/>
              <a:cs typeface="Calibri"/>
            </a:endParaRPr>
          </a:p>
          <a:p>
            <a:pPr marL="22860">
              <a:lnSpc>
                <a:spcPts val="4205"/>
              </a:lnSpc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areas,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miss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out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on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support.</a:t>
            </a:r>
            <a:endParaRPr sz="4400" dirty="0">
              <a:latin typeface="Times New Roman"/>
              <a:cs typeface="Calibri"/>
            </a:endParaRPr>
          </a:p>
          <a:p>
            <a:pPr marL="22860" marR="1654175" indent="1197610">
              <a:lnSpc>
                <a:spcPct val="77000"/>
              </a:lnSpc>
              <a:spcBef>
                <a:spcPts val="63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Parents,</a:t>
            </a:r>
            <a:r>
              <a:rPr sz="4400" spc="-1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teachers,</a:t>
            </a:r>
            <a:r>
              <a:rPr sz="4400" spc="-1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healthcare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providers</a:t>
            </a:r>
            <a:r>
              <a:rPr sz="4400" spc="-1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struggle</a:t>
            </a:r>
            <a:r>
              <a:rPr sz="4400" spc="-1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without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accessible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screening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tools.</a:t>
            </a:r>
            <a:endParaRPr sz="4400" dirty="0">
              <a:latin typeface="Times New Roman"/>
              <a:cs typeface="Calibri"/>
            </a:endParaRPr>
          </a:p>
          <a:p>
            <a:pPr marL="443865" indent="-421005">
              <a:lnSpc>
                <a:spcPts val="5210"/>
              </a:lnSpc>
              <a:spcBef>
                <a:spcPts val="2195"/>
              </a:spcBef>
              <a:buFont typeface="Calibri"/>
              <a:buChar char="•"/>
              <a:tabLst>
                <a:tab pos="443865" algn="l"/>
              </a:tabLst>
            </a:pP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Data:</a:t>
            </a:r>
            <a:endParaRPr sz="4400" dirty="0">
              <a:latin typeface="Times New Roman"/>
              <a:cs typeface="Calibri"/>
            </a:endParaRPr>
          </a:p>
          <a:p>
            <a:pPr marL="22860" marR="337820" indent="1197610">
              <a:lnSpc>
                <a:spcPct val="77000"/>
              </a:lnSpc>
              <a:spcBef>
                <a:spcPts val="1005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Over</a:t>
            </a:r>
            <a:r>
              <a:rPr sz="4400" spc="-1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1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100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children</a:t>
            </a:r>
            <a:r>
              <a:rPr sz="4400" spc="-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globally</a:t>
            </a:r>
            <a:r>
              <a:rPr sz="4400" spc="-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are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diagnosed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with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ASD,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yet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many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cases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remain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undetected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due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limited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screening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tools.</a:t>
            </a:r>
            <a:endParaRPr sz="4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300" y="1030223"/>
            <a:ext cx="17032605" cy="836177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45415">
              <a:lnSpc>
                <a:spcPts val="5205"/>
              </a:lnSpc>
              <a:spcBef>
                <a:spcPts val="130"/>
              </a:spcBef>
            </a:pP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PROBLEM:</a:t>
            </a:r>
            <a:endParaRPr sz="4400" dirty="0">
              <a:latin typeface="Times New Roman"/>
              <a:cs typeface="Calibri"/>
            </a:endParaRPr>
          </a:p>
          <a:p>
            <a:pPr marL="12700" marR="5080" indent="930910">
              <a:lnSpc>
                <a:spcPct val="77000"/>
              </a:lnSpc>
              <a:spcBef>
                <a:spcPts val="100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Traditional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ASD</a:t>
            </a:r>
            <a:r>
              <a:rPr sz="4400" spc="-8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diagnosis</a:t>
            </a:r>
            <a:r>
              <a:rPr sz="4400" spc="-8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is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time-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consuming,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expert-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dependent,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and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not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easily</a:t>
            </a:r>
            <a:r>
              <a:rPr sz="4400" spc="-6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accessible,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leading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delayed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intervention</a:t>
            </a:r>
            <a:r>
              <a:rPr sz="4400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support.</a:t>
            </a:r>
            <a:endParaRPr sz="4400" dirty="0">
              <a:latin typeface="Times New Roman"/>
              <a:cs typeface="Calibri"/>
            </a:endParaRPr>
          </a:p>
          <a:p>
            <a:pPr marL="145415">
              <a:lnSpc>
                <a:spcPts val="5205"/>
              </a:lnSpc>
              <a:spcBef>
                <a:spcPts val="2125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SDG</a:t>
            </a:r>
            <a:r>
              <a:rPr sz="4400" b="1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20" dirty="0">
                <a:solidFill>
                  <a:srgbClr val="2B2C2E"/>
                </a:solidFill>
                <a:latin typeface="Times New Roman"/>
                <a:cs typeface="Calibri"/>
              </a:rPr>
              <a:t>GOAL:</a:t>
            </a:r>
            <a:endParaRPr sz="4400" dirty="0">
              <a:latin typeface="Times New Roman"/>
              <a:cs typeface="Calibri"/>
            </a:endParaRPr>
          </a:p>
          <a:p>
            <a:pPr marL="12700" marR="1473835" indent="798830">
              <a:lnSpc>
                <a:spcPct val="77000"/>
              </a:lnSpc>
              <a:spcBef>
                <a:spcPts val="1005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SDG</a:t>
            </a:r>
            <a:r>
              <a:rPr sz="4400" b="1" spc="-5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3</a:t>
            </a:r>
            <a:r>
              <a:rPr sz="4400" b="1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–</a:t>
            </a:r>
            <a:r>
              <a:rPr sz="4400" b="1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Good</a:t>
            </a:r>
            <a:r>
              <a:rPr sz="4400" b="1" spc="-2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Health</a:t>
            </a:r>
            <a:r>
              <a:rPr sz="4400" b="1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b="1" spc="-1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40" dirty="0">
                <a:solidFill>
                  <a:srgbClr val="2B2C2E"/>
                </a:solidFill>
                <a:latin typeface="Times New Roman"/>
                <a:cs typeface="Calibri"/>
              </a:rPr>
              <a:t>Well-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being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:</a:t>
            </a:r>
            <a:r>
              <a:rPr sz="4400" spc="-7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Ensure</a:t>
            </a:r>
            <a:r>
              <a:rPr sz="4400" spc="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healthy</a:t>
            </a:r>
            <a:r>
              <a:rPr sz="4400" spc="-1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lives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5" dirty="0">
                <a:solidFill>
                  <a:srgbClr val="2B2C2E"/>
                </a:solidFill>
                <a:latin typeface="Times New Roman"/>
                <a:cs typeface="Calibri"/>
              </a:rPr>
              <a:t>and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promote</a:t>
            </a:r>
            <a:r>
              <a:rPr sz="4400" spc="-10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20" dirty="0">
                <a:solidFill>
                  <a:srgbClr val="2B2C2E"/>
                </a:solidFill>
                <a:latin typeface="Times New Roman"/>
                <a:cs typeface="Calibri"/>
              </a:rPr>
              <a:t>well-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being</a:t>
            </a:r>
            <a:r>
              <a:rPr sz="4400" spc="-5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for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all..</a:t>
            </a:r>
            <a:endParaRPr sz="4400" dirty="0">
              <a:latin typeface="Times New Roman"/>
              <a:cs typeface="Calibri"/>
            </a:endParaRPr>
          </a:p>
          <a:p>
            <a:pPr marL="145415">
              <a:lnSpc>
                <a:spcPts val="4905"/>
              </a:lnSpc>
              <a:spcBef>
                <a:spcPts val="2120"/>
              </a:spcBef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MAPPED</a:t>
            </a:r>
            <a:r>
              <a:rPr sz="4400" b="1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SDG</a:t>
            </a:r>
            <a:r>
              <a:rPr sz="4400" b="1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GOAL(S):</a:t>
            </a:r>
            <a:endParaRPr sz="4400" dirty="0">
              <a:latin typeface="Times New Roman"/>
              <a:cs typeface="Calibri"/>
            </a:endParaRPr>
          </a:p>
          <a:p>
            <a:pPr marL="145415">
              <a:lnSpc>
                <a:spcPts val="4505"/>
              </a:lnSpc>
            </a:pPr>
            <a:r>
              <a:rPr sz="4400" b="1" dirty="0">
                <a:solidFill>
                  <a:srgbClr val="2B2C2E"/>
                </a:solidFill>
                <a:latin typeface="Times New Roman"/>
                <a:cs typeface="Calibri"/>
              </a:rPr>
              <a:t>SDG</a:t>
            </a:r>
            <a:r>
              <a:rPr sz="4400" b="1" spc="-7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25" dirty="0">
                <a:solidFill>
                  <a:srgbClr val="2B2C2E"/>
                </a:solidFill>
                <a:latin typeface="Times New Roman"/>
                <a:cs typeface="Calibri"/>
              </a:rPr>
              <a:t>3:</a:t>
            </a:r>
            <a:endParaRPr sz="4400" dirty="0">
              <a:latin typeface="Times New Roman"/>
              <a:cs typeface="Calibri"/>
            </a:endParaRPr>
          </a:p>
          <a:p>
            <a:pPr marL="677545">
              <a:lnSpc>
                <a:spcPts val="5060"/>
              </a:lnSpc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Good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</a:t>
            </a:r>
            <a:r>
              <a:rPr sz="4400" spc="-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45" dirty="0">
                <a:solidFill>
                  <a:srgbClr val="2B2C2E"/>
                </a:solidFill>
                <a:latin typeface="Times New Roman"/>
                <a:cs typeface="Calibri"/>
              </a:rPr>
              <a:t>Well-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being</a:t>
            </a:r>
            <a:endParaRPr sz="4400" dirty="0">
              <a:latin typeface="Times New Roman"/>
              <a:cs typeface="Calibri"/>
            </a:endParaRPr>
          </a:p>
          <a:p>
            <a:pPr marL="145415">
              <a:lnSpc>
                <a:spcPts val="5210"/>
              </a:lnSpc>
              <a:spcBef>
                <a:spcPts val="2350"/>
              </a:spcBef>
            </a:pPr>
            <a:r>
              <a:rPr sz="4400" b="1" spc="-35" dirty="0">
                <a:solidFill>
                  <a:srgbClr val="2B2C2E"/>
                </a:solidFill>
                <a:latin typeface="Times New Roman"/>
                <a:cs typeface="Calibri"/>
              </a:rPr>
              <a:t>TARGET</a:t>
            </a:r>
            <a:r>
              <a:rPr sz="4400" b="1" spc="-2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b="1" spc="-10" dirty="0">
                <a:solidFill>
                  <a:srgbClr val="2B2C2E"/>
                </a:solidFill>
                <a:latin typeface="Times New Roman"/>
                <a:cs typeface="Calibri"/>
              </a:rPr>
              <a:t>16.4:</a:t>
            </a:r>
            <a:endParaRPr sz="4400" dirty="0">
              <a:latin typeface="Times New Roman"/>
              <a:cs typeface="Calibri"/>
            </a:endParaRPr>
          </a:p>
          <a:p>
            <a:pPr marL="12700" marR="1828800" indent="798830">
              <a:lnSpc>
                <a:spcPct val="77000"/>
              </a:lnSpc>
              <a:spcBef>
                <a:spcPts val="1000"/>
              </a:spcBef>
            </a:pP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Achieve</a:t>
            </a:r>
            <a:r>
              <a:rPr sz="4400" spc="-1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universal</a:t>
            </a:r>
            <a:r>
              <a:rPr sz="4400" spc="-12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coverage,</a:t>
            </a:r>
            <a:r>
              <a:rPr sz="4400" spc="-13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including</a:t>
            </a:r>
            <a:r>
              <a:rPr sz="4400" spc="-114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access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to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quality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essential</a:t>
            </a:r>
            <a:r>
              <a:rPr sz="4400" spc="-9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healthcare</a:t>
            </a:r>
            <a:r>
              <a:rPr sz="4400" spc="-4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services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and</a:t>
            </a:r>
            <a:r>
              <a:rPr sz="4400" spc="-10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early</a:t>
            </a:r>
            <a:r>
              <a:rPr sz="4400" spc="-3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diagnosis</a:t>
            </a:r>
            <a:r>
              <a:rPr sz="4400" spc="-90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dirty="0">
                <a:solidFill>
                  <a:srgbClr val="2B2C2E"/>
                </a:solidFill>
                <a:latin typeface="Times New Roman"/>
                <a:cs typeface="Calibri"/>
              </a:rPr>
              <a:t>by</a:t>
            </a:r>
            <a:r>
              <a:rPr sz="4400" spc="-65" dirty="0">
                <a:solidFill>
                  <a:srgbClr val="2B2C2E"/>
                </a:solidFill>
                <a:latin typeface="Times New Roman"/>
                <a:cs typeface="Calibri"/>
              </a:rPr>
              <a:t> </a:t>
            </a:r>
            <a:r>
              <a:rPr sz="4400" spc="-10" dirty="0">
                <a:solidFill>
                  <a:srgbClr val="2B2C2E"/>
                </a:solidFill>
                <a:latin typeface="Times New Roman"/>
                <a:cs typeface="Calibri"/>
              </a:rPr>
              <a:t>2030.</a:t>
            </a:r>
            <a:endParaRPr sz="4400" dirty="0">
              <a:latin typeface="Times New Roman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33462" y="2404998"/>
            <a:ext cx="16230600" cy="47625"/>
          </a:xfrm>
          <a:custGeom>
            <a:avLst/>
            <a:gdLst/>
            <a:ahLst/>
            <a:cxnLst/>
            <a:rect l="l" t="t" r="r" b="b"/>
            <a:pathLst>
              <a:path w="16230600" h="47625">
                <a:moveTo>
                  <a:pt x="0" y="47625"/>
                </a:moveTo>
                <a:lnTo>
                  <a:pt x="16230536" y="0"/>
                </a:lnTo>
              </a:path>
            </a:pathLst>
          </a:custGeom>
          <a:ln w="9525">
            <a:solidFill>
              <a:srgbClr val="2B2C2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5895975"/>
            <a:ext cx="1495425" cy="121920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5775" y="7286625"/>
            <a:ext cx="1562100" cy="1914525"/>
            <a:chOff x="485775" y="7286625"/>
            <a:chExt cx="1562100" cy="191452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775" y="7286625"/>
              <a:ext cx="1495425" cy="1219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9125" y="7981950"/>
              <a:ext cx="1428750" cy="12192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50430" rIns="0" bIns="0" rtlCol="0" anchor="t">
            <a:spAutoFit/>
          </a:bodyPr>
          <a:lstStyle/>
          <a:p>
            <a:pPr marL="565785" marR="434340" algn="just">
              <a:lnSpc>
                <a:spcPct val="77000"/>
              </a:lnSpc>
              <a:spcBef>
                <a:spcPts val="1380"/>
              </a:spcBef>
            </a:pPr>
            <a:r>
              <a:rPr sz="4400" b="0" dirty="0">
                <a:latin typeface="Times New Roman"/>
                <a:cs typeface="Calibri"/>
              </a:rPr>
              <a:t>We</a:t>
            </a:r>
            <a:r>
              <a:rPr sz="4400" b="0" spc="-114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propose</a:t>
            </a:r>
            <a:r>
              <a:rPr sz="4400" b="0" spc="-14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an</a:t>
            </a:r>
            <a:r>
              <a:rPr sz="4400" b="0" spc="-2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intelligent</a:t>
            </a:r>
            <a:r>
              <a:rPr sz="4400" b="0" spc="-6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Deep</a:t>
            </a:r>
            <a:r>
              <a:rPr sz="4400" b="0" spc="-11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Learning–based</a:t>
            </a:r>
            <a:r>
              <a:rPr sz="4400" b="0" spc="-12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ASD</a:t>
            </a:r>
            <a:r>
              <a:rPr sz="4400" b="0" spc="-12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Prediction</a:t>
            </a:r>
            <a:r>
              <a:rPr sz="4400" b="0" spc="-35" dirty="0">
                <a:latin typeface="Times New Roman"/>
                <a:cs typeface="Calibri"/>
              </a:rPr>
              <a:t> </a:t>
            </a:r>
            <a:r>
              <a:rPr sz="4400" b="0" spc="-10" dirty="0">
                <a:latin typeface="Times New Roman"/>
                <a:cs typeface="Calibri"/>
              </a:rPr>
              <a:t>System </a:t>
            </a:r>
            <a:r>
              <a:rPr sz="4400" b="0" dirty="0">
                <a:latin typeface="Times New Roman"/>
                <a:cs typeface="Calibri"/>
              </a:rPr>
              <a:t>that</a:t>
            </a:r>
            <a:r>
              <a:rPr sz="4400" b="0" spc="-1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analyzes</a:t>
            </a:r>
            <a:r>
              <a:rPr sz="4400" b="0" spc="-85" dirty="0">
                <a:latin typeface="Times New Roman"/>
                <a:cs typeface="Calibri"/>
              </a:rPr>
              <a:t> </a:t>
            </a:r>
            <a:r>
              <a:rPr sz="4400" b="0" spc="-20" dirty="0">
                <a:latin typeface="Times New Roman"/>
                <a:cs typeface="Calibri"/>
              </a:rPr>
              <a:t>user-</a:t>
            </a:r>
            <a:r>
              <a:rPr sz="4400" b="0" dirty="0">
                <a:latin typeface="Times New Roman"/>
                <a:cs typeface="Calibri"/>
              </a:rPr>
              <a:t>uploaded</a:t>
            </a:r>
            <a:r>
              <a:rPr sz="4400" b="0" spc="-8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videos</a:t>
            </a:r>
            <a:r>
              <a:rPr sz="4400" b="0" spc="-3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to</a:t>
            </a:r>
            <a:r>
              <a:rPr sz="4400" b="0" spc="-4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detect</a:t>
            </a:r>
            <a:r>
              <a:rPr sz="4400" b="0" spc="-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early</a:t>
            </a:r>
            <a:r>
              <a:rPr sz="4400" b="0" spc="-7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signs</a:t>
            </a:r>
            <a:r>
              <a:rPr sz="4400" b="0" spc="-5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of</a:t>
            </a:r>
            <a:r>
              <a:rPr sz="4400" b="0" spc="-9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autism</a:t>
            </a:r>
            <a:r>
              <a:rPr sz="4400" b="0" spc="-4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in</a:t>
            </a:r>
            <a:r>
              <a:rPr sz="4400" b="0" spc="-65" dirty="0">
                <a:latin typeface="Times New Roman"/>
                <a:cs typeface="Calibri"/>
              </a:rPr>
              <a:t> </a:t>
            </a:r>
            <a:r>
              <a:rPr sz="4400" b="0" spc="-50" dirty="0">
                <a:latin typeface="Times New Roman"/>
                <a:cs typeface="Calibri"/>
              </a:rPr>
              <a:t>a </a:t>
            </a:r>
            <a:r>
              <a:rPr sz="4400" b="0" spc="-20" dirty="0">
                <a:latin typeface="Times New Roman"/>
                <a:cs typeface="Calibri"/>
              </a:rPr>
              <a:t>non-</a:t>
            </a:r>
            <a:r>
              <a:rPr sz="4400" b="0" dirty="0">
                <a:latin typeface="Times New Roman"/>
                <a:cs typeface="Calibri"/>
              </a:rPr>
              <a:t>invasive,</a:t>
            </a:r>
            <a:r>
              <a:rPr sz="4400" b="0" spc="-145" dirty="0">
                <a:latin typeface="Times New Roman"/>
                <a:cs typeface="Calibri"/>
              </a:rPr>
              <a:t> </a:t>
            </a:r>
            <a:r>
              <a:rPr sz="4400" b="0" spc="-10" dirty="0">
                <a:latin typeface="Times New Roman"/>
                <a:cs typeface="Calibri"/>
              </a:rPr>
              <a:t>automated</a:t>
            </a:r>
            <a:r>
              <a:rPr sz="4400" b="0" spc="-210" dirty="0">
                <a:latin typeface="Times New Roman"/>
                <a:cs typeface="Calibri"/>
              </a:rPr>
              <a:t> </a:t>
            </a:r>
            <a:r>
              <a:rPr sz="4400" b="0" spc="-20" dirty="0">
                <a:latin typeface="Times New Roman"/>
                <a:cs typeface="Calibri"/>
              </a:rPr>
              <a:t>way.</a:t>
            </a:r>
            <a:endParaRPr lang="en-US" sz="4400" b="0" spc="-20" dirty="0">
              <a:latin typeface="Times New Roman"/>
              <a:cs typeface="Calibri"/>
            </a:endParaRPr>
          </a:p>
          <a:p>
            <a:pPr marL="565785">
              <a:lnSpc>
                <a:spcPct val="100000"/>
              </a:lnSpc>
              <a:spcBef>
                <a:spcPts val="2875"/>
              </a:spcBef>
            </a:pPr>
            <a:r>
              <a:rPr sz="4400" dirty="0">
                <a:latin typeface="Times New Roman"/>
              </a:rPr>
              <a:t>What</a:t>
            </a:r>
            <a:r>
              <a:rPr sz="4400" spc="-155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Is</a:t>
            </a:r>
            <a:r>
              <a:rPr sz="4400" spc="-100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Innovative</a:t>
            </a:r>
            <a:r>
              <a:rPr sz="4400" spc="-45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or</a:t>
            </a:r>
            <a:r>
              <a:rPr sz="4400" spc="-75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Impactful</a:t>
            </a:r>
            <a:r>
              <a:rPr sz="4400" spc="-85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About</a:t>
            </a:r>
            <a:r>
              <a:rPr sz="4400" spc="-135" dirty="0">
                <a:latin typeface="Times New Roman"/>
              </a:rPr>
              <a:t> </a:t>
            </a:r>
            <a:r>
              <a:rPr sz="4400" spc="-25" dirty="0">
                <a:latin typeface="Times New Roman"/>
              </a:rPr>
              <a:t>It?</a:t>
            </a:r>
          </a:p>
          <a:p>
            <a:pPr marL="565785" marR="558800" indent="929640">
              <a:lnSpc>
                <a:spcPct val="100400"/>
              </a:lnSpc>
              <a:spcBef>
                <a:spcPts val="4050"/>
              </a:spcBef>
            </a:pPr>
            <a:r>
              <a:rPr sz="4400" spc="-25" dirty="0">
                <a:latin typeface="Times New Roman"/>
              </a:rPr>
              <a:t>Video-</a:t>
            </a:r>
            <a:r>
              <a:rPr sz="4400" dirty="0">
                <a:latin typeface="Times New Roman"/>
              </a:rPr>
              <a:t>based</a:t>
            </a:r>
            <a:r>
              <a:rPr sz="4400" spc="-10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analysis</a:t>
            </a:r>
            <a:r>
              <a:rPr sz="4400" spc="-30" dirty="0">
                <a:latin typeface="Times New Roman"/>
              </a:rPr>
              <a:t> </a:t>
            </a:r>
            <a:r>
              <a:rPr sz="4400" b="0" dirty="0">
                <a:latin typeface="Times New Roman"/>
                <a:cs typeface="Calibri"/>
              </a:rPr>
              <a:t>using</a:t>
            </a:r>
            <a:r>
              <a:rPr sz="4400" b="0" spc="-7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deep</a:t>
            </a:r>
            <a:r>
              <a:rPr sz="4400" b="0" spc="-4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learning</a:t>
            </a:r>
            <a:r>
              <a:rPr sz="4400" b="0" spc="-4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(CNN</a:t>
            </a:r>
            <a:r>
              <a:rPr sz="4400" b="0" spc="-9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+</a:t>
            </a:r>
            <a:r>
              <a:rPr sz="4400" b="0" spc="1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LSTM)</a:t>
            </a:r>
            <a:r>
              <a:rPr sz="4400" b="0" spc="-5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for</a:t>
            </a:r>
            <a:r>
              <a:rPr sz="4400" b="0" spc="-100" dirty="0">
                <a:latin typeface="Times New Roman"/>
                <a:cs typeface="Calibri"/>
              </a:rPr>
              <a:t> </a:t>
            </a:r>
            <a:r>
              <a:rPr sz="4400" b="0" spc="-10" dirty="0">
                <a:latin typeface="Times New Roman"/>
                <a:cs typeface="Calibri"/>
              </a:rPr>
              <a:t>autism detection.</a:t>
            </a:r>
          </a:p>
          <a:p>
            <a:pPr marL="1495425">
              <a:lnSpc>
                <a:spcPct val="100000"/>
              </a:lnSpc>
              <a:spcBef>
                <a:spcPts val="20"/>
              </a:spcBef>
            </a:pPr>
            <a:r>
              <a:rPr sz="4400" dirty="0">
                <a:latin typeface="Times New Roman"/>
              </a:rPr>
              <a:t>Fast</a:t>
            </a:r>
            <a:r>
              <a:rPr sz="4400" b="0" dirty="0">
                <a:latin typeface="Times New Roman"/>
                <a:cs typeface="Calibri"/>
              </a:rPr>
              <a:t>,</a:t>
            </a:r>
            <a:r>
              <a:rPr sz="4400" b="0" spc="-75" dirty="0">
                <a:latin typeface="Times New Roman"/>
                <a:cs typeface="Calibri"/>
              </a:rPr>
              <a:t> </a:t>
            </a:r>
            <a:r>
              <a:rPr sz="4400" spc="-20" dirty="0">
                <a:latin typeface="Times New Roman"/>
              </a:rPr>
              <a:t>non-</a:t>
            </a:r>
            <a:r>
              <a:rPr sz="4400" dirty="0">
                <a:latin typeface="Times New Roman"/>
              </a:rPr>
              <a:t>invasive</a:t>
            </a:r>
            <a:r>
              <a:rPr sz="4400" b="0" dirty="0">
                <a:latin typeface="Times New Roman"/>
                <a:cs typeface="Calibri"/>
              </a:rPr>
              <a:t>,</a:t>
            </a:r>
            <a:r>
              <a:rPr sz="4400" b="0" spc="-114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and</a:t>
            </a:r>
            <a:r>
              <a:rPr sz="4400" b="0" spc="-110" dirty="0">
                <a:latin typeface="Times New Roman"/>
                <a:cs typeface="Calibri"/>
              </a:rPr>
              <a:t> </a:t>
            </a:r>
            <a:r>
              <a:rPr sz="4400" dirty="0">
                <a:latin typeface="Times New Roman"/>
              </a:rPr>
              <a:t>accessible</a:t>
            </a:r>
            <a:r>
              <a:rPr sz="4400" spc="-65" dirty="0">
                <a:latin typeface="Times New Roman"/>
              </a:rPr>
              <a:t> </a:t>
            </a:r>
            <a:r>
              <a:rPr sz="4400" b="0" dirty="0">
                <a:latin typeface="Times New Roman"/>
                <a:cs typeface="Calibri"/>
              </a:rPr>
              <a:t>screening</a:t>
            </a:r>
            <a:r>
              <a:rPr sz="4400" b="0" spc="-14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from</a:t>
            </a:r>
            <a:r>
              <a:rPr sz="4400" b="0" spc="-130" dirty="0">
                <a:latin typeface="Times New Roman"/>
                <a:cs typeface="Calibri"/>
              </a:rPr>
              <a:t> </a:t>
            </a:r>
            <a:r>
              <a:rPr sz="4400" b="0" spc="-10" dirty="0">
                <a:latin typeface="Times New Roman"/>
                <a:cs typeface="Calibri"/>
              </a:rPr>
              <a:t>home.</a:t>
            </a:r>
          </a:p>
          <a:p>
            <a:pPr marL="565785" marR="5080" indent="1002030">
              <a:lnSpc>
                <a:spcPts val="5400"/>
              </a:lnSpc>
              <a:spcBef>
                <a:spcPts val="340"/>
              </a:spcBef>
            </a:pPr>
            <a:r>
              <a:rPr sz="4400" dirty="0">
                <a:latin typeface="Times New Roman"/>
              </a:rPr>
              <a:t>Supports</a:t>
            </a:r>
            <a:r>
              <a:rPr sz="4400" spc="-20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early</a:t>
            </a:r>
            <a:r>
              <a:rPr sz="4400" spc="-65" dirty="0">
                <a:latin typeface="Times New Roman"/>
              </a:rPr>
              <a:t> </a:t>
            </a:r>
            <a:r>
              <a:rPr sz="4400" dirty="0">
                <a:latin typeface="Times New Roman"/>
              </a:rPr>
              <a:t>diagnosis</a:t>
            </a:r>
            <a:r>
              <a:rPr sz="4400" b="0" dirty="0">
                <a:latin typeface="Times New Roman"/>
                <a:cs typeface="Calibri"/>
              </a:rPr>
              <a:t>,</a:t>
            </a:r>
            <a:r>
              <a:rPr sz="4400" b="0" spc="-8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reaching</a:t>
            </a:r>
            <a:r>
              <a:rPr sz="4400" b="0" spc="-10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underserved</a:t>
            </a:r>
            <a:r>
              <a:rPr sz="4400" b="0" spc="-60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users</a:t>
            </a:r>
            <a:r>
              <a:rPr sz="4400" b="0" spc="-75" dirty="0">
                <a:latin typeface="Times New Roman"/>
                <a:cs typeface="Calibri"/>
              </a:rPr>
              <a:t> </a:t>
            </a:r>
            <a:r>
              <a:rPr sz="4400" b="0" dirty="0">
                <a:latin typeface="Times New Roman"/>
                <a:cs typeface="Calibri"/>
              </a:rPr>
              <a:t>and</a:t>
            </a:r>
            <a:r>
              <a:rPr sz="4400" b="0" spc="-90" dirty="0">
                <a:latin typeface="Times New Roman"/>
                <a:cs typeface="Calibri"/>
              </a:rPr>
              <a:t> </a:t>
            </a:r>
            <a:r>
              <a:rPr sz="4400" b="0" spc="-10" dirty="0">
                <a:latin typeface="Times New Roman"/>
                <a:cs typeface="Calibri"/>
              </a:rPr>
              <a:t>improving outcomes.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25400">
              <a:lnSpc>
                <a:spcPct val="100000"/>
              </a:lnSpc>
              <a:spcBef>
                <a:spcPts val="130"/>
              </a:spcBef>
            </a:pPr>
            <a:r>
              <a:rPr dirty="0">
                <a:latin typeface="Times New Roman"/>
              </a:rPr>
              <a:t>PROPOSED</a:t>
            </a:r>
            <a:r>
              <a:rPr spc="120" dirty="0">
                <a:latin typeface="Times New Roman"/>
              </a:rPr>
              <a:t> </a:t>
            </a:r>
            <a:r>
              <a:rPr spc="-10" dirty="0">
                <a:latin typeface="Times New Roman"/>
              </a:rPr>
              <a:t>SOLUTION</a:t>
            </a:r>
            <a:endParaRPr lang="en-US" spc="-10" dirty="0">
              <a:latin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Words>2250</Words>
  <Application>Microsoft Office PowerPoint</Application>
  <PresentationFormat>Custom</PresentationFormat>
  <Paragraphs>426</Paragraphs>
  <Slides>25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AUTISM PREDICTION USING DEEP LEARNING</vt:lpstr>
      <vt:lpstr>ABSTRACT</vt:lpstr>
      <vt:lpstr>ABSTRACT</vt:lpstr>
      <vt:lpstr>INTRODUCTION</vt:lpstr>
      <vt:lpstr>OBJECTIVES</vt:lpstr>
      <vt:lpstr>PROBLEM STATEMENT</vt:lpstr>
      <vt:lpstr>PowerPoint Presentation</vt:lpstr>
      <vt:lpstr>PROPOSED SOLUTION</vt:lpstr>
      <vt:lpstr>TOOLS AND TECHNOLOGY USED</vt:lpstr>
      <vt:lpstr>IMPLEMENTATION PLAN</vt:lpstr>
      <vt:lpstr>HARDWARE REQUIREMENTS</vt:lpstr>
      <vt:lpstr>SOFTWARE REQUIREMENTS</vt:lpstr>
      <vt:lpstr>SYSTEM ARCHITECTURE</vt:lpstr>
      <vt:lpstr>MODULE EXPLANATION</vt:lpstr>
      <vt:lpstr>LITERATURE SURVEY</vt:lpstr>
      <vt:lpstr>LITERATURE SURVEY</vt:lpstr>
      <vt:lpstr>LITERATURE SURVEY</vt:lpstr>
      <vt:lpstr>BASE PAPER DETAILS</vt:lpstr>
      <vt:lpstr>OUTPUT SCREENSHOT:</vt:lpstr>
      <vt:lpstr>VIDEO POPUP SCREENSHOT:</vt:lpstr>
      <vt:lpstr>TARGET USERS &amp; IMPACT</vt:lpstr>
      <vt:lpstr>FUTURE SCOPE / VISION</vt:lpstr>
      <vt:lpstr>REFERENCES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Tamilarasi S</cp:lastModifiedBy>
  <cp:revision>141</cp:revision>
  <dcterms:created xsi:type="dcterms:W3CDTF">2025-08-28T15:46:51Z</dcterms:created>
  <dcterms:modified xsi:type="dcterms:W3CDTF">2025-10-26T10:15:59Z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2025-08-28T00:00:00Z</vt:filetime>
  </property>
  <property fmtid="{D5CDD505-2E9C-101B-9397-08002B2CF9AE}" pid="3" name="LastSaved">
    <vt:filetime>2025-08-28T00:00:00Z</vt:filetime>
  </property>
</Properties>
</file>