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765" autoAdjust="0"/>
  </p:normalViewPr>
  <p:slideViewPr>
    <p:cSldViewPr>
      <p:cViewPr varScale="1">
        <p:scale>
          <a:sx n="54" d="100"/>
          <a:sy n="54" d="100"/>
        </p:scale>
        <p:origin x="-1098" y="-7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JayaStore\Downloads\DOC-20240829-WA0054.%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style val="18"/>
  <c:pivotSource>
    <c:name>[DOC-20240829-WA0054. (1).xlsx]Sheet1!PivotTable1</c:name>
    <c:fmtId val="3"/>
  </c:pivotSource>
  <c:chart>
    <c:title>
      <c:tx>
        <c:rich>
          <a:bodyPr/>
          <a:lstStyle/>
          <a:p>
            <a:pPr>
              <a:defRPr/>
            </a:pPr>
            <a:r>
              <a:rPr lang="en-IN"/>
              <a:t>EMPLOYEE PERFORMANCE ANALYSIS</a:t>
            </a:r>
          </a:p>
        </c:rich>
      </c:tx>
      <c:layout>
        <c:manualLayout>
          <c:xMode val="edge"/>
          <c:yMode val="edge"/>
          <c:x val="0.13804170054189843"/>
          <c:y val="2.0693048868186376E-2"/>
        </c:manualLayout>
      </c:layout>
    </c:title>
    <c:pivotFmts>
      <c:pivotFmt>
        <c:idx val="0"/>
      </c:pivotFmt>
      <c:pivotFmt>
        <c:idx val="1"/>
      </c:pivotFmt>
      <c:pivotFmt>
        <c:idx val="2"/>
      </c:pivotFmt>
      <c:pivotFmt>
        <c:idx val="3"/>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barChart>
        <c:barDir val="col"/>
        <c:grouping val="clustered"/>
        <c:ser>
          <c:idx val="0"/>
          <c:order val="0"/>
          <c:tx>
            <c:strRef>
              <c:f>Sheet1!$B$4:$B$5</c:f>
              <c:strCache>
                <c:ptCount val="1"/>
                <c:pt idx="0">
                  <c:v>Excellent</c:v>
                </c:pt>
              </c:strCache>
            </c:strRef>
          </c:tx>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6</c:v>
                </c:pt>
                <c:pt idx="1">
                  <c:v>3</c:v>
                </c:pt>
                <c:pt idx="2">
                  <c:v>2</c:v>
                </c:pt>
                <c:pt idx="3">
                  <c:v>5</c:v>
                </c:pt>
                <c:pt idx="4">
                  <c:v>3</c:v>
                </c:pt>
                <c:pt idx="5">
                  <c:v>1</c:v>
                </c:pt>
                <c:pt idx="6">
                  <c:v>4</c:v>
                </c:pt>
                <c:pt idx="7">
                  <c:v>3</c:v>
                </c:pt>
                <c:pt idx="8">
                  <c:v>4</c:v>
                </c:pt>
                <c:pt idx="9">
                  <c:v>3</c:v>
                </c:pt>
              </c:numCache>
            </c:numRef>
          </c:val>
        </c:ser>
        <c:ser>
          <c:idx val="1"/>
          <c:order val="1"/>
          <c:tx>
            <c:strRef>
              <c:f>Sheet1!$C$4:$C$5</c:f>
              <c:strCache>
                <c:ptCount val="1"/>
                <c:pt idx="0">
                  <c:v>High</c:v>
                </c:pt>
              </c:strCache>
            </c:strRef>
          </c:tx>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7</c:v>
                </c:pt>
                <c:pt idx="1">
                  <c:v>10</c:v>
                </c:pt>
                <c:pt idx="2">
                  <c:v>8</c:v>
                </c:pt>
                <c:pt idx="3">
                  <c:v>7</c:v>
                </c:pt>
                <c:pt idx="4">
                  <c:v>6</c:v>
                </c:pt>
                <c:pt idx="5">
                  <c:v>6</c:v>
                </c:pt>
                <c:pt idx="6">
                  <c:v>9</c:v>
                </c:pt>
                <c:pt idx="7">
                  <c:v>5</c:v>
                </c:pt>
                <c:pt idx="8">
                  <c:v>6</c:v>
                </c:pt>
                <c:pt idx="9">
                  <c:v>11</c:v>
                </c:pt>
              </c:numCache>
            </c:numRef>
          </c:val>
        </c:ser>
        <c:ser>
          <c:idx val="2"/>
          <c:order val="2"/>
          <c:tx>
            <c:strRef>
              <c:f>Sheet1!$D$4:$D$5</c:f>
              <c:strCache>
                <c:ptCount val="1"/>
                <c:pt idx="0">
                  <c:v>Low</c:v>
                </c:pt>
              </c:strCache>
            </c:strRef>
          </c:tx>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9</c:v>
                </c:pt>
                <c:pt idx="1">
                  <c:v>15</c:v>
                </c:pt>
                <c:pt idx="2">
                  <c:v>14</c:v>
                </c:pt>
                <c:pt idx="3">
                  <c:v>13</c:v>
                </c:pt>
                <c:pt idx="4">
                  <c:v>12</c:v>
                </c:pt>
                <c:pt idx="5">
                  <c:v>11</c:v>
                </c:pt>
                <c:pt idx="6">
                  <c:v>15</c:v>
                </c:pt>
                <c:pt idx="7">
                  <c:v>14</c:v>
                </c:pt>
                <c:pt idx="8">
                  <c:v>13</c:v>
                </c:pt>
                <c:pt idx="9">
                  <c:v>13</c:v>
                </c:pt>
              </c:numCache>
            </c:numRef>
          </c:val>
        </c:ser>
        <c:ser>
          <c:idx val="3"/>
          <c:order val="3"/>
          <c:tx>
            <c:strRef>
              <c:f>Sheet1!$E$4:$E$5</c:f>
              <c:strCache>
                <c:ptCount val="1"/>
                <c:pt idx="0">
                  <c:v>Med</c:v>
                </c:pt>
              </c:strCache>
            </c:strRef>
          </c:tx>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65</c:v>
                </c:pt>
                <c:pt idx="1">
                  <c:v>49</c:v>
                </c:pt>
                <c:pt idx="2">
                  <c:v>67</c:v>
                </c:pt>
                <c:pt idx="3">
                  <c:v>74</c:v>
                </c:pt>
                <c:pt idx="4">
                  <c:v>55</c:v>
                </c:pt>
                <c:pt idx="5">
                  <c:v>51</c:v>
                </c:pt>
                <c:pt idx="6">
                  <c:v>54</c:v>
                </c:pt>
                <c:pt idx="7">
                  <c:v>69</c:v>
                </c:pt>
                <c:pt idx="8">
                  <c:v>56</c:v>
                </c:pt>
                <c:pt idx="9">
                  <c:v>64</c:v>
                </c:pt>
              </c:numCache>
            </c:numRef>
          </c:val>
        </c:ser>
        <c:axId val="76076160"/>
        <c:axId val="76078080"/>
      </c:barChart>
      <c:catAx>
        <c:axId val="76076160"/>
        <c:scaling>
          <c:orientation val="minMax"/>
        </c:scaling>
        <c:delete val="1"/>
        <c:axPos val="b"/>
        <c:title>
          <c:tx>
            <c:rich>
              <a:bodyPr/>
              <a:lstStyle/>
              <a:p>
                <a:pPr>
                  <a:defRPr/>
                </a:pPr>
                <a:r>
                  <a:rPr lang="en-IN"/>
                  <a:t>BUSINESS UNIT</a:t>
                </a:r>
              </a:p>
            </c:rich>
          </c:tx>
          <c:layout/>
        </c:title>
        <c:tickLblPos val="nextTo"/>
        <c:crossAx val="76078080"/>
        <c:crosses val="autoZero"/>
        <c:auto val="1"/>
        <c:lblAlgn val="ctr"/>
        <c:lblOffset val="100"/>
      </c:catAx>
      <c:valAx>
        <c:axId val="76078080"/>
        <c:scaling>
          <c:orientation val="minMax"/>
        </c:scaling>
        <c:axPos val="l"/>
        <c:majorGridlines/>
        <c:title>
          <c:tx>
            <c:rich>
              <a:bodyPr rot="-5400000" vert="horz"/>
              <a:lstStyle/>
              <a:p>
                <a:pPr>
                  <a:defRPr/>
                </a:pPr>
                <a:r>
                  <a:rPr lang="en-IN"/>
                  <a:t>PERFORMANCE  OF THE EMPLOYEE</a:t>
                </a:r>
              </a:p>
            </c:rich>
          </c:tx>
          <c:layout>
            <c:manualLayout>
              <c:xMode val="edge"/>
              <c:yMode val="edge"/>
              <c:x val="2.7620835719098687E-2"/>
              <c:y val="0.19547132879576495"/>
            </c:manualLayout>
          </c:layout>
        </c:title>
        <c:numFmt formatCode="General" sourceLinked="1"/>
        <c:tickLblPos val="nextTo"/>
        <c:crossAx val="76076160"/>
        <c:crosses val="autoZero"/>
        <c:crossBetween val="between"/>
      </c:valAx>
    </c:plotArea>
    <c:legend>
      <c:legendPos val="r"/>
      <c:layout/>
    </c:legend>
    <c:plotVisOnly val="1"/>
    <c:dispBlanksAs val="zero"/>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 TAMILARASI  S</a:t>
            </a:r>
            <a:endParaRPr lang="en-US" sz="2400" dirty="0"/>
          </a:p>
          <a:p>
            <a:r>
              <a:rPr lang="en-US" sz="2400" dirty="0"/>
              <a:t>REGISTER </a:t>
            </a:r>
            <a:r>
              <a:rPr lang="en-US" sz="2400" dirty="0" smtClean="0"/>
              <a:t>NO         : 312206392</a:t>
            </a:r>
            <a:endParaRPr lang="en-US" sz="2400" dirty="0"/>
          </a:p>
          <a:p>
            <a:r>
              <a:rPr lang="en-US" sz="2400" dirty="0" smtClean="0"/>
              <a:t>DEPARTMENT        : B.COM (GENERAL)</a:t>
            </a:r>
          </a:p>
          <a:p>
            <a:r>
              <a:rPr lang="en-US" sz="2400" dirty="0" smtClean="0"/>
              <a:t>COLLEGE                 : SSKV COLLEGE OF ARTS AND SCIENCE OF </a:t>
            </a:r>
            <a:endParaRPr lang="en-US" sz="2400" dirty="0" smtClean="0"/>
          </a:p>
          <a:p>
            <a:r>
              <a:rPr lang="en-US" sz="2400" dirty="0" smtClean="0"/>
              <a:t>                                    WOMEN.                          </a:t>
            </a:r>
            <a:endParaRPr lang="en-US" sz="2400" dirty="0" smtClean="0"/>
          </a:p>
          <a:p>
            <a:r>
              <a:rPr lang="en-US" sz="2400" dirty="0" smtClean="0"/>
              <a:t>              </a:t>
            </a:r>
            <a:endParaRPr lang="en-IN" sz="2400" dirty="0"/>
          </a:p>
        </p:txBody>
      </p:sp>
      <p:sp>
        <p:nvSpPr>
          <p:cNvPr id="13" name="TextBox 12"/>
          <p:cNvSpPr txBox="1"/>
          <p:nvPr/>
        </p:nvSpPr>
        <p:spPr>
          <a:xfrm>
            <a:off x="5238744" y="3571876"/>
            <a:ext cx="237566" cy="369332"/>
          </a:xfrm>
          <a:prstGeom prst="rect">
            <a:avLst/>
          </a:prstGeom>
          <a:noFill/>
        </p:spPr>
        <p:txBody>
          <a:bodyPr wrap="none" rtlCol="0">
            <a:spAutoFit/>
          </a:bodyPr>
          <a:lstStyle/>
          <a:p>
            <a:r>
              <a:rPr lang="en-US" dirty="0" smtClean="0"/>
              <a:t>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023902" y="1500175"/>
            <a:ext cx="9644130" cy="7048083"/>
          </a:xfrm>
          <a:prstGeom prst="rect">
            <a:avLst/>
          </a:prstGeom>
          <a:noFill/>
        </p:spPr>
        <p:txBody>
          <a:bodyPr wrap="square" rtlCol="0">
            <a:spAutoFit/>
          </a:bodyPr>
          <a:lstStyle/>
          <a:p>
            <a:r>
              <a:rPr lang="en-US" b="1" dirty="0" smtClean="0">
                <a:latin typeface="Arial Black" pitchFamily="34" charset="0"/>
              </a:rPr>
              <a:t>DATA COLLECTION</a:t>
            </a:r>
            <a:r>
              <a:rPr lang="en-US" b="1" dirty="0" smtClean="0">
                <a:latin typeface="Arial Black" pitchFamily="34" charset="0"/>
              </a:rPr>
              <a:t>:</a:t>
            </a:r>
            <a:endParaRPr lang="en-US" dirty="0" smtClean="0"/>
          </a:p>
          <a:p>
            <a:r>
              <a:rPr lang="en-US" dirty="0" smtClean="0"/>
              <a:t> </a:t>
            </a:r>
            <a:r>
              <a:rPr lang="en-US" dirty="0" smtClean="0"/>
              <a:t>           Step 1:The Employees data set is download from the </a:t>
            </a:r>
            <a:r>
              <a:rPr lang="en-US" dirty="0" err="1" smtClean="0"/>
              <a:t>kaggle</a:t>
            </a:r>
            <a:r>
              <a:rPr lang="en-US" dirty="0" smtClean="0"/>
              <a:t>. </a:t>
            </a:r>
          </a:p>
          <a:p>
            <a:r>
              <a:rPr lang="en-US" dirty="0" smtClean="0"/>
              <a:t> </a:t>
            </a:r>
            <a:r>
              <a:rPr lang="en-US" dirty="0" smtClean="0"/>
              <a:t>           Step 2: open the dataset in </a:t>
            </a:r>
            <a:r>
              <a:rPr lang="en-US" dirty="0" err="1" smtClean="0"/>
              <a:t>microsoft</a:t>
            </a:r>
            <a:r>
              <a:rPr lang="en-US" dirty="0" smtClean="0"/>
              <a:t>  Excel  for the further process to do.</a:t>
            </a:r>
          </a:p>
          <a:p>
            <a:r>
              <a:rPr lang="en-US" dirty="0" smtClean="0"/>
              <a:t> </a:t>
            </a:r>
            <a:r>
              <a:rPr lang="en-US" dirty="0" smtClean="0"/>
              <a:t>           Step 3: The Next step  is analysis data one by one.</a:t>
            </a:r>
          </a:p>
          <a:p>
            <a:endParaRPr lang="en-US" dirty="0" smtClean="0"/>
          </a:p>
          <a:p>
            <a:endParaRPr lang="en-US" b="1" dirty="0" smtClean="0">
              <a:latin typeface="Arial Black" pitchFamily="34" charset="0"/>
            </a:endParaRPr>
          </a:p>
          <a:p>
            <a:r>
              <a:rPr lang="en-US" b="1" dirty="0" smtClean="0">
                <a:latin typeface="Arial Black" pitchFamily="34" charset="0"/>
              </a:rPr>
              <a:t>FEATRE COLLECTION:</a:t>
            </a:r>
          </a:p>
          <a:p>
            <a:r>
              <a:rPr lang="en-US" b="1" dirty="0" smtClean="0">
                <a:latin typeface="Arial Black" pitchFamily="34" charset="0"/>
              </a:rPr>
              <a:t> </a:t>
            </a:r>
            <a:r>
              <a:rPr lang="en-US" b="1" dirty="0" smtClean="0">
                <a:latin typeface="Arial Black" pitchFamily="34" charset="0"/>
              </a:rPr>
              <a:t>       </a:t>
            </a:r>
            <a:r>
              <a:rPr lang="en-US" dirty="0" smtClean="0"/>
              <a:t>Step 4:  The data collected should be edited with the conditional </a:t>
            </a:r>
            <a:r>
              <a:rPr lang="en-US" dirty="0" err="1" smtClean="0"/>
              <a:t>formating</a:t>
            </a:r>
            <a:r>
              <a:rPr lang="en-US" dirty="0" smtClean="0"/>
              <a:t>.</a:t>
            </a:r>
          </a:p>
          <a:p>
            <a:r>
              <a:rPr lang="en-US" b="1" dirty="0" smtClean="0">
                <a:latin typeface="Arial Black" pitchFamily="34" charset="0"/>
              </a:rPr>
              <a:t> </a:t>
            </a:r>
            <a:r>
              <a:rPr lang="en-US" b="1" dirty="0" smtClean="0">
                <a:latin typeface="Arial Black" pitchFamily="34" charset="0"/>
              </a:rPr>
              <a:t>       </a:t>
            </a:r>
            <a:r>
              <a:rPr lang="en-US" dirty="0" smtClean="0"/>
              <a:t>Step 5:   After thus process next  the data should be identify the missing data.</a:t>
            </a:r>
          </a:p>
          <a:p>
            <a:endParaRPr lang="en-US" b="1" dirty="0" smtClean="0">
              <a:latin typeface="Arial Black" pitchFamily="34" charset="0"/>
            </a:endParaRPr>
          </a:p>
          <a:p>
            <a:endParaRPr lang="en-US" b="1" dirty="0" smtClean="0">
              <a:latin typeface="Arial Black" pitchFamily="34" charset="0"/>
            </a:endParaRPr>
          </a:p>
          <a:p>
            <a:endParaRPr lang="en-US" b="1" dirty="0" smtClean="0">
              <a:latin typeface="Arial Black" pitchFamily="34" charset="0"/>
            </a:endParaRPr>
          </a:p>
          <a:p>
            <a:r>
              <a:rPr lang="en-US" b="1" dirty="0" smtClean="0">
                <a:latin typeface="Arial Black" pitchFamily="34" charset="0"/>
              </a:rPr>
              <a:t>DATA CLEANING:</a:t>
            </a:r>
          </a:p>
          <a:p>
            <a:r>
              <a:rPr lang="en-US" b="1" dirty="0" smtClean="0">
                <a:latin typeface="Arial Black" pitchFamily="34" charset="0"/>
              </a:rPr>
              <a:t> </a:t>
            </a:r>
            <a:r>
              <a:rPr lang="en-US" b="1" dirty="0" smtClean="0">
                <a:latin typeface="Arial Black" pitchFamily="34" charset="0"/>
              </a:rPr>
              <a:t>       </a:t>
            </a:r>
            <a:r>
              <a:rPr lang="en-US" dirty="0" smtClean="0"/>
              <a:t>Step 6:   The blank data is removed  by using  sorter &amp; filter.</a:t>
            </a:r>
          </a:p>
          <a:p>
            <a:r>
              <a:rPr lang="en-US" dirty="0" smtClean="0"/>
              <a:t>                            Another  way is to using  the queries and connection.</a:t>
            </a:r>
          </a:p>
          <a:p>
            <a:endParaRPr lang="en-US" dirty="0" smtClean="0"/>
          </a:p>
          <a:p>
            <a:endParaRPr lang="en-US" dirty="0" smtClean="0"/>
          </a:p>
          <a:p>
            <a:r>
              <a:rPr lang="en-US" b="1" dirty="0" smtClean="0">
                <a:latin typeface="Arial Black" pitchFamily="34" charset="0"/>
              </a:rPr>
              <a:t> </a:t>
            </a:r>
            <a:r>
              <a:rPr lang="en-US" b="1" dirty="0" smtClean="0">
                <a:latin typeface="Arial Black" pitchFamily="34" charset="0"/>
              </a:rPr>
              <a:t>                    </a:t>
            </a:r>
            <a:endParaRPr lang="en-US" b="1" dirty="0" smtClean="0">
              <a:latin typeface="Arial Black" pitchFamily="34" charset="0"/>
            </a:endParaRPr>
          </a:p>
          <a:p>
            <a:endParaRPr lang="en-US" b="1" dirty="0" smtClean="0">
              <a:latin typeface="Arial Black" pitchFamily="34" charset="0"/>
            </a:endParaRPr>
          </a:p>
          <a:p>
            <a:endParaRPr lang="en-US" b="1" dirty="0" smtClean="0"/>
          </a:p>
          <a:p>
            <a:r>
              <a:rPr lang="en-US" b="1" dirty="0" smtClean="0">
                <a:latin typeface="Arial Black" pitchFamily="34" charset="0"/>
              </a:rPr>
              <a:t>        </a:t>
            </a:r>
          </a:p>
          <a:p>
            <a:endParaRPr lang="en-US" dirty="0" smtClean="0"/>
          </a:p>
          <a:p>
            <a:endParaRPr lang="en-US" sz="2000" b="1" dirty="0" smtClean="0">
              <a:latin typeface="+mj-lt"/>
            </a:endParaRPr>
          </a:p>
          <a:p>
            <a:endParaRPr lang="en-US" dirty="0" smtClean="0"/>
          </a:p>
          <a:p>
            <a:endParaRPr lang="en-IN" dirty="0">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5340" y="1071546"/>
            <a:ext cx="10429948" cy="4862870"/>
          </a:xfrm>
          <a:prstGeom prst="rect">
            <a:avLst/>
          </a:prstGeom>
          <a:noFill/>
        </p:spPr>
        <p:txBody>
          <a:bodyPr wrap="square" rtlCol="0">
            <a:spAutoFit/>
          </a:bodyPr>
          <a:lstStyle/>
          <a:p>
            <a:r>
              <a:rPr lang="en-US" b="1" dirty="0" smtClean="0">
                <a:latin typeface="Arial Black" pitchFamily="34" charset="0"/>
              </a:rPr>
              <a:t>PERFORMANCE LEVEL:</a:t>
            </a:r>
          </a:p>
          <a:p>
            <a:r>
              <a:rPr lang="en-US" dirty="0" smtClean="0"/>
              <a:t>         </a:t>
            </a:r>
            <a:r>
              <a:rPr lang="en-US" dirty="0" smtClean="0"/>
              <a:t> </a:t>
            </a:r>
            <a:r>
              <a:rPr lang="en-US" dirty="0" smtClean="0"/>
              <a:t>Step7:  The performance level should made with the multi condition</a:t>
            </a:r>
          </a:p>
          <a:p>
            <a:r>
              <a:rPr lang="en-US" b="1" dirty="0" smtClean="0">
                <a:latin typeface="Arial Black" pitchFamily="34" charset="0"/>
              </a:rPr>
              <a:t>                  </a:t>
            </a:r>
            <a:r>
              <a:rPr lang="en-US" dirty="0" smtClean="0"/>
              <a:t>like this,</a:t>
            </a:r>
          </a:p>
          <a:p>
            <a:r>
              <a:rPr lang="en-US" b="1" dirty="0" smtClean="0">
                <a:latin typeface="Arial Black" pitchFamily="34" charset="0"/>
              </a:rPr>
              <a:t>                     </a:t>
            </a:r>
            <a:r>
              <a:rPr lang="en-IN" b="1" dirty="0" smtClean="0">
                <a:latin typeface="Arial Black" pitchFamily="34" charset="0"/>
              </a:rPr>
              <a:t>=IFS(Z2&gt;=5, "Excellent", Z2&gt;=4, "High", Z2&gt;=3, "Med", TRUE, "Low")</a:t>
            </a:r>
            <a:endParaRPr lang="en-US" b="1" dirty="0" smtClean="0">
              <a:latin typeface="Arial Black" pitchFamily="34" charset="0"/>
            </a:endParaRPr>
          </a:p>
          <a:p>
            <a:endParaRPr lang="en-US" sz="2000" dirty="0" smtClean="0">
              <a:latin typeface="Arial Black" pitchFamily="34" charset="0"/>
            </a:endParaRPr>
          </a:p>
          <a:p>
            <a:r>
              <a:rPr lang="en-US" sz="2000" dirty="0" smtClean="0">
                <a:latin typeface="Arial Black" pitchFamily="34" charset="0"/>
              </a:rPr>
              <a:t>SUMMARY: </a:t>
            </a:r>
          </a:p>
          <a:p>
            <a:r>
              <a:rPr lang="en-US" dirty="0" smtClean="0"/>
              <a:t> </a:t>
            </a:r>
            <a:r>
              <a:rPr lang="en-US" dirty="0" smtClean="0"/>
              <a:t>         Step8: using the Pivot table  to summary the  data  for our wish.</a:t>
            </a:r>
          </a:p>
          <a:p>
            <a:r>
              <a:rPr lang="en-US" dirty="0" smtClean="0"/>
              <a:t>          Step9: It includes the employees name and business unit with gender and classification  on the                                        </a:t>
            </a:r>
          </a:p>
          <a:p>
            <a:r>
              <a:rPr lang="en-US" dirty="0" smtClean="0"/>
              <a:t> </a:t>
            </a:r>
            <a:r>
              <a:rPr lang="en-US" dirty="0" smtClean="0"/>
              <a:t>                     Filter.</a:t>
            </a:r>
          </a:p>
          <a:p>
            <a:endParaRPr lang="en-US" dirty="0" smtClean="0"/>
          </a:p>
          <a:p>
            <a:endParaRPr lang="en-US" b="1" dirty="0" smtClean="0">
              <a:latin typeface="Arial Black" pitchFamily="34" charset="0"/>
            </a:endParaRPr>
          </a:p>
          <a:p>
            <a:r>
              <a:rPr lang="en-US" b="1" dirty="0" smtClean="0">
                <a:latin typeface="Arial Black" pitchFamily="34" charset="0"/>
              </a:rPr>
              <a:t>VISUALIZATION:</a:t>
            </a:r>
          </a:p>
          <a:p>
            <a:r>
              <a:rPr lang="en-US" dirty="0" smtClean="0"/>
              <a:t>          Step10:</a:t>
            </a:r>
            <a:r>
              <a:rPr lang="en-IN" dirty="0" smtClean="0"/>
              <a:t> </a:t>
            </a:r>
            <a:r>
              <a:rPr lang="en-IN" dirty="0" smtClean="0"/>
              <a:t>The graphical visualization by using the pivot </a:t>
            </a:r>
            <a:r>
              <a:rPr lang="en-IN" dirty="0" smtClean="0"/>
              <a:t>table.</a:t>
            </a:r>
          </a:p>
          <a:p>
            <a:r>
              <a:rPr lang="en-IN" dirty="0" smtClean="0"/>
              <a:t> </a:t>
            </a:r>
            <a:r>
              <a:rPr lang="en-IN" dirty="0" smtClean="0"/>
              <a:t>         Step11.  In </a:t>
            </a:r>
            <a:r>
              <a:rPr lang="en-IN" dirty="0" smtClean="0"/>
              <a:t>the insert table the any graph can be </a:t>
            </a:r>
            <a:r>
              <a:rPr lang="en-IN" dirty="0" smtClean="0"/>
              <a:t>chosen.</a:t>
            </a:r>
          </a:p>
          <a:p>
            <a:r>
              <a:rPr lang="en-IN" dirty="0" smtClean="0"/>
              <a:t> </a:t>
            </a:r>
            <a:r>
              <a:rPr lang="en-IN" dirty="0" smtClean="0"/>
              <a:t>         Step12: </a:t>
            </a:r>
            <a:r>
              <a:rPr lang="en-IN" dirty="0" smtClean="0"/>
              <a:t>The bar graphs can be created with the pivot table.</a:t>
            </a:r>
            <a:r>
              <a:rPr lang="en-US" dirty="0" smtClean="0"/>
              <a:t>            </a:t>
            </a:r>
          </a:p>
          <a:p>
            <a:endParaRPr lang="en-US"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3238480" y="1500174"/>
          <a:ext cx="5643602" cy="38576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66712" y="1500174"/>
            <a:ext cx="11072890" cy="3477875"/>
          </a:xfrm>
          <a:prstGeom prst="rect">
            <a:avLst/>
          </a:prstGeom>
        </p:spPr>
        <p:txBody>
          <a:bodyPr wrap="square">
            <a:spAutoFit/>
          </a:bodyPr>
          <a:lstStyle/>
          <a:p>
            <a:pPr algn="just">
              <a:buFont typeface="Wingdings" pitchFamily="2" charset="2"/>
              <a:buChar char="v"/>
            </a:pPr>
            <a:r>
              <a:rPr lang="en-IN" sz="2000" dirty="0" smtClean="0">
                <a:latin typeface="Arial" pitchFamily="34" charset="0"/>
                <a:cs typeface="Arial" pitchFamily="34" charset="0"/>
              </a:rPr>
              <a:t>The graph reveals both strengths and weaknesses within the workforce. The solution lies in focusing on personalized employee development, fostering a motivating environment, and addressing specific leadership or operational issues within units that have a larger proportion of Low and Medium performers. Through these strategic interventions, the overall performance of the organization can be significantly enhanced..</a:t>
            </a:r>
            <a:endParaRPr lang="en-IN" sz="2000" dirty="0" smtClean="0">
              <a:latin typeface="Arial" pitchFamily="34" charset="0"/>
              <a:cs typeface="Arial" pitchFamily="34" charset="0"/>
            </a:endParaRPr>
          </a:p>
          <a:p>
            <a:pPr algn="just"/>
            <a:endParaRPr lang="en-US" sz="2000" dirty="0" smtClean="0">
              <a:latin typeface="Arial" pitchFamily="34" charset="0"/>
              <a:cs typeface="Arial" pitchFamily="34" charset="0"/>
            </a:endParaRPr>
          </a:p>
          <a:p>
            <a:pPr algn="just">
              <a:buFont typeface="Wingdings" pitchFamily="2" charset="2"/>
              <a:buChar char="v"/>
            </a:pPr>
            <a:r>
              <a:rPr lang="en-IN" sz="2000" dirty="0" smtClean="0">
                <a:latin typeface="Arial" pitchFamily="34" charset="0"/>
                <a:cs typeface="Arial" pitchFamily="34" charset="0"/>
              </a:rPr>
              <a:t>To </a:t>
            </a:r>
            <a:r>
              <a:rPr lang="en-IN" sz="2000" dirty="0" smtClean="0">
                <a:latin typeface="Arial" pitchFamily="34" charset="0"/>
                <a:cs typeface="Arial" pitchFamily="34" charset="0"/>
              </a:rPr>
              <a:t>improve employee performance, focus on personalized training programs for Low and Medium performers, along with clear performance feedback and recognition systems. Implement leadership development and enhance employee engagement to boost motivation and productivity across all business units. Encourage cross-unit collaboration to share best practices and drive consistent improvement</a:t>
            </a:r>
            <a:r>
              <a:rPr lang="en-IN" dirty="0" smtClean="0">
                <a:latin typeface="Arial" pitchFamily="34" charset="0"/>
                <a:cs typeface="Arial" pitchFamily="34" charset="0"/>
              </a:rPr>
              <a:t>.</a:t>
            </a:r>
            <a:endParaRPr lang="en-IN" dirty="0">
              <a:latin typeface="Arial" pitchFamily="34" charset="0"/>
              <a:cs typeface="Arial" pitchFamily="34" charset="0"/>
            </a:endParaRPr>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952464" y="1500174"/>
            <a:ext cx="7572428" cy="4524315"/>
          </a:xfrm>
          <a:prstGeom prst="rect">
            <a:avLst/>
          </a:prstGeom>
        </p:spPr>
        <p:txBody>
          <a:bodyPr wrap="square">
            <a:spAutoFit/>
          </a:bodyPr>
          <a:lstStyle/>
          <a:p>
            <a:pPr>
              <a:buFont typeface="Wingdings" pitchFamily="2" charset="2"/>
              <a:buChar char="q"/>
            </a:pPr>
            <a:r>
              <a:rPr lang="en-IN" sz="2400" dirty="0" smtClean="0"/>
              <a:t>The purpose of analyzing employee performance is to assess productivity and identify areas of strength and improvement.</a:t>
            </a:r>
          </a:p>
          <a:p>
            <a:pPr>
              <a:buFont typeface="Wingdings" pitchFamily="2" charset="2"/>
              <a:buChar char="q"/>
            </a:pPr>
            <a:r>
              <a:rPr lang="en-IN" sz="2400" dirty="0" smtClean="0"/>
              <a:t> It helps provide constructive feedback to guide employee development. By evaluating performance, management can make informed decisions on promotions, compensation, and career progression. </a:t>
            </a:r>
          </a:p>
          <a:p>
            <a:pPr>
              <a:buFont typeface="Wingdings" pitchFamily="2" charset="2"/>
              <a:buChar char="q"/>
            </a:pPr>
            <a:r>
              <a:rPr lang="en-IN" sz="2400" dirty="0" smtClean="0"/>
              <a:t>The analysis also supports personalized training and development programs. </a:t>
            </a:r>
          </a:p>
          <a:p>
            <a:pPr>
              <a:buFont typeface="Wingdings" pitchFamily="2" charset="2"/>
              <a:buChar char="q"/>
            </a:pPr>
            <a:r>
              <a:rPr lang="en-IN" sz="2400" dirty="0" smtClean="0"/>
              <a:t>Ultimately, it ensures that employee efforts align with organizational goals and objectives, driving overall business success</a:t>
            </a:r>
            <a:r>
              <a:rPr lang="en-IN" dirty="0" smtClean="0"/>
              <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52464" y="214311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666844" y="1785926"/>
            <a:ext cx="7477156" cy="369332"/>
          </a:xfrm>
          <a:prstGeom prst="rect">
            <a:avLst/>
          </a:prstGeom>
        </p:spPr>
        <p:txBody>
          <a:bodyPr wrap="square">
            <a:spAutoFit/>
          </a:bodyPr>
          <a:lstStyle/>
          <a:p>
            <a:pPr>
              <a:buFont typeface="Wingdings" pitchFamily="2" charset="2"/>
              <a:buChar char="q"/>
            </a:pPr>
            <a:endParaRPr lang="en-IN" dirty="0"/>
          </a:p>
        </p:txBody>
      </p:sp>
      <p:graphicFrame>
        <p:nvGraphicFramePr>
          <p:cNvPr id="15" name="Table 14"/>
          <p:cNvGraphicFramePr>
            <a:graphicFrameLocks noGrp="1"/>
          </p:cNvGraphicFramePr>
          <p:nvPr/>
        </p:nvGraphicFramePr>
        <p:xfrm>
          <a:off x="1595406" y="1714487"/>
          <a:ext cx="6643734" cy="4827970"/>
        </p:xfrm>
        <a:graphic>
          <a:graphicData uri="http://schemas.openxmlformats.org/drawingml/2006/table">
            <a:tbl>
              <a:tblPr firstRow="1" bandRow="1">
                <a:tableStyleId>{5940675A-B579-460E-94D1-54222C63F5DA}</a:tableStyleId>
              </a:tblPr>
              <a:tblGrid>
                <a:gridCol w="3433332"/>
                <a:gridCol w="3210402"/>
              </a:tblGrid>
              <a:tr h="464059">
                <a:tc>
                  <a:txBody>
                    <a:bodyPr/>
                    <a:lstStyle/>
                    <a:p>
                      <a:r>
                        <a:rPr lang="en-US" sz="1600" dirty="0" smtClean="0">
                          <a:latin typeface="Arial Black" pitchFamily="34" charset="0"/>
                        </a:rPr>
                        <a:t>PROJECT OVERVIEW:</a:t>
                      </a:r>
                      <a:endParaRPr lang="en-IN" sz="1600" dirty="0">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34911">
                <a:tc>
                  <a:txBody>
                    <a:bodyPr/>
                    <a:lstStyle/>
                    <a:p>
                      <a:pPr algn="ctr">
                        <a:lnSpc>
                          <a:spcPct val="200000"/>
                        </a:lnSpc>
                      </a:pPr>
                      <a:r>
                        <a:rPr lang="en-US" sz="1600" dirty="0" smtClean="0">
                          <a:latin typeface="Arial Black" pitchFamily="34" charset="0"/>
                        </a:rPr>
                        <a:t>PROJECT</a:t>
                      </a:r>
                      <a:r>
                        <a:rPr lang="en-US" sz="1600" baseline="0" dirty="0" smtClean="0">
                          <a:latin typeface="Arial Black" pitchFamily="34" charset="0"/>
                        </a:rPr>
                        <a:t> TITLE</a:t>
                      </a:r>
                      <a:endParaRPr lang="en-IN" sz="1600" dirty="0">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200000"/>
                        </a:lnSpc>
                      </a:pPr>
                      <a:r>
                        <a:rPr lang="en-US" sz="1500" dirty="0" smtClean="0">
                          <a:latin typeface="Arial" pitchFamily="34" charset="0"/>
                          <a:cs typeface="Arial" pitchFamily="34" charset="0"/>
                        </a:rPr>
                        <a:t>Employe</a:t>
                      </a:r>
                      <a:r>
                        <a:rPr lang="en-US" sz="1500" baseline="0" dirty="0" smtClean="0">
                          <a:latin typeface="Arial" pitchFamily="34" charset="0"/>
                          <a:cs typeface="Arial" pitchFamily="34" charset="0"/>
                        </a:rPr>
                        <a:t>e Performance Analysis</a:t>
                      </a:r>
                      <a:endParaRPr lang="en-IN" sz="15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5840">
                <a:tc>
                  <a:txBody>
                    <a:bodyPr/>
                    <a:lstStyle/>
                    <a:p>
                      <a:pPr algn="ctr">
                        <a:lnSpc>
                          <a:spcPct val="200000"/>
                        </a:lnSpc>
                      </a:pPr>
                      <a:r>
                        <a:rPr lang="en-US" dirty="0" smtClean="0">
                          <a:latin typeface="Arial Black" pitchFamily="34" charset="0"/>
                        </a:rPr>
                        <a:t>OBJECTIVE/GOALS</a:t>
                      </a:r>
                      <a:endParaRPr lang="en-IN" dirty="0">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dirty="0" smtClean="0">
                          <a:latin typeface="Arial" pitchFamily="34" charset="0"/>
                          <a:cs typeface="Arial" pitchFamily="34" charset="0"/>
                        </a:rPr>
                        <a:t>Evaluate</a:t>
                      </a:r>
                      <a:r>
                        <a:rPr lang="en-US" sz="1500" baseline="0" dirty="0" smtClean="0">
                          <a:latin typeface="Arial" pitchFamily="34" charset="0"/>
                          <a:cs typeface="Arial" pitchFamily="34" charset="0"/>
                        </a:rPr>
                        <a:t> and analyze employee performance to improve productivity , feedback and development.</a:t>
                      </a:r>
                      <a:endParaRPr lang="en-IN" sz="15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7240">
                <a:tc>
                  <a:txBody>
                    <a:bodyPr/>
                    <a:lstStyle/>
                    <a:p>
                      <a:pPr algn="ctr">
                        <a:lnSpc>
                          <a:spcPct val="200000"/>
                        </a:lnSpc>
                      </a:pPr>
                      <a:r>
                        <a:rPr lang="en-US" dirty="0" smtClean="0">
                          <a:latin typeface="Arial Black" pitchFamily="34" charset="0"/>
                        </a:rPr>
                        <a:t>SCOPE</a:t>
                      </a:r>
                      <a:endParaRPr lang="en-IN" dirty="0">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dirty="0" smtClean="0">
                          <a:latin typeface="Arial" pitchFamily="34" charset="0"/>
                          <a:cs typeface="Arial" pitchFamily="34" charset="0"/>
                        </a:rPr>
                        <a:t>Evaluate performance</a:t>
                      </a:r>
                      <a:r>
                        <a:rPr lang="en-US" sz="1500" baseline="0" dirty="0" smtClean="0">
                          <a:latin typeface="Arial" pitchFamily="34" charset="0"/>
                          <a:cs typeface="Arial" pitchFamily="34" charset="0"/>
                        </a:rPr>
                        <a:t> data for all employees, excluding external actors</a:t>
                      </a:r>
                      <a:r>
                        <a:rPr lang="en-US" sz="1500" baseline="0" dirty="0" smtClean="0"/>
                        <a:t>.</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3118">
                <a:tc>
                  <a:txBody>
                    <a:bodyPr/>
                    <a:lstStyle/>
                    <a:p>
                      <a:pPr algn="ctr">
                        <a:lnSpc>
                          <a:spcPct val="200000"/>
                        </a:lnSpc>
                      </a:pPr>
                      <a:r>
                        <a:rPr lang="en-US" dirty="0" smtClean="0">
                          <a:latin typeface="Arial Black" pitchFamily="34" charset="0"/>
                        </a:rPr>
                        <a:t>RISK MANAGEMENT</a:t>
                      </a:r>
                      <a:endParaRPr lang="en-IN" dirty="0">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dirty="0" smtClean="0">
                          <a:latin typeface="Arial" pitchFamily="34" charset="0"/>
                          <a:cs typeface="Arial" pitchFamily="34" charset="0"/>
                        </a:rPr>
                        <a:t>Data</a:t>
                      </a:r>
                      <a:r>
                        <a:rPr lang="en-US" sz="1500" baseline="0" dirty="0" smtClean="0">
                          <a:latin typeface="Arial" pitchFamily="34" charset="0"/>
                          <a:cs typeface="Arial" pitchFamily="34" charset="0"/>
                        </a:rPr>
                        <a:t> </a:t>
                      </a:r>
                      <a:r>
                        <a:rPr lang="en-US" sz="1500" baseline="0" dirty="0" err="1" smtClean="0">
                          <a:latin typeface="Arial" pitchFamily="34" charset="0"/>
                          <a:cs typeface="Arial" pitchFamily="34" charset="0"/>
                        </a:rPr>
                        <a:t>intergrity</a:t>
                      </a:r>
                      <a:r>
                        <a:rPr lang="en-US" sz="1500" baseline="0" dirty="0" smtClean="0">
                          <a:latin typeface="Arial" pitchFamily="34" charset="0"/>
                          <a:cs typeface="Arial" pitchFamily="34" charset="0"/>
                        </a:rPr>
                        <a:t>, Employee Resistance, Time Overruns</a:t>
                      </a:r>
                      <a:endParaRPr lang="en-IN" sz="15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5840">
                <a:tc>
                  <a:txBody>
                    <a:bodyPr/>
                    <a:lstStyle/>
                    <a:p>
                      <a:pPr algn="ctr">
                        <a:lnSpc>
                          <a:spcPct val="200000"/>
                        </a:lnSpc>
                      </a:pPr>
                      <a:r>
                        <a:rPr lang="en-US" dirty="0" smtClean="0">
                          <a:latin typeface="Arial Black" pitchFamily="34" charset="0"/>
                        </a:rPr>
                        <a:t>SUCCESS METRICS</a:t>
                      </a:r>
                      <a:endParaRPr lang="en-IN" dirty="0">
                        <a:latin typeface="Arial Black"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dirty="0" smtClean="0">
                          <a:latin typeface="Arial" pitchFamily="34" charset="0"/>
                          <a:cs typeface="Arial" pitchFamily="34" charset="0"/>
                        </a:rPr>
                        <a:t>Improved</a:t>
                      </a:r>
                      <a:r>
                        <a:rPr lang="en-US" sz="1500" baseline="0" dirty="0" smtClean="0">
                          <a:latin typeface="Arial" pitchFamily="34" charset="0"/>
                          <a:cs typeface="Arial" pitchFamily="34" charset="0"/>
                        </a:rPr>
                        <a:t> employee performance</a:t>
                      </a:r>
                      <a:r>
                        <a:rPr lang="en-US" sz="1500" baseline="0" dirty="0" smtClean="0">
                          <a:latin typeface="Arial" pitchFamily="34" charset="0"/>
                          <a:cs typeface="Arial" pitchFamily="34" charset="0"/>
                        </a:rPr>
                        <a:t>, Higher </a:t>
                      </a:r>
                      <a:r>
                        <a:rPr lang="en-US" sz="1500" baseline="0" dirty="0" smtClean="0">
                          <a:latin typeface="Arial" pitchFamily="34" charset="0"/>
                          <a:cs typeface="Arial" pitchFamily="34" charset="0"/>
                        </a:rPr>
                        <a:t>job satisfaction ,Successful development plans</a:t>
                      </a:r>
                      <a:endParaRPr lang="en-IN" sz="15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571481"/>
            <a:ext cx="5039358"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952464" y="1214422"/>
            <a:ext cx="10572824" cy="4708981"/>
          </a:xfrm>
          <a:prstGeom prst="rect">
            <a:avLst/>
          </a:prstGeom>
        </p:spPr>
        <p:txBody>
          <a:bodyPr wrap="square">
            <a:spAutoFit/>
          </a:bodyPr>
          <a:lstStyle/>
          <a:p>
            <a:pPr algn="just">
              <a:buFont typeface="Wingdings" pitchFamily="2" charset="2"/>
              <a:buChar char="§"/>
            </a:pPr>
            <a:r>
              <a:rPr lang="en-IN" sz="2000" dirty="0" smtClean="0"/>
              <a:t>The end users of an Employee Performance Analysis are the individuals or groups who directly use the analysis results</a:t>
            </a:r>
            <a:r>
              <a:rPr lang="en-IN" sz="2000" dirty="0" smtClean="0"/>
              <a:t>:</a:t>
            </a:r>
          </a:p>
          <a:p>
            <a:pPr algn="just"/>
            <a:endParaRPr lang="en-IN" sz="2000" dirty="0" smtClean="0"/>
          </a:p>
          <a:p>
            <a:pPr algn="just">
              <a:buFont typeface="Arial" pitchFamily="34" charset="0"/>
              <a:buChar char="•"/>
            </a:pPr>
            <a:r>
              <a:rPr lang="en-IN" sz="2000" b="1" dirty="0" smtClean="0"/>
              <a:t>HR Department</a:t>
            </a:r>
            <a:r>
              <a:rPr lang="en-IN" sz="2000" dirty="0" smtClean="0"/>
              <a:t>: Uses data for promotions, compensation, and employee development.</a:t>
            </a:r>
          </a:p>
          <a:p>
            <a:pPr algn="just"/>
            <a:r>
              <a:rPr lang="en-IN" sz="2000" dirty="0" smtClean="0"/>
              <a:t>Department Managers: Leverages insights to manage teams, improve performance, and set goals</a:t>
            </a:r>
            <a:r>
              <a:rPr lang="en-IN" sz="2000" dirty="0" smtClean="0"/>
              <a:t>.</a:t>
            </a:r>
          </a:p>
          <a:p>
            <a:pPr algn="just"/>
            <a:endParaRPr lang="en-IN" sz="2000" dirty="0" smtClean="0"/>
          </a:p>
          <a:p>
            <a:pPr algn="just">
              <a:buFont typeface="Arial" pitchFamily="34" charset="0"/>
              <a:buChar char="•"/>
            </a:pPr>
            <a:r>
              <a:rPr lang="en-IN" sz="2000" b="1" dirty="0" smtClean="0"/>
              <a:t>Employees: </a:t>
            </a:r>
            <a:r>
              <a:rPr lang="en-IN" sz="2000" dirty="0" smtClean="0"/>
              <a:t>Receive feedback to understand their strengths and areas for improvement</a:t>
            </a:r>
            <a:r>
              <a:rPr lang="en-IN" sz="2000" dirty="0" smtClean="0"/>
              <a:t>.</a:t>
            </a:r>
          </a:p>
          <a:p>
            <a:pPr algn="just">
              <a:buFont typeface="Arial" pitchFamily="34" charset="0"/>
              <a:buChar char="•"/>
            </a:pPr>
            <a:endParaRPr lang="en-IN" sz="2000" dirty="0" smtClean="0"/>
          </a:p>
          <a:p>
            <a:pPr algn="just">
              <a:buFont typeface="Arial" pitchFamily="34" charset="0"/>
              <a:buChar char="•"/>
            </a:pPr>
            <a:r>
              <a:rPr lang="en-IN" sz="2000" b="1" dirty="0" smtClean="0"/>
              <a:t>Executive Leadership</a:t>
            </a:r>
            <a:r>
              <a:rPr lang="en-IN" sz="2000" dirty="0" smtClean="0"/>
              <a:t>: Aligns employee performance with business goals and makes strategic staffing decisions</a:t>
            </a:r>
            <a:r>
              <a:rPr lang="en-IN" sz="2000" dirty="0" smtClean="0"/>
              <a:t>.</a:t>
            </a:r>
          </a:p>
          <a:p>
            <a:pPr algn="just"/>
            <a:endParaRPr lang="en-IN" sz="2000" dirty="0" smtClean="0"/>
          </a:p>
          <a:p>
            <a:pPr algn="just">
              <a:buFont typeface="Arial" pitchFamily="34" charset="0"/>
              <a:buChar char="•"/>
            </a:pPr>
            <a:r>
              <a:rPr lang="en-IN" sz="2000" b="1" dirty="0" smtClean="0"/>
              <a:t>Training and Development Teams</a:t>
            </a:r>
            <a:r>
              <a:rPr lang="en-IN" sz="2000" dirty="0" smtClean="0"/>
              <a:t>: Develops targeted programs based on performance gaps</a:t>
            </a:r>
            <a:r>
              <a:rPr lang="en-IN" sz="2000" dirty="0" smtClean="0"/>
              <a:t>.</a:t>
            </a:r>
          </a:p>
          <a:p>
            <a:pPr algn="just">
              <a:buFont typeface="Arial" pitchFamily="34" charset="0"/>
              <a:buChar char="•"/>
            </a:pPr>
            <a:endParaRPr lang="en-IN" sz="2000" dirty="0" smtClean="0"/>
          </a:p>
          <a:p>
            <a:pPr algn="just">
              <a:buFont typeface="Arial" pitchFamily="34" charset="0"/>
              <a:buChar char="•"/>
            </a:pPr>
            <a:r>
              <a:rPr lang="en-IN" sz="2000" b="1" dirty="0" smtClean="0"/>
              <a:t>Performance Consultants </a:t>
            </a:r>
            <a:r>
              <a:rPr lang="en-IN" sz="2000" dirty="0" smtClean="0"/>
              <a:t>: Uses data to provide strategies for improving organizational performance</a:t>
            </a: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238480" y="1714488"/>
            <a:ext cx="7096132" cy="3416320"/>
          </a:xfrm>
          <a:prstGeom prst="rect">
            <a:avLst/>
          </a:prstGeom>
          <a:noFill/>
        </p:spPr>
        <p:txBody>
          <a:bodyPr wrap="square" rtlCol="0">
            <a:spAutoFit/>
          </a:bodyPr>
          <a:lstStyle/>
          <a:p>
            <a:r>
              <a:rPr lang="en-IN" sz="2400" dirty="0" smtClean="0">
                <a:solidFill>
                  <a:schemeClr val="accent6">
                    <a:lumMod val="75000"/>
                  </a:schemeClr>
                </a:solidFill>
              </a:rPr>
              <a:t>Conditional </a:t>
            </a:r>
            <a:r>
              <a:rPr lang="en-IN" sz="2400" dirty="0" err="1" smtClean="0">
                <a:solidFill>
                  <a:schemeClr val="accent6">
                    <a:lumMod val="75000"/>
                  </a:schemeClr>
                </a:solidFill>
              </a:rPr>
              <a:t>Formating</a:t>
            </a:r>
            <a:r>
              <a:rPr lang="en-IN" sz="2400" dirty="0" smtClean="0"/>
              <a:t>: </a:t>
            </a:r>
            <a:r>
              <a:rPr lang="en-IN" sz="2400" dirty="0" smtClean="0"/>
              <a:t>To identify the </a:t>
            </a:r>
            <a:r>
              <a:rPr lang="en-IN" sz="2400" dirty="0" smtClean="0"/>
              <a:t>missing data</a:t>
            </a:r>
          </a:p>
          <a:p>
            <a:endParaRPr lang="en-IN" sz="2400" dirty="0" smtClean="0">
              <a:solidFill>
                <a:schemeClr val="accent6">
                  <a:lumMod val="75000"/>
                </a:schemeClr>
              </a:solidFill>
            </a:endParaRPr>
          </a:p>
          <a:p>
            <a:r>
              <a:rPr lang="en-IN" sz="2400" dirty="0" smtClean="0">
                <a:solidFill>
                  <a:schemeClr val="accent6">
                    <a:lumMod val="75000"/>
                  </a:schemeClr>
                </a:solidFill>
              </a:rPr>
              <a:t>Filter :</a:t>
            </a:r>
            <a:r>
              <a:rPr lang="en-IN" sz="2400" dirty="0" smtClean="0"/>
              <a:t>To </a:t>
            </a:r>
            <a:r>
              <a:rPr lang="en-IN" sz="2400" dirty="0" smtClean="0"/>
              <a:t>remove the </a:t>
            </a:r>
            <a:r>
              <a:rPr lang="en-IN" sz="2400" dirty="0" smtClean="0"/>
              <a:t>data</a:t>
            </a:r>
          </a:p>
          <a:p>
            <a:endParaRPr lang="en-IN" sz="2400" dirty="0" smtClean="0">
              <a:solidFill>
                <a:schemeClr val="accent6">
                  <a:lumMod val="75000"/>
                </a:schemeClr>
              </a:solidFill>
            </a:endParaRPr>
          </a:p>
          <a:p>
            <a:r>
              <a:rPr lang="en-IN" sz="2400" dirty="0" smtClean="0">
                <a:solidFill>
                  <a:schemeClr val="accent6">
                    <a:lumMod val="75000"/>
                  </a:schemeClr>
                </a:solidFill>
              </a:rPr>
              <a:t>Formula :</a:t>
            </a:r>
            <a:r>
              <a:rPr lang="en-IN" sz="2400" dirty="0" smtClean="0"/>
              <a:t>To </a:t>
            </a:r>
            <a:r>
              <a:rPr lang="en-IN" sz="2400" dirty="0" smtClean="0"/>
              <a:t>make the new column performance </a:t>
            </a:r>
            <a:r>
              <a:rPr lang="en-IN" sz="2400" dirty="0" smtClean="0"/>
              <a:t>level</a:t>
            </a:r>
          </a:p>
          <a:p>
            <a:endParaRPr lang="en-IN" sz="2400" dirty="0" smtClean="0">
              <a:solidFill>
                <a:schemeClr val="accent6">
                  <a:lumMod val="75000"/>
                </a:schemeClr>
              </a:solidFill>
            </a:endParaRPr>
          </a:p>
          <a:p>
            <a:r>
              <a:rPr lang="en-IN" sz="2400" dirty="0" smtClean="0">
                <a:solidFill>
                  <a:schemeClr val="accent6">
                    <a:lumMod val="75000"/>
                  </a:schemeClr>
                </a:solidFill>
              </a:rPr>
              <a:t>Pivot table: </a:t>
            </a:r>
            <a:r>
              <a:rPr lang="en-IN" sz="2400" dirty="0" smtClean="0"/>
              <a:t>To make </a:t>
            </a:r>
            <a:r>
              <a:rPr lang="en-IN" sz="2400" dirty="0" smtClean="0"/>
              <a:t>Summary</a:t>
            </a:r>
          </a:p>
          <a:p>
            <a:endParaRPr lang="en-IN" sz="2400" dirty="0" smtClean="0">
              <a:solidFill>
                <a:schemeClr val="accent6">
                  <a:lumMod val="75000"/>
                </a:schemeClr>
              </a:solidFill>
            </a:endParaRPr>
          </a:p>
          <a:p>
            <a:r>
              <a:rPr lang="en-IN" sz="2400" dirty="0" smtClean="0">
                <a:solidFill>
                  <a:schemeClr val="accent6">
                    <a:lumMod val="75000"/>
                  </a:schemeClr>
                </a:solidFill>
              </a:rPr>
              <a:t>Graph chart: </a:t>
            </a:r>
            <a:r>
              <a:rPr lang="en-IN" sz="2400" dirty="0" smtClean="0"/>
              <a:t>To create the data visualization</a:t>
            </a:r>
            <a:r>
              <a:rPr lang="en-IN" sz="2400" dirty="0" smtClean="0">
                <a:solidFill>
                  <a:schemeClr val="accent6">
                    <a:lumMod val="75000"/>
                  </a:schemeClr>
                </a:solidFill>
              </a:rPr>
              <a:t>.</a:t>
            </a:r>
            <a:endParaRPr lang="en-IN" sz="2400"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8150" y="1142985"/>
            <a:ext cx="10072758" cy="400110"/>
          </a:xfrm>
          <a:prstGeom prst="rect">
            <a:avLst/>
          </a:prstGeom>
        </p:spPr>
        <p:txBody>
          <a:bodyPr wrap="square">
            <a:spAutoFit/>
          </a:bodyPr>
          <a:lstStyle/>
          <a:p>
            <a:pPr marL="342900" indent="-342900">
              <a:buFont typeface="+mj-lt"/>
              <a:buAutoNum type="alphaLcPeriod"/>
            </a:pPr>
            <a:endParaRPr lang="en-IN" sz="2000" dirty="0">
              <a:latin typeface="Arial Black" pitchFamily="34" charset="0"/>
            </a:endParaRPr>
          </a:p>
        </p:txBody>
      </p:sp>
      <p:sp>
        <p:nvSpPr>
          <p:cNvPr id="4" name="TextBox 3"/>
          <p:cNvSpPr txBox="1"/>
          <p:nvPr/>
        </p:nvSpPr>
        <p:spPr>
          <a:xfrm>
            <a:off x="881026" y="1142984"/>
            <a:ext cx="9072626" cy="5909310"/>
          </a:xfrm>
          <a:prstGeom prst="rect">
            <a:avLst/>
          </a:prstGeom>
          <a:noFill/>
        </p:spPr>
        <p:txBody>
          <a:bodyPr wrap="square" rtlCol="0">
            <a:spAutoFit/>
          </a:bodyPr>
          <a:lstStyle/>
          <a:p>
            <a:pPr marL="342900" indent="-342900">
              <a:buFont typeface="+mj-lt"/>
              <a:buAutoNum type="alphaLcPeriod"/>
            </a:pPr>
            <a:r>
              <a:rPr lang="en-US" b="1" dirty="0" smtClean="0">
                <a:latin typeface="Arial" pitchFamily="34" charset="0"/>
                <a:cs typeface="Arial" pitchFamily="34" charset="0"/>
              </a:rPr>
              <a:t>Source of data</a:t>
            </a:r>
            <a:r>
              <a:rPr lang="en-US" dirty="0" smtClean="0">
                <a:latin typeface="Arial" pitchFamily="34" charset="0"/>
                <a:cs typeface="Arial" pitchFamily="34" charset="0"/>
              </a:rPr>
              <a:t>: dataset download from the </a:t>
            </a:r>
            <a:r>
              <a:rPr lang="en-US" dirty="0" err="1" smtClean="0">
                <a:latin typeface="Arial" pitchFamily="34" charset="0"/>
                <a:cs typeface="Arial" pitchFamily="34" charset="0"/>
              </a:rPr>
              <a:t>kaggle</a:t>
            </a:r>
            <a:r>
              <a:rPr lang="en-US" dirty="0" smtClean="0">
                <a:latin typeface="Arial" pitchFamily="34" charset="0"/>
                <a:cs typeface="Arial" pitchFamily="34" charset="0"/>
              </a:rPr>
              <a:t> website</a:t>
            </a:r>
          </a:p>
          <a:p>
            <a:pPr marL="342900" indent="-342900">
              <a:buFont typeface="+mj-lt"/>
              <a:buAutoNum type="alphaLcPeriod"/>
            </a:pPr>
            <a:endParaRPr lang="en-US" dirty="0" smtClean="0">
              <a:latin typeface="Arial" pitchFamily="34" charset="0"/>
              <a:cs typeface="Arial" pitchFamily="34" charset="0"/>
            </a:endParaRPr>
          </a:p>
          <a:p>
            <a:pPr marL="342900" indent="-342900">
              <a:buFont typeface="+mj-lt"/>
              <a:buAutoNum type="alphaLcPeriod"/>
            </a:pPr>
            <a:r>
              <a:rPr lang="en-US" dirty="0" smtClean="0">
                <a:latin typeface="Arial" pitchFamily="34" charset="0"/>
                <a:cs typeface="Arial" pitchFamily="34" charset="0"/>
              </a:rPr>
              <a:t> </a:t>
            </a:r>
            <a:r>
              <a:rPr lang="en-US" b="1" dirty="0" smtClean="0">
                <a:latin typeface="Arial" pitchFamily="34" charset="0"/>
                <a:cs typeface="Arial" pitchFamily="34" charset="0"/>
              </a:rPr>
              <a:t>Number of features</a:t>
            </a:r>
            <a:r>
              <a:rPr lang="en-US" dirty="0" smtClean="0">
                <a:latin typeface="Arial" pitchFamily="34" charset="0"/>
                <a:cs typeface="Arial" pitchFamily="34" charset="0"/>
              </a:rPr>
              <a:t>: The set have 26 features of overall employees information.</a:t>
            </a:r>
          </a:p>
          <a:p>
            <a:pPr marL="342900" indent="-342900">
              <a:buFont typeface="+mj-lt"/>
              <a:buAutoNum type="alphaLcPeriod"/>
            </a:pPr>
            <a:endParaRPr lang="en-US" dirty="0" smtClean="0">
              <a:latin typeface="Arial" pitchFamily="34" charset="0"/>
              <a:cs typeface="Arial" pitchFamily="34" charset="0"/>
            </a:endParaRPr>
          </a:p>
          <a:p>
            <a:pPr marL="342900" indent="-342900">
              <a:buFont typeface="+mj-lt"/>
              <a:buAutoNum type="alphaLcPeriod"/>
            </a:pPr>
            <a:r>
              <a:rPr lang="en-US" b="1" dirty="0" smtClean="0">
                <a:latin typeface="Arial" pitchFamily="34" charset="0"/>
                <a:cs typeface="Arial" pitchFamily="34" charset="0"/>
              </a:rPr>
              <a:t>Selected Data</a:t>
            </a:r>
            <a:r>
              <a:rPr lang="en-US" dirty="0" smtClean="0">
                <a:latin typeface="Arial" pitchFamily="34" charset="0"/>
                <a:cs typeface="Arial" pitchFamily="34" charset="0"/>
              </a:rPr>
              <a:t>: In the analysis , we took only 9 features. They are,</a:t>
            </a:r>
          </a:p>
          <a:p>
            <a:pPr marL="342900" indent="-342900"/>
            <a:r>
              <a:rPr lang="en-US" dirty="0" smtClean="0">
                <a:latin typeface="Arial" pitchFamily="34" charset="0"/>
                <a:cs typeface="Arial" pitchFamily="34" charset="0"/>
              </a:rPr>
              <a:t>       </a:t>
            </a:r>
          </a:p>
          <a:p>
            <a:pPr marL="342900" indent="-342900"/>
            <a:r>
              <a:rPr lang="en-US" b="1" dirty="0" smtClean="0">
                <a:latin typeface="Arial" pitchFamily="34" charset="0"/>
                <a:cs typeface="Arial" pitchFamily="34" charset="0"/>
              </a:rPr>
              <a:t>   </a:t>
            </a:r>
            <a:r>
              <a:rPr lang="en-IN" b="1" dirty="0" smtClean="0"/>
              <a:t>Rows:</a:t>
            </a:r>
          </a:p>
          <a:p>
            <a:pPr marL="342900" indent="-342900"/>
            <a:r>
              <a:rPr lang="en-IN" dirty="0" smtClean="0">
                <a:solidFill>
                  <a:srgbClr val="002060"/>
                </a:solidFill>
              </a:rPr>
              <a:t>        Business Unit</a:t>
            </a:r>
            <a:r>
              <a:rPr lang="en-IN" dirty="0" smtClean="0"/>
              <a:t>: The different business units or departments within the organization</a:t>
            </a:r>
            <a:r>
              <a:rPr lang="en-IN" dirty="0" smtClean="0"/>
              <a:t>.</a:t>
            </a:r>
          </a:p>
          <a:p>
            <a:pPr marL="342900" indent="-342900"/>
            <a:r>
              <a:rPr lang="en-IN" b="1" dirty="0" smtClean="0"/>
              <a:t> </a:t>
            </a:r>
            <a:r>
              <a:rPr lang="en-IN" b="1" dirty="0" smtClean="0"/>
              <a:t>   </a:t>
            </a:r>
            <a:r>
              <a:rPr lang="en-IN" b="1" dirty="0" smtClean="0"/>
              <a:t>Values</a:t>
            </a:r>
            <a:r>
              <a:rPr lang="en-IN" b="1" dirty="0" smtClean="0"/>
              <a:t>:</a:t>
            </a:r>
          </a:p>
          <a:p>
            <a:pPr marL="342900" indent="-342900" algn="just"/>
            <a:r>
              <a:rPr lang="en-IN" dirty="0" smtClean="0">
                <a:solidFill>
                  <a:srgbClr val="002060"/>
                </a:solidFill>
              </a:rPr>
              <a:t>       Employee </a:t>
            </a:r>
            <a:r>
              <a:rPr lang="en-IN" dirty="0" smtClean="0">
                <a:solidFill>
                  <a:srgbClr val="002060"/>
                </a:solidFill>
              </a:rPr>
              <a:t>Name</a:t>
            </a:r>
            <a:r>
              <a:rPr lang="en-IN" dirty="0" smtClean="0"/>
              <a:t>: The individual names of employees are displayed under each business </a:t>
            </a:r>
            <a:r>
              <a:rPr lang="en-IN" dirty="0" smtClean="0"/>
              <a:t>          unit</a:t>
            </a:r>
            <a:r>
              <a:rPr lang="en-IN" dirty="0" smtClean="0"/>
              <a:t>. These could either be a count (if aggregated) or listed </a:t>
            </a:r>
            <a:r>
              <a:rPr lang="en-IN" dirty="0" smtClean="0"/>
              <a:t>individually.</a:t>
            </a:r>
          </a:p>
          <a:p>
            <a:pPr marL="342900" indent="-342900" algn="just"/>
            <a:r>
              <a:rPr lang="en-IN" b="1" dirty="0" smtClean="0"/>
              <a:t> </a:t>
            </a:r>
            <a:r>
              <a:rPr lang="en-IN" b="1" dirty="0" smtClean="0"/>
              <a:t>   </a:t>
            </a:r>
            <a:r>
              <a:rPr lang="en-IN" b="1" dirty="0" smtClean="0"/>
              <a:t>Columns</a:t>
            </a:r>
            <a:r>
              <a:rPr lang="en-IN" dirty="0" smtClean="0"/>
              <a:t>:</a:t>
            </a:r>
          </a:p>
          <a:p>
            <a:pPr marL="342900" indent="-342900"/>
            <a:r>
              <a:rPr lang="en-IN" dirty="0" smtClean="0">
                <a:solidFill>
                  <a:srgbClr val="002060"/>
                </a:solidFill>
              </a:rPr>
              <a:t>       </a:t>
            </a:r>
            <a:r>
              <a:rPr lang="en-IN" dirty="0" smtClean="0">
                <a:solidFill>
                  <a:srgbClr val="002060"/>
                </a:solidFill>
              </a:rPr>
              <a:t>Performance Level</a:t>
            </a:r>
            <a:r>
              <a:rPr lang="en-IN" dirty="0" smtClean="0"/>
              <a:t>: This would create different columns for each performance level (e.g., "High", "Medium", "Low"), showing employee names or counts under these columns for each business </a:t>
            </a:r>
            <a:r>
              <a:rPr lang="en-IN" dirty="0" smtClean="0"/>
              <a:t>unit</a:t>
            </a:r>
          </a:p>
          <a:p>
            <a:pPr marL="342900" indent="-342900"/>
            <a:r>
              <a:rPr lang="en-IN" b="1" dirty="0" smtClean="0"/>
              <a:t>     </a:t>
            </a:r>
            <a:r>
              <a:rPr lang="en-IN" b="1" dirty="0" smtClean="0"/>
              <a:t>Filters</a:t>
            </a:r>
            <a:r>
              <a:rPr lang="en-IN" b="1" dirty="0" smtClean="0"/>
              <a:t>:</a:t>
            </a:r>
          </a:p>
          <a:p>
            <a:pPr marL="342900" indent="-342900"/>
            <a:r>
              <a:rPr lang="en-IN" dirty="0" smtClean="0">
                <a:solidFill>
                  <a:srgbClr val="002060"/>
                </a:solidFill>
              </a:rPr>
              <a:t>       </a:t>
            </a:r>
            <a:r>
              <a:rPr lang="en-IN" dirty="0" smtClean="0">
                <a:solidFill>
                  <a:srgbClr val="002060"/>
                </a:solidFill>
              </a:rPr>
              <a:t>Gender</a:t>
            </a:r>
            <a:r>
              <a:rPr lang="en-IN" dirty="0" smtClean="0"/>
              <a:t>: You can filter the data to show only male, female, or both</a:t>
            </a:r>
            <a:r>
              <a:rPr lang="en-IN" dirty="0" smtClean="0"/>
              <a:t>.</a:t>
            </a:r>
          </a:p>
          <a:p>
            <a:pPr marL="342900" indent="-342900"/>
            <a:r>
              <a:rPr lang="en-IN" dirty="0" smtClean="0">
                <a:solidFill>
                  <a:srgbClr val="002060"/>
                </a:solidFill>
              </a:rPr>
              <a:t>       Employee </a:t>
            </a:r>
            <a:r>
              <a:rPr lang="en-IN" dirty="0" smtClean="0">
                <a:solidFill>
                  <a:srgbClr val="002060"/>
                </a:solidFill>
              </a:rPr>
              <a:t>Classification</a:t>
            </a:r>
            <a:r>
              <a:rPr lang="en-IN" dirty="0" smtClean="0"/>
              <a:t>: Another filter option to refine the view based on different classifications of employees (e.g., full-time, part-time, contractor)</a:t>
            </a:r>
            <a:r>
              <a:rPr lang="en-US" dirty="0" smtClean="0">
                <a:latin typeface="Arial" pitchFamily="34" charset="0"/>
                <a:cs typeface="Arial" pitchFamily="34" charset="0"/>
              </a:rPr>
              <a:t>    </a:t>
            </a:r>
          </a:p>
          <a:p>
            <a:pPr marL="342900" indent="-342900">
              <a:buFont typeface="+mj-lt"/>
              <a:buAutoNum type="alphaLcPeriod"/>
            </a:pPr>
            <a:endParaRPr lang="en-US" dirty="0" smtClean="0">
              <a:latin typeface="Arial" pitchFamily="34" charset="0"/>
              <a:cs typeface="Arial" pitchFamily="34" charset="0"/>
            </a:endParaRPr>
          </a:p>
          <a:p>
            <a:pPr marL="342900" indent="-342900"/>
            <a:r>
              <a:rPr lang="en-US" dirty="0" smtClean="0">
                <a:latin typeface="Arial" pitchFamily="34" charset="0"/>
                <a:cs typeface="Arial" pitchFamily="34" charset="0"/>
              </a:rPr>
              <a:t>      </a:t>
            </a:r>
            <a:endParaRPr lang="en-IN" dirty="0">
              <a:latin typeface="Arial" pitchFamily="34" charset="0"/>
              <a:cs typeface="Arial" pitchFamily="34" charset="0"/>
            </a:endParaRPr>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09654" y="1785926"/>
            <a:ext cx="11716142" cy="3693319"/>
          </a:xfrm>
          <a:prstGeom prst="rect">
            <a:avLst/>
          </a:prstGeom>
          <a:noFill/>
        </p:spPr>
        <p:txBody>
          <a:bodyPr wrap="square" rtlCol="0">
            <a:spAutoFit/>
          </a:bodyPr>
          <a:lstStyle/>
          <a:p>
            <a:r>
              <a:rPr lang="en-US" dirty="0" smtClean="0"/>
              <a:t> </a:t>
            </a:r>
            <a:endParaRPr lang="en-US" sz="2400" dirty="0" smtClean="0">
              <a:latin typeface="Arial Black" pitchFamily="34" charset="0"/>
            </a:endParaRPr>
          </a:p>
          <a:p>
            <a:r>
              <a:rPr lang="en-US" dirty="0" smtClean="0">
                <a:latin typeface="Arial Black" pitchFamily="34" charset="0"/>
              </a:rPr>
              <a:t>The performance level is </a:t>
            </a:r>
            <a:r>
              <a:rPr lang="en-US" dirty="0" err="1" smtClean="0">
                <a:latin typeface="Arial Black" pitchFamily="34" charset="0"/>
              </a:rPr>
              <a:t>analysed</a:t>
            </a:r>
            <a:r>
              <a:rPr lang="en-US" dirty="0" smtClean="0">
                <a:latin typeface="Arial Black" pitchFamily="34" charset="0"/>
              </a:rPr>
              <a:t> by giving the formula: </a:t>
            </a:r>
          </a:p>
          <a:p>
            <a:r>
              <a:rPr lang="en-US" dirty="0" smtClean="0">
                <a:latin typeface="Arial Black" pitchFamily="34" charset="0"/>
              </a:rPr>
              <a:t> </a:t>
            </a:r>
            <a:r>
              <a:rPr lang="en-US" dirty="0" smtClean="0">
                <a:latin typeface="Arial Black" pitchFamily="34" charset="0"/>
              </a:rPr>
              <a:t>  </a:t>
            </a:r>
          </a:p>
          <a:p>
            <a:endParaRPr lang="en-US" dirty="0" smtClean="0">
              <a:latin typeface="Arial Black" pitchFamily="34" charset="0"/>
            </a:endParaRPr>
          </a:p>
          <a:p>
            <a:r>
              <a:rPr lang="en-IN" dirty="0" smtClean="0">
                <a:latin typeface="Arial Black" pitchFamily="34" charset="0"/>
              </a:rPr>
              <a:t>                  =</a:t>
            </a:r>
            <a:r>
              <a:rPr lang="en-IN" dirty="0" smtClean="0">
                <a:latin typeface="Arial Black" pitchFamily="34" charset="0"/>
              </a:rPr>
              <a:t>IFS(Z2&gt;=5, "Excellent", Z2&gt;=4, "High", Z2&gt;=3, "Med", TRUE, "Low</a:t>
            </a:r>
            <a:r>
              <a:rPr lang="en-IN" dirty="0" smtClean="0">
                <a:latin typeface="Arial Black" pitchFamily="34" charset="0"/>
              </a:rPr>
              <a:t>")</a:t>
            </a:r>
          </a:p>
          <a:p>
            <a:r>
              <a:rPr lang="en-US" dirty="0" smtClean="0">
                <a:latin typeface="Arial Black" pitchFamily="34" charset="0"/>
              </a:rPr>
              <a:t> </a:t>
            </a:r>
            <a:r>
              <a:rPr lang="en-US" dirty="0" smtClean="0">
                <a:latin typeface="Arial Black" pitchFamily="34" charset="0"/>
              </a:rPr>
              <a:t>           </a:t>
            </a:r>
          </a:p>
          <a:p>
            <a:r>
              <a:rPr lang="en-US" dirty="0" smtClean="0">
                <a:latin typeface="Arial Black" pitchFamily="34" charset="0"/>
              </a:rPr>
              <a:t> </a:t>
            </a:r>
            <a:r>
              <a:rPr lang="en-US" dirty="0" smtClean="0">
                <a:latin typeface="Arial Black" pitchFamily="34" charset="0"/>
              </a:rPr>
              <a:t> </a:t>
            </a:r>
          </a:p>
          <a:p>
            <a:r>
              <a:rPr lang="en-US" dirty="0" smtClean="0">
                <a:latin typeface="Arial Black" pitchFamily="34" charset="0"/>
              </a:rPr>
              <a:t> </a:t>
            </a:r>
            <a:r>
              <a:rPr lang="en-US" dirty="0" smtClean="0">
                <a:latin typeface="Arial Black" pitchFamily="34" charset="0"/>
              </a:rPr>
              <a:t>                 with </a:t>
            </a:r>
            <a:r>
              <a:rPr lang="en-US" dirty="0" err="1" smtClean="0">
                <a:latin typeface="Arial Black" pitchFamily="34" charset="0"/>
              </a:rPr>
              <a:t>mutiple</a:t>
            </a:r>
            <a:r>
              <a:rPr lang="en-US" dirty="0" smtClean="0">
                <a:latin typeface="Arial Black" pitchFamily="34" charset="0"/>
              </a:rPr>
              <a:t> condition.</a:t>
            </a:r>
          </a:p>
          <a:p>
            <a:endParaRPr lang="en-US" dirty="0" smtClean="0">
              <a:latin typeface="Arial Black" pitchFamily="34" charset="0"/>
            </a:endParaRPr>
          </a:p>
          <a:p>
            <a:endParaRPr lang="en-US" dirty="0" smtClean="0">
              <a:latin typeface="Arial Black" pitchFamily="34" charset="0"/>
            </a:endParaRPr>
          </a:p>
          <a:p>
            <a:endParaRPr lang="en-US" dirty="0" smtClean="0">
              <a:latin typeface="Arial Black" pitchFamily="34" charset="0"/>
            </a:endParaRPr>
          </a:p>
          <a:p>
            <a:endParaRPr lang="en-US" dirty="0" smtClean="0">
              <a:latin typeface="Arial Black" pitchFamily="34" charset="0"/>
            </a:endParaRP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968</Words>
  <Application>Microsoft Office PowerPoint</Application>
  <PresentationFormat>Custom</PresentationFormat>
  <Paragraphs>151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JayaStore</cp:lastModifiedBy>
  <cp:revision>39</cp:revision>
  <dcterms:created xsi:type="dcterms:W3CDTF">2024-03-29T15:07:22Z</dcterms:created>
  <dcterms:modified xsi:type="dcterms:W3CDTF">2024-08-30T14:57:15Z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