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303" r:id="rId3"/>
    <p:sldId id="288" r:id="rId4"/>
    <p:sldId id="304" r:id="rId5"/>
    <p:sldId id="289" r:id="rId6"/>
    <p:sldId id="296" r:id="rId7"/>
    <p:sldId id="305" r:id="rId8"/>
    <p:sldId id="306" r:id="rId9"/>
    <p:sldId id="290" r:id="rId10"/>
    <p:sldId id="295" r:id="rId11"/>
    <p:sldId id="297" r:id="rId12"/>
    <p:sldId id="298" r:id="rId13"/>
    <p:sldId id="299" r:id="rId14"/>
    <p:sldId id="300" r:id="rId15"/>
    <p:sldId id="301" r:id="rId16"/>
    <p:sldId id="291" r:id="rId17"/>
    <p:sldId id="292" r:id="rId18"/>
    <p:sldId id="293"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61" autoAdjust="0"/>
    <p:restoredTop sz="94660" autoAdjust="0"/>
  </p:normalViewPr>
  <p:slideViewPr>
    <p:cSldViewPr snapToGrid="0">
      <p:cViewPr varScale="1">
        <p:scale>
          <a:sx n="37" d="100"/>
          <a:sy n="37" d="100"/>
        </p:scale>
        <p:origin x="84" y="834"/>
      </p:cViewPr>
      <p:guideLst>
        <p:guide orient="horz" pos="2160"/>
        <p:guide pos="3840"/>
      </p:guideLst>
    </p:cSldViewPr>
  </p:slideViewPr>
  <p:outlineViewPr>
    <p:cViewPr>
      <p:scale>
        <a:sx n="33" d="100"/>
        <a:sy n="33" d="100"/>
      </p:scale>
      <p:origin x="0" y="35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26-05-2023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26-05-2023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26-05-2023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26-05-2023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26-05-2023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26-05-2023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26-05-2023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26-05-2023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26-05-2023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26-05-2023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26-05-2023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26-05-2023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26-05-2023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26-05-2023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26-05-2023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26-05-2023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26-05-2023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26-05-2023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26-05-2023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26-05-2023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26-05-2023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26-05-2023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26-05-2023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26-05-2023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nasonic.net/design/projects/nicobo/" TargetMode="External"/><Relationship Id="rId2" Type="http://schemas.openxmlformats.org/officeDocument/2006/relationships/hyperlink" Target="https://phys.org/news/2018-06-ipal-robot-companion-china-lonely.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Home_autom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0" y="0"/>
            <a:ext cx="12192000" cy="7386638"/>
          </a:xfrm>
          <a:prstGeom prst="rect">
            <a:avLst/>
          </a:prstGeom>
        </p:spPr>
        <p:txBody>
          <a:bodyPr wrap="square">
            <a:spAutoFit/>
          </a:bodyPr>
          <a:lstStyle/>
          <a:p>
            <a:pPr algn="ctr"/>
            <a:r>
              <a:rPr lang="en-IN" sz="5000" b="1" dirty="0" smtClean="0">
                <a:latin typeface="Angsana New" panose="02020603050405020304" pitchFamily="18" charset="-34"/>
                <a:cs typeface="Angsana New" panose="02020603050405020304" pitchFamily="18" charset="-34"/>
              </a:rPr>
              <a:t>    </a:t>
            </a:r>
            <a:r>
              <a:rPr lang="en-IN" sz="5000" b="1" dirty="0" err="1" smtClean="0">
                <a:latin typeface="Angsana New" panose="02020603050405020304" pitchFamily="18" charset="-34"/>
                <a:cs typeface="Angsana New" panose="02020603050405020304" pitchFamily="18" charset="-34"/>
              </a:rPr>
              <a:t>KGiSL</a:t>
            </a:r>
            <a:r>
              <a:rPr lang="en-IN" sz="5000" b="1" dirty="0" smtClean="0">
                <a:latin typeface="Angsana New" panose="02020603050405020304" pitchFamily="18" charset="-34"/>
                <a:cs typeface="Angsana New" panose="02020603050405020304" pitchFamily="18" charset="-34"/>
              </a:rPr>
              <a:t> </a:t>
            </a:r>
            <a:r>
              <a:rPr lang="en-IN" sz="5000" b="1" dirty="0">
                <a:latin typeface="Angsana New" panose="02020603050405020304" pitchFamily="18" charset="-34"/>
                <a:cs typeface="Angsana New" panose="02020603050405020304" pitchFamily="18" charset="-34"/>
              </a:rPr>
              <a:t>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a:t>
            </a:r>
            <a:r>
              <a:rPr lang="en-US" sz="3000" b="1" dirty="0" smtClean="0">
                <a:solidFill>
                  <a:schemeClr val="accent1">
                    <a:lumMod val="50000"/>
                  </a:schemeClr>
                </a:solidFill>
                <a:latin typeface="Algerian" panose="04020705040A02060702" pitchFamily="82" charset="0"/>
              </a:rPr>
              <a:t>computer science &amp; engineering</a:t>
            </a:r>
            <a:endParaRPr lang="en-US" sz="3000" b="1" dirty="0">
              <a:solidFill>
                <a:schemeClr val="accent1">
                  <a:lumMod val="50000"/>
                </a:schemeClr>
              </a:solidFill>
              <a:latin typeface="Algerian" panose="04020705040A02060702" pitchFamily="82" charset="0"/>
            </a:endParaRPr>
          </a:p>
          <a:p>
            <a:pPr algn="ctr"/>
            <a:r>
              <a:rPr lang="en-US" sz="3000" b="1" dirty="0" smtClean="0">
                <a:solidFill>
                  <a:schemeClr val="accent1">
                    <a:lumMod val="50000"/>
                  </a:schemeClr>
                </a:solidFill>
                <a:latin typeface="Algerian" panose="04020705040A02060702" pitchFamily="82" charset="0"/>
              </a:rPr>
              <a:t>MINI Project </a:t>
            </a:r>
            <a:r>
              <a:rPr lang="en-US" sz="3000" b="1" dirty="0">
                <a:solidFill>
                  <a:schemeClr val="accent1">
                    <a:lumMod val="50000"/>
                  </a:schemeClr>
                </a:solidFill>
                <a:latin typeface="Algerian" panose="04020705040A02060702" pitchFamily="82" charset="0"/>
              </a:rPr>
              <a:t>review # 03</a:t>
            </a:r>
          </a:p>
          <a:p>
            <a:pPr algn="ctr"/>
            <a:r>
              <a:rPr lang="en-US" sz="5000" b="1" dirty="0">
                <a:latin typeface="Angsana New" panose="02020603050405020304" pitchFamily="18" charset="-34"/>
                <a:cs typeface="Angsana New" panose="02020603050405020304" pitchFamily="18" charset="-34"/>
              </a:rPr>
              <a:t>COMPANION BOT USING FLUTTER FRAMEWORK</a:t>
            </a:r>
            <a:endParaRPr lang="en-IN" sz="5000" b="1" dirty="0">
              <a:latin typeface="Angsana New" panose="02020603050405020304" pitchFamily="18" charset="-34"/>
              <a:cs typeface="Angsana New" panose="02020603050405020304" pitchFamily="18" charset="-34"/>
            </a:endParaRPr>
          </a:p>
          <a:p>
            <a:r>
              <a:rPr lang="en-IN" sz="2800" b="1" dirty="0" smtClean="0">
                <a:latin typeface="Angsana New" panose="02020603050405020304" pitchFamily="18" charset="-34"/>
                <a:cs typeface="Angsana New" panose="02020603050405020304" pitchFamily="18" charset="-34"/>
              </a:rPr>
              <a:t>TEAM </a:t>
            </a:r>
            <a:r>
              <a:rPr lang="en-IN" sz="2800" b="1" dirty="0">
                <a:latin typeface="Angsana New" panose="02020603050405020304" pitchFamily="18" charset="-34"/>
                <a:cs typeface="Angsana New" panose="02020603050405020304" pitchFamily="18" charset="-34"/>
              </a:rPr>
              <a:t>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711720104086	SHARUN R</a:t>
            </a:r>
          </a:p>
          <a:p>
            <a:r>
              <a:rPr lang="en-IN" sz="2800" dirty="0">
                <a:latin typeface="Angsana New" panose="02020603050405020304" pitchFamily="18" charset="-34"/>
                <a:cs typeface="Angsana New"/>
              </a:rPr>
              <a:t>			711720104094	SUJITHA K</a:t>
            </a:r>
          </a:p>
          <a:p>
            <a:r>
              <a:rPr lang="en-IN" sz="2800" dirty="0">
                <a:latin typeface="Angsana New" panose="02020603050405020304" pitchFamily="18" charset="-34"/>
                <a:cs typeface="Angsana New"/>
              </a:rPr>
              <a:t>			711720104099	TAMILARASI P</a:t>
            </a:r>
          </a:p>
          <a:p>
            <a:r>
              <a:rPr lang="en-IN" sz="2800" dirty="0">
                <a:latin typeface="Angsana New" panose="02020603050405020304" pitchFamily="18" charset="-34"/>
                <a:cs typeface="Angsana New"/>
              </a:rPr>
              <a:t>			711720104104	VIGNESWARAN S</a:t>
            </a:r>
          </a:p>
          <a:p>
            <a:r>
              <a:rPr lang="en-IN" sz="2800" b="1" dirty="0" smtClean="0">
                <a:latin typeface="Angsana New" panose="02020603050405020304" pitchFamily="18" charset="-34"/>
                <a:cs typeface="Angsana New" panose="02020603050405020304" pitchFamily="18" charset="-34"/>
              </a:rPr>
              <a:t>Under </a:t>
            </a:r>
            <a:r>
              <a:rPr lang="en-IN" sz="2800" b="1" dirty="0">
                <a:latin typeface="Angsana New" panose="02020603050405020304" pitchFamily="18" charset="-34"/>
                <a:cs typeface="Angsana New" panose="02020603050405020304" pitchFamily="18" charset="-34"/>
              </a:rPr>
              <a:t>the guidance of :</a:t>
            </a:r>
          </a:p>
          <a:p>
            <a:r>
              <a:rPr lang="en-IN" sz="3200" b="1" dirty="0">
                <a:latin typeface="Angsana New" panose="02020603050405020304" pitchFamily="18" charset="-34"/>
                <a:cs typeface="Angsana New" panose="02020603050405020304" pitchFamily="18" charset="-34"/>
              </a:rPr>
              <a:t>Mentor : Ms. </a:t>
            </a:r>
            <a:r>
              <a:rPr lang="en-IN" sz="3200" b="1" dirty="0" err="1">
                <a:latin typeface="Angsana New" panose="02020603050405020304" pitchFamily="18" charset="-34"/>
                <a:cs typeface="Angsana New" panose="02020603050405020304" pitchFamily="18" charset="-34"/>
              </a:rPr>
              <a:t>Aarthi</a:t>
            </a:r>
            <a:r>
              <a:rPr lang="en-IN" sz="3200" b="1" dirty="0">
                <a:latin typeface="Angsana New" panose="02020603050405020304" pitchFamily="18" charset="-34"/>
                <a:cs typeface="Angsana New" panose="02020603050405020304" pitchFamily="18" charset="-34"/>
              </a:rPr>
              <a:t> T</a:t>
            </a:r>
          </a:p>
          <a:p>
            <a:r>
              <a:rPr lang="en-IN" sz="28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226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Modules split up</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r>
              <a:rPr lang="en-US" dirty="0">
                <a:latin typeface="Century" panose="02040604050505020304" pitchFamily="18" charset="0"/>
              </a:rPr>
              <a:t>Module 1: Building a screen</a:t>
            </a:r>
          </a:p>
          <a:p>
            <a:r>
              <a:rPr lang="en-US" dirty="0">
                <a:latin typeface="Century" panose="02040604050505020304" pitchFamily="18" charset="0"/>
              </a:rPr>
              <a:t>Module 2: Questions screen using UI refinement</a:t>
            </a:r>
          </a:p>
          <a:p>
            <a:r>
              <a:rPr lang="en-US" dirty="0">
                <a:latin typeface="Century" panose="02040604050505020304" pitchFamily="18" charset="0"/>
              </a:rPr>
              <a:t>Module 3: Setting up firebase</a:t>
            </a:r>
          </a:p>
          <a:p>
            <a:r>
              <a:rPr lang="en-US" dirty="0">
                <a:latin typeface="Century" panose="02040604050505020304" pitchFamily="18" charset="0"/>
              </a:rPr>
              <a:t>Module 4: Adding Google sign in feature</a:t>
            </a:r>
            <a:endParaRPr lang="en-IN" dirty="0">
              <a:latin typeface="Century"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383504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itchFamily="82" charset="0"/>
              </a:rPr>
              <a:t>module </a:t>
            </a:r>
            <a:r>
              <a:rPr lang="en-US" dirty="0">
                <a:latin typeface="Algerian" pitchFamily="82" charset="0"/>
              </a:rPr>
              <a:t>1-building a screen</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pic>
        <p:nvPicPr>
          <p:cNvPr id="8" name="Content Placeholder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769" y="956603"/>
            <a:ext cx="3730752" cy="5019186"/>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519" y="1395330"/>
            <a:ext cx="2495898" cy="4141731"/>
          </a:xfrm>
          <a:prstGeom prst="rect">
            <a:avLst/>
          </a:prstGeom>
        </p:spPr>
      </p:pic>
    </p:spTree>
    <p:extLst>
      <p:ext uri="{BB962C8B-B14F-4D97-AF65-F5344CB8AC3E}">
        <p14:creationId xmlns:p14="http://schemas.microsoft.com/office/powerpoint/2010/main" val="201629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r>
              <a:rPr lang="en-US" dirty="0">
                <a:latin typeface="Algerian" pitchFamily="82" charset="0"/>
              </a:rPr>
              <a:t>Module 2- questions screen using </a:t>
            </a:r>
            <a:r>
              <a:rPr lang="en-US" dirty="0" err="1">
                <a:latin typeface="Algerian" pitchFamily="82" charset="0"/>
              </a:rPr>
              <a:t>ui</a:t>
            </a:r>
            <a:r>
              <a:rPr lang="en-US" dirty="0">
                <a:latin typeface="Algerian" pitchFamily="82" charset="0"/>
              </a:rPr>
              <a:t> refinement</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smtClean="0"/>
              <a:t>MINI PROJECT– THIRD REVIEW                                                                                       </a:t>
            </a:r>
            <a:r>
              <a:rPr lang="en-US" sz="1600" dirty="0"/>
              <a:t>Department of </a:t>
            </a:r>
            <a:r>
              <a:rPr lang="en-US" sz="1600" dirty="0" smtClean="0"/>
              <a:t>CSE, </a:t>
            </a:r>
            <a:r>
              <a:rPr lang="en-US" sz="1600" dirty="0" err="1"/>
              <a:t>KGiSL</a:t>
            </a:r>
            <a:r>
              <a:rPr lang="en-US" sz="1600" dirty="0"/>
              <a:t> Institute of Technology, Coimbatore </a:t>
            </a: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 y="1564063"/>
            <a:ext cx="4028131" cy="4032328"/>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767" y="1626557"/>
            <a:ext cx="3819313" cy="3386877"/>
          </a:xfrm>
          <a:prstGeom prst="rect">
            <a:avLst/>
          </a:prstGeom>
        </p:spPr>
      </p:pic>
    </p:spTree>
    <p:extLst>
      <p:ext uri="{BB962C8B-B14F-4D97-AF65-F5344CB8AC3E}">
        <p14:creationId xmlns:p14="http://schemas.microsoft.com/office/powerpoint/2010/main" val="9956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itchFamily="82" charset="0"/>
              </a:rPr>
              <a:t>module 3 – Setting up firebase</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00801"/>
            <a:ext cx="6766560" cy="396240"/>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28" y="1138507"/>
            <a:ext cx="5515745" cy="3096057"/>
          </a:xfrm>
          <a:prstGeom prst="rect">
            <a:avLst/>
          </a:prstGeo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572" y="1998856"/>
            <a:ext cx="5039428" cy="3162741"/>
          </a:xfrm>
          <a:prstGeom prst="rect">
            <a:avLst/>
          </a:prstGeom>
        </p:spPr>
      </p:pic>
    </p:spTree>
    <p:extLst>
      <p:ext uri="{BB962C8B-B14F-4D97-AF65-F5344CB8AC3E}">
        <p14:creationId xmlns:p14="http://schemas.microsoft.com/office/powerpoint/2010/main" val="422085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914184" cy="844697"/>
          </a:xfrm>
        </p:spPr>
        <p:txBody>
          <a:bodyPr>
            <a:normAutofit fontScale="90000"/>
          </a:bodyPr>
          <a:lstStyle/>
          <a:p>
            <a:pPr algn="ctr"/>
            <a:r>
              <a:rPr lang="en-US" dirty="0">
                <a:latin typeface="Algerian" pitchFamily="82" charset="0"/>
              </a:rPr>
              <a:t>module 4 - Adding Google sign in feature</a:t>
            </a:r>
            <a:endParaRPr lang="en-IN" dirty="0">
              <a:latin typeface="Algerian" pitchFamily="82"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smtClean="0">
              <a:latin typeface="Cambria" pitchFamily="18" charset="0"/>
            </a:endParaRPr>
          </a:p>
          <a:p>
            <a:pPr marL="534988" indent="-450850">
              <a:buFont typeface="Wingdings" panose="05000000000000000000" pitchFamily="2" charset="2"/>
              <a:buChar char="Ø"/>
            </a:pPr>
            <a:endParaRPr lang="en-US" dirty="0" smtClean="0">
              <a:latin typeface="Cambria"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1" y="1068509"/>
            <a:ext cx="2963008" cy="5048955"/>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196" y="1068509"/>
            <a:ext cx="2781688" cy="4963218"/>
          </a:xfrm>
          <a:prstGeom prst="rect">
            <a:avLst/>
          </a:prstGeom>
        </p:spPr>
      </p:pic>
    </p:spTree>
    <p:extLst>
      <p:ext uri="{BB962C8B-B14F-4D97-AF65-F5344CB8AC3E}">
        <p14:creationId xmlns:p14="http://schemas.microsoft.com/office/powerpoint/2010/main" val="137840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Conclusion &amp; </a:t>
            </a:r>
            <a:r>
              <a:rPr lang="en-US" smtClean="0">
                <a:latin typeface="Algerian" panose="04020705040A02060702" pitchFamily="82" charset="0"/>
              </a:rPr>
              <a:t>future enhancement</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algn="just">
              <a:buFont typeface="Wingdings" pitchFamily="2" charset="2"/>
              <a:buChar char="Ø"/>
            </a:pPr>
            <a:r>
              <a:rPr lang="en-US" dirty="0"/>
              <a:t>We have provided empirical support for the necessity and </a:t>
            </a:r>
            <a:r>
              <a:rPr lang="en-US" dirty="0" smtClean="0"/>
              <a:t>designed in the development of companion bots targeted for mentally affected people.</a:t>
            </a:r>
            <a:r>
              <a:rPr lang="en-US" dirty="0"/>
              <a:t> Our results demonstrate stark differences in preferences and requirement between </a:t>
            </a:r>
            <a:r>
              <a:rPr lang="en-US" dirty="0" smtClean="0"/>
              <a:t>mentally affected </a:t>
            </a:r>
            <a:r>
              <a:rPr lang="en-US" dirty="0"/>
              <a:t>people and </a:t>
            </a:r>
            <a:r>
              <a:rPr lang="en-US" dirty="0" smtClean="0"/>
              <a:t>bots</a:t>
            </a:r>
            <a:r>
              <a:rPr lang="en-US" dirty="0"/>
              <a:t>, suggesting that engaging the end user in the design and development of companion robots is essential</a:t>
            </a:r>
            <a:r>
              <a:rPr lang="en-US" dirty="0" smtClean="0"/>
              <a:t>.</a:t>
            </a:r>
          </a:p>
          <a:p>
            <a:pPr algn="just">
              <a:buFont typeface="Wingdings" pitchFamily="2" charset="2"/>
              <a:buChar char="Ø"/>
            </a:pPr>
            <a:endParaRPr lang="en-US" dirty="0" smtClean="0"/>
          </a:p>
          <a:p>
            <a:pPr algn="just">
              <a:buFont typeface="Wingdings" pitchFamily="2" charset="2"/>
              <a:buChar char="Ø"/>
            </a:pPr>
            <a:r>
              <a:rPr lang="en-US" dirty="0"/>
              <a:t>Further desirable functions were also identified that are not currently included as standard on companion robots, such as eye-contact, life-simulation features, </a:t>
            </a:r>
            <a:r>
              <a:rPr lang="en-US" dirty="0" err="1"/>
              <a:t>personalisation</a:t>
            </a:r>
            <a:r>
              <a:rPr lang="en-US" dirty="0"/>
              <a:t>, obeying commands and the potential for interactive language.</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lnSpcReduction="10000"/>
          </a:bodyPr>
          <a:lstStyle/>
          <a:p>
            <a:pPr marL="514350" indent="-514350" algn="just">
              <a:buFont typeface="+mj-lt"/>
              <a:buAutoNum type="arabicPeriod"/>
            </a:pPr>
            <a:r>
              <a:rPr lang="en-IN" dirty="0" err="1">
                <a:latin typeface="Century" panose="02040604050505020304" pitchFamily="18" charset="0"/>
              </a:rPr>
              <a:t>Xiong</a:t>
            </a:r>
            <a:r>
              <a:rPr lang="en-IN" dirty="0">
                <a:latin typeface="Century" panose="02040604050505020304" pitchFamily="18" charset="0"/>
              </a:rPr>
              <a:t>, </a:t>
            </a:r>
            <a:r>
              <a:rPr lang="en-IN" dirty="0" err="1">
                <a:latin typeface="Century" panose="02040604050505020304" pitchFamily="18" charset="0"/>
              </a:rPr>
              <a:t>Caihua</a:t>
            </a:r>
            <a:r>
              <a:rPr lang="en-IN" dirty="0">
                <a:latin typeface="Century" panose="02040604050505020304" pitchFamily="18" charset="0"/>
              </a:rPr>
              <a:t>; Huang, </a:t>
            </a:r>
            <a:r>
              <a:rPr lang="en-IN" dirty="0" err="1">
                <a:latin typeface="Century" panose="02040604050505020304" pitchFamily="18" charset="0"/>
              </a:rPr>
              <a:t>Yongan</a:t>
            </a:r>
            <a:r>
              <a:rPr lang="en-IN" dirty="0">
                <a:latin typeface="Century" panose="02040604050505020304" pitchFamily="18" charset="0"/>
              </a:rPr>
              <a:t>; </a:t>
            </a:r>
            <a:r>
              <a:rPr lang="en-IN" dirty="0" err="1">
                <a:latin typeface="Century" panose="02040604050505020304" pitchFamily="18" charset="0"/>
              </a:rPr>
              <a:t>Xiong</a:t>
            </a:r>
            <a:r>
              <a:rPr lang="en-IN" dirty="0">
                <a:latin typeface="Century" panose="02040604050505020304" pitchFamily="18" charset="0"/>
              </a:rPr>
              <a:t>, </a:t>
            </a:r>
            <a:r>
              <a:rPr lang="en-IN" dirty="0" err="1">
                <a:latin typeface="Century" panose="02040604050505020304" pitchFamily="18" charset="0"/>
              </a:rPr>
              <a:t>Youlun</a:t>
            </a:r>
            <a:r>
              <a:rPr lang="en-IN" dirty="0">
                <a:latin typeface="Century" panose="02040604050505020304" pitchFamily="18" charset="0"/>
              </a:rPr>
              <a:t> (2008). Intelligent Robotics and Applications: First International Conference, ICIRA 2008 Wuhan, China, October 15-17, 2008 </a:t>
            </a:r>
          </a:p>
          <a:p>
            <a:pPr marL="514350" indent="-514350" algn="just">
              <a:buFont typeface="+mj-lt"/>
              <a:buAutoNum type="arabicPeriod"/>
            </a:pPr>
            <a:r>
              <a:rPr lang="en-IN" dirty="0" err="1">
                <a:latin typeface="Century" panose="02040604050505020304" pitchFamily="18" charset="0"/>
              </a:rPr>
              <a:t>Sojka</a:t>
            </a:r>
            <a:r>
              <a:rPr lang="en-IN" dirty="0">
                <a:latin typeface="Century" panose="02040604050505020304" pitchFamily="18" charset="0"/>
              </a:rPr>
              <a:t>, Petr; </a:t>
            </a:r>
            <a:r>
              <a:rPr lang="en-IN" dirty="0" err="1">
                <a:latin typeface="Century" panose="02040604050505020304" pitchFamily="18" charset="0"/>
              </a:rPr>
              <a:t>Horak</a:t>
            </a:r>
            <a:r>
              <a:rPr lang="en-IN" dirty="0">
                <a:latin typeface="Century" panose="02040604050505020304" pitchFamily="18" charset="0"/>
              </a:rPr>
              <a:t>, </a:t>
            </a:r>
            <a:r>
              <a:rPr lang="en-IN" dirty="0" err="1">
                <a:latin typeface="Century" panose="02040604050505020304" pitchFamily="18" charset="0"/>
              </a:rPr>
              <a:t>Aleš</a:t>
            </a:r>
            <a:r>
              <a:rPr lang="en-IN" dirty="0">
                <a:latin typeface="Century" panose="02040604050505020304" pitchFamily="18" charset="0"/>
              </a:rPr>
              <a:t>; </a:t>
            </a:r>
            <a:r>
              <a:rPr lang="en-IN" dirty="0" err="1">
                <a:latin typeface="Century" panose="02040604050505020304" pitchFamily="18" charset="0"/>
              </a:rPr>
              <a:t>Kopecek</a:t>
            </a:r>
            <a:r>
              <a:rPr lang="en-IN" dirty="0">
                <a:latin typeface="Century" panose="02040604050505020304" pitchFamily="18" charset="0"/>
              </a:rPr>
              <a:t>, Ivan (2008). Text, Speech and Dialogue: 11th International Conference</a:t>
            </a:r>
          </a:p>
          <a:p>
            <a:pPr marL="514350" indent="-514350" algn="just">
              <a:buFont typeface="+mj-lt"/>
              <a:buAutoNum type="arabicPeriod"/>
            </a:pPr>
            <a:r>
              <a:rPr lang="en-US" dirty="0">
                <a:latin typeface="Century" panose="02040604050505020304" pitchFamily="18" charset="0"/>
              </a:rPr>
              <a:t>Wang, Kelly. </a:t>
            </a:r>
            <a:r>
              <a:rPr lang="en-US" u="sng" dirty="0">
                <a:latin typeface="Century" panose="02040604050505020304" pitchFamily="18" charset="0"/>
                <a:hlinkClick r:id="rId2"/>
              </a:rPr>
              <a:t>"</a:t>
            </a:r>
            <a:r>
              <a:rPr lang="en-US" dirty="0">
                <a:latin typeface="Century" panose="02040604050505020304" pitchFamily="18" charset="0"/>
                <a:hlinkClick r:id="rId2"/>
              </a:rPr>
              <a:t>'</a:t>
            </a:r>
            <a:r>
              <a:rPr lang="en-US" dirty="0" err="1">
                <a:latin typeface="Century" panose="02040604050505020304" pitchFamily="18" charset="0"/>
                <a:hlinkClick r:id="rId2"/>
              </a:rPr>
              <a:t>iPal</a:t>
            </a:r>
            <a:r>
              <a:rPr lang="en-US" dirty="0">
                <a:latin typeface="Century" panose="02040604050505020304" pitchFamily="18" charset="0"/>
                <a:hlinkClick r:id="rId2"/>
              </a:rPr>
              <a:t>' robot companion for China's lonely children"</a:t>
            </a:r>
            <a:r>
              <a:rPr lang="en-US" dirty="0">
                <a:latin typeface="Century" panose="02040604050505020304" pitchFamily="18" charset="0"/>
              </a:rPr>
              <a:t>. phys.org. Retrieved 10 December 2021.</a:t>
            </a:r>
          </a:p>
          <a:p>
            <a:pPr marL="514350" indent="-514350" algn="just">
              <a:buFont typeface="+mj-lt"/>
              <a:buAutoNum type="arabicPeriod"/>
            </a:pPr>
            <a:r>
              <a:rPr lang="en-US" dirty="0">
                <a:latin typeface="Century" panose="02040604050505020304" pitchFamily="18" charset="0"/>
              </a:rPr>
              <a:t> </a:t>
            </a:r>
            <a:r>
              <a:rPr lang="en-US" dirty="0" err="1">
                <a:latin typeface="Century" panose="02040604050505020304" pitchFamily="18" charset="0"/>
              </a:rPr>
              <a:t>Lamers</a:t>
            </a:r>
            <a:r>
              <a:rPr lang="en-US" dirty="0">
                <a:latin typeface="Century" panose="02040604050505020304" pitchFamily="18" charset="0"/>
              </a:rPr>
              <a:t>, Maarten H.; </a:t>
            </a:r>
            <a:r>
              <a:rPr lang="en-US" dirty="0" err="1">
                <a:latin typeface="Century" panose="02040604050505020304" pitchFamily="18" charset="0"/>
              </a:rPr>
              <a:t>Verbeek</a:t>
            </a:r>
            <a:r>
              <a:rPr lang="en-US" dirty="0">
                <a:latin typeface="Century" panose="02040604050505020304" pitchFamily="18" charset="0"/>
              </a:rPr>
              <a:t>, </a:t>
            </a:r>
            <a:r>
              <a:rPr lang="en-US" dirty="0" err="1">
                <a:latin typeface="Century" panose="02040604050505020304" pitchFamily="18" charset="0"/>
              </a:rPr>
              <a:t>Fons</a:t>
            </a:r>
            <a:r>
              <a:rPr lang="en-US" dirty="0">
                <a:latin typeface="Century" panose="02040604050505020304" pitchFamily="18" charset="0"/>
              </a:rPr>
              <a:t> J. (2011). Human-Robot Personal Relationships: Third International Conference, HRPR 2010, Leiden.</a:t>
            </a:r>
          </a:p>
          <a:p>
            <a:pPr marL="514350" indent="-514350" algn="just">
              <a:buFont typeface="+mj-lt"/>
              <a:buAutoNum type="arabicPeriod"/>
            </a:pPr>
            <a:r>
              <a:rPr lang="en-US" dirty="0">
                <a:latin typeface="Century" panose="02040604050505020304" pitchFamily="18" charset="0"/>
                <a:hlinkClick r:id="rId3"/>
              </a:rPr>
              <a:t>"NICOBO, a robot born out of empathy with consumers and sense of mission"</a:t>
            </a:r>
            <a:r>
              <a:rPr lang="en-US" dirty="0">
                <a:latin typeface="Century" panose="02040604050505020304" pitchFamily="18" charset="0"/>
              </a:rPr>
              <a:t>. </a:t>
            </a:r>
            <a:r>
              <a:rPr lang="en-US" i="1" dirty="0">
                <a:latin typeface="Century" panose="02040604050505020304" pitchFamily="18" charset="0"/>
              </a:rPr>
              <a:t>Panasonic</a:t>
            </a:r>
            <a:r>
              <a:rPr lang="en-US" dirty="0">
                <a:latin typeface="Century" panose="02040604050505020304" pitchFamily="18" charset="0"/>
              </a:rPr>
              <a:t>. Panasonic. Retrieved 2 May 2023</a:t>
            </a:r>
            <a:endParaRPr lang="en-IN" dirty="0">
              <a:latin typeface="Century Schoolbook" pitchFamily="18" charset="0"/>
            </a:endParaRPr>
          </a:p>
          <a:p>
            <a:pPr marL="514350" indent="-514350" algn="just">
              <a:buFont typeface="+mj-lt"/>
              <a:buAutoNum type="arabicPeriod"/>
            </a:pPr>
            <a:endParaRPr lang="en-IN" dirty="0">
              <a:latin typeface="Century Schoolbook" pitchFamily="18" charset="0"/>
            </a:endParaRPr>
          </a:p>
          <a:p>
            <a:pPr marL="514350" indent="-514350" algn="just">
              <a:buFont typeface="+mj-lt"/>
              <a:buAutoNum type="arabicPeriod"/>
            </a:pPr>
            <a:endParaRPr lang="en-IN" dirty="0" smtClean="0">
              <a:latin typeface="Century Schoolbook" pitchFamily="18" charset="0"/>
            </a:endParaRPr>
          </a:p>
          <a:p>
            <a:pPr marL="514350" indent="-514350" algn="just">
              <a:buFont typeface="+mj-lt"/>
              <a:buAutoNum type="arabicPeriod"/>
            </a:pPr>
            <a:endParaRPr lang="en-IN" dirty="0" smtClean="0">
              <a:latin typeface="Century Schoolbook" pitchFamily="18" charset="0"/>
            </a:endParaRPr>
          </a:p>
          <a:p>
            <a:pPr algn="just"/>
            <a:endParaRPr lang="en-IN" dirty="0" smtClean="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55" y="845127"/>
            <a:ext cx="10577945" cy="495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923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r>
              <a:rPr lang="en-US" sz="6000" dirty="0">
                <a:latin typeface="Algerian" panose="04020705040A02060702" pitchFamily="82" charset="0"/>
              </a:rPr>
              <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endParaRPr lang="en-US" sz="1600" dirty="0" smtClean="0"/>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34816" y="534254"/>
            <a:ext cx="10515600" cy="5247249"/>
          </a:xfrm>
        </p:spPr>
        <p:txBody>
          <a:bodyPr>
            <a:normAutofit/>
          </a:bodyPr>
          <a:lstStyle/>
          <a:p>
            <a:pPr marL="0" indent="0" algn="just">
              <a:buNone/>
            </a:pPr>
            <a:r>
              <a:rPr lang="en-US" dirty="0" smtClean="0">
                <a:latin typeface="Century" panose="02040604050505020304" pitchFamily="18" charset="0"/>
              </a:rPr>
              <a:t>.</a:t>
            </a:r>
            <a:endParaRPr lang="en-GB" dirty="0" smtClean="0">
              <a:latin typeface="Century Schoolbook" pitchFamily="18" charset="0"/>
            </a:endParaRPr>
          </a:p>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smtClean="0">
                <a:latin typeface="Century Schoolbook" panose="02040604050505020304" pitchFamily="18" charset="0"/>
              </a:rPr>
              <a:t>Existing </a:t>
            </a:r>
            <a:r>
              <a:rPr lang="en-IN" dirty="0">
                <a:latin typeface="Century Schoolbook" panose="02040604050505020304" pitchFamily="18" charset="0"/>
              </a:rPr>
              <a:t>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US" dirty="0">
                <a:latin typeface="Century Schoolbook" panose="02040604050505020304" pitchFamily="18" charset="0"/>
              </a:rPr>
              <a:t>Module Split-up</a:t>
            </a:r>
            <a:endParaRPr lang="en-IN" dirty="0">
              <a:latin typeface="Century Schoolbook" panose="02040604050505020304" pitchFamily="18" charset="0"/>
            </a:endParaRP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0" indent="0" algn="just">
              <a:buNone/>
            </a:pPr>
            <a:r>
              <a:rPr lang="en-US" dirty="0">
                <a:latin typeface="Century Schoolbook" panose="02040604050505020304" pitchFamily="18" charset="0"/>
              </a:rPr>
              <a:t>Mental health is an important issue in the world today. With a large population now working from home and staying away from loved ones, the mental health situation has deteriorated. As such, it becomes important to track and remedy any problems before they get too serious. We try achieving this using the Companion Bot.</a:t>
            </a:r>
          </a:p>
          <a:p>
            <a:pPr marL="0" indent="0" algn="just">
              <a:buNone/>
            </a:pPr>
            <a:endParaRPr lang="en-US" dirty="0">
              <a:latin typeface="Century Schoolbook" panose="02040604050505020304" pitchFamily="18" charset="0"/>
            </a:endParaRPr>
          </a:p>
          <a:p>
            <a:pPr marL="0" indent="0" algn="just">
              <a:buNone/>
            </a:pPr>
            <a:r>
              <a:rPr lang="en-US" dirty="0">
                <a:latin typeface="Century" panose="02040604050505020304" pitchFamily="18" charset="0"/>
              </a:rPr>
              <a:t>The project focuses on building a mental health tracker. You will try to get an idea of the mental state of your user, find out if they are suffering and then suggest measures they can take to get out of their present condition. </a:t>
            </a:r>
          </a:p>
          <a:p>
            <a:pPr marL="0" indent="0" algn="just">
              <a:buNone/>
            </a:pPr>
            <a:endParaRPr lang="en-GB" dirty="0">
              <a:latin typeface="Century Schoolbook" pitchFamily="18" charset="0"/>
            </a:endParaRPr>
          </a:p>
          <a:p>
            <a:pPr marL="0" indent="0" algn="just">
              <a:buNone/>
            </a:pPr>
            <a:endParaRPr lang="en-GB" dirty="0" smtClean="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056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2167597"/>
          </a:xfrm>
        </p:spPr>
        <p:txBody>
          <a:bodyPr>
            <a:normAutofit/>
          </a:bodyPr>
          <a:lstStyle/>
          <a:p>
            <a:pPr marL="0" indent="0" algn="just">
              <a:buNone/>
            </a:pPr>
            <a:r>
              <a:rPr lang="en-US" dirty="0">
                <a:latin typeface="Century" panose="02040604050505020304" pitchFamily="18" charset="0"/>
              </a:rPr>
              <a:t>The autonomous device, which is also built to support the elderly, helps its owner interact with </a:t>
            </a:r>
            <a:r>
              <a:rPr lang="en-US" dirty="0">
                <a:latin typeface="Century" panose="02040604050505020304" pitchFamily="18" charset="0"/>
                <a:hlinkClick r:id="rId2" tooltip="Home automation"/>
              </a:rPr>
              <a:t>smart home</a:t>
            </a:r>
            <a:r>
              <a:rPr lang="en-US" dirty="0">
                <a:latin typeface="Century" panose="02040604050505020304" pitchFamily="18" charset="0"/>
              </a:rPr>
              <a:t> environment as well as care givers. It is capable of speech and movement and can detect and track people at home.</a:t>
            </a:r>
            <a:endParaRPr lang="en-IN" dirty="0">
              <a:latin typeface="Century"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a:t>
            </a:r>
            <a:r>
              <a:rPr lang="en-US" sz="1600" dirty="0" smtClean="0"/>
              <a:t>PROJECT–THIRD REVIEW </a:t>
            </a:r>
            <a:endParaRPr lang="en-US" sz="1600" dirty="0"/>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80536" y="31446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96240" y="3970604"/>
            <a:ext cx="10515600" cy="2167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panose="02040604050505020304" pitchFamily="18" charset="0"/>
              </a:rPr>
              <a:t>Although robots can be superior to humans in some ways, they are less </a:t>
            </a:r>
            <a:r>
              <a:rPr lang="en-US" dirty="0" err="1">
                <a:latin typeface="Century" panose="02040604050505020304" pitchFamily="18" charset="0"/>
              </a:rPr>
              <a:t>dextrous</a:t>
            </a:r>
            <a:r>
              <a:rPr lang="en-US" dirty="0">
                <a:latin typeface="Century" panose="02040604050505020304" pitchFamily="18" charset="0"/>
              </a:rPr>
              <a:t> than humans, they don’t have such powerful brains, and cannot compete with a human’s ability to understand what they can see.</a:t>
            </a:r>
          </a:p>
          <a:p>
            <a:pPr marL="0" indent="0">
              <a:buNone/>
            </a:pP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6683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smtClean="0">
                <a:latin typeface="Algerian" panose="04020705040A02060702" pitchFamily="82" charset="0"/>
              </a:rPr>
              <a:t>Literature survey </a:t>
            </a:r>
            <a:endParaRPr lang="en-IN" dirty="0">
              <a:latin typeface="Algerian" pitchFamily="82" charset="0"/>
            </a:endParaRPr>
          </a:p>
        </p:txBody>
      </p:sp>
      <p:sp>
        <p:nvSpPr>
          <p:cNvPr id="4" name="Date Placeholder 3"/>
          <p:cNvSpPr>
            <a:spLocks noGrp="1"/>
          </p:cNvSpPr>
          <p:nvPr>
            <p:ph type="dt" sz="half" idx="10"/>
          </p:nvPr>
        </p:nvSpPr>
        <p:spPr/>
        <p:txBody>
          <a:bodyPr/>
          <a:lstStyle/>
          <a:p>
            <a:fld id="{76C9C406-4445-4E33-987C-6117DEBA54F9}" type="datetime1">
              <a:rPr lang="en-IN" smtClean="0"/>
              <a:pPr/>
              <a:t>26-05-2023</a:t>
            </a:fld>
            <a:endParaRPr lang="en-IN"/>
          </a:p>
        </p:txBody>
      </p:sp>
      <p:sp>
        <p:nvSpPr>
          <p:cNvPr id="5" name="Footer Placeholder 4"/>
          <p:cNvSpPr>
            <a:spLocks noGrp="1"/>
          </p:cNvSpPr>
          <p:nvPr>
            <p:ph type="ftr" sz="quarter" idx="11"/>
          </p:nvPr>
        </p:nvSpPr>
        <p:spPr/>
        <p:txBody>
          <a:bodyPr/>
          <a:lstStyle/>
          <a:p>
            <a:r>
              <a:rPr lang="en-US" dirty="0"/>
              <a:t>MINI PROJECT– </a:t>
            </a:r>
            <a:r>
              <a:rPr lang="en-US" dirty="0" smtClean="0"/>
              <a:t>THIRD </a:t>
            </a:r>
            <a:r>
              <a:rPr lang="en-US" dirty="0"/>
              <a:t>REVIEW </a:t>
            </a:r>
          </a:p>
          <a:p>
            <a:r>
              <a:rPr lang="en-US" dirty="0" smtClean="0"/>
              <a:t>Department of ECE, </a:t>
            </a:r>
            <a:r>
              <a:rPr lang="en-US" dirty="0" err="1" smtClean="0"/>
              <a:t>KGiSL</a:t>
            </a:r>
            <a:r>
              <a:rPr lang="en-US" dirty="0" smtClean="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dirty="0"/>
          </a:p>
        </p:txBody>
      </p:sp>
      <p:graphicFrame>
        <p:nvGraphicFramePr>
          <p:cNvPr id="8" name="Table 7">
            <a:extLst>
              <a:ext uri="{FF2B5EF4-FFF2-40B4-BE49-F238E27FC236}">
                <a16:creationId xmlns:a16="http://schemas.microsoft.com/office/drawing/2014/main" id="{DA5479EF-A613-BCEF-0136-F06F4A6BB61B}"/>
              </a:ext>
            </a:extLst>
          </p:cNvPr>
          <p:cNvGraphicFramePr>
            <a:graphicFrameLocks noGrp="1"/>
          </p:cNvGraphicFramePr>
          <p:nvPr>
            <p:extLst>
              <p:ext uri="{D42A27DB-BD31-4B8C-83A1-F6EECF244321}">
                <p14:modId xmlns:p14="http://schemas.microsoft.com/office/powerpoint/2010/main" val="841151379"/>
              </p:ext>
            </p:extLst>
          </p:nvPr>
        </p:nvGraphicFramePr>
        <p:xfrm>
          <a:off x="1372772" y="974055"/>
          <a:ext cx="8935795" cy="4909890"/>
        </p:xfrm>
        <a:graphic>
          <a:graphicData uri="http://schemas.openxmlformats.org/drawingml/2006/table">
            <a:tbl>
              <a:tblPr firstRow="1" bandRow="1">
                <a:tableStyleId>{5C22544A-7EE6-4342-B048-85BDC9FD1C3A}</a:tableStyleId>
              </a:tblPr>
              <a:tblGrid>
                <a:gridCol w="1787159">
                  <a:extLst>
                    <a:ext uri="{9D8B030D-6E8A-4147-A177-3AD203B41FA5}">
                      <a16:colId xmlns:a16="http://schemas.microsoft.com/office/drawing/2014/main" val="1580207400"/>
                    </a:ext>
                  </a:extLst>
                </a:gridCol>
                <a:gridCol w="1787159">
                  <a:extLst>
                    <a:ext uri="{9D8B030D-6E8A-4147-A177-3AD203B41FA5}">
                      <a16:colId xmlns:a16="http://schemas.microsoft.com/office/drawing/2014/main" val="2421469892"/>
                    </a:ext>
                  </a:extLst>
                </a:gridCol>
                <a:gridCol w="1787159">
                  <a:extLst>
                    <a:ext uri="{9D8B030D-6E8A-4147-A177-3AD203B41FA5}">
                      <a16:colId xmlns:a16="http://schemas.microsoft.com/office/drawing/2014/main" val="3732510907"/>
                    </a:ext>
                  </a:extLst>
                </a:gridCol>
                <a:gridCol w="1787159">
                  <a:extLst>
                    <a:ext uri="{9D8B030D-6E8A-4147-A177-3AD203B41FA5}">
                      <a16:colId xmlns:a16="http://schemas.microsoft.com/office/drawing/2014/main" val="3615682057"/>
                    </a:ext>
                  </a:extLst>
                </a:gridCol>
                <a:gridCol w="1787159">
                  <a:extLst>
                    <a:ext uri="{9D8B030D-6E8A-4147-A177-3AD203B41FA5}">
                      <a16:colId xmlns:a16="http://schemas.microsoft.com/office/drawing/2014/main" val="992825143"/>
                    </a:ext>
                  </a:extLst>
                </a:gridCol>
              </a:tblGrid>
              <a:tr h="651142">
                <a:tc>
                  <a:txBody>
                    <a:bodyPr/>
                    <a:lstStyle/>
                    <a:p>
                      <a:r>
                        <a:rPr lang="en-US" dirty="0">
                          <a:solidFill>
                            <a:schemeClr val="tx1"/>
                          </a:solidFill>
                        </a:rPr>
                        <a:t>TITLE</a:t>
                      </a:r>
                      <a:endParaRPr lang="en-IN" dirty="0">
                        <a:solidFill>
                          <a:schemeClr val="tx1"/>
                        </a:solidFill>
                      </a:endParaRPr>
                    </a:p>
                  </a:txBody>
                  <a:tcPr/>
                </a:tc>
                <a:tc>
                  <a:txBody>
                    <a:bodyPr/>
                    <a:lstStyle/>
                    <a:p>
                      <a:r>
                        <a:rPr lang="en-US" dirty="0">
                          <a:solidFill>
                            <a:schemeClr val="tx1"/>
                          </a:solidFill>
                        </a:rPr>
                        <a:t>PUBLICATION</a:t>
                      </a:r>
                    </a:p>
                    <a:p>
                      <a:r>
                        <a:rPr lang="en-US" dirty="0">
                          <a:solidFill>
                            <a:schemeClr val="tx1"/>
                          </a:solidFill>
                        </a:rPr>
                        <a:t>   DETAILS</a:t>
                      </a:r>
                      <a:endParaRPr lang="en-IN" dirty="0">
                        <a:solidFill>
                          <a:schemeClr val="tx1"/>
                        </a:solidFill>
                      </a:endParaRPr>
                    </a:p>
                  </a:txBody>
                  <a:tcPr/>
                </a:tc>
                <a:tc>
                  <a:txBody>
                    <a:bodyPr/>
                    <a:lstStyle/>
                    <a:p>
                      <a:r>
                        <a:rPr lang="en-US" dirty="0">
                          <a:solidFill>
                            <a:schemeClr val="tx1"/>
                          </a:solidFill>
                        </a:rPr>
                        <a:t>METHODOLOGY</a:t>
                      </a:r>
                    </a:p>
                    <a:p>
                      <a:r>
                        <a:rPr lang="en-US" dirty="0"/>
                        <a:t> </a:t>
                      </a:r>
                      <a:endParaRPr lang="en-IN" dirty="0"/>
                    </a:p>
                  </a:txBody>
                  <a:tcPr/>
                </a:tc>
                <a:tc>
                  <a:txBody>
                    <a:bodyPr/>
                    <a:lstStyle/>
                    <a:p>
                      <a:r>
                        <a:rPr lang="en-US" dirty="0">
                          <a:solidFill>
                            <a:schemeClr val="tx1"/>
                          </a:solidFill>
                        </a:rPr>
                        <a:t>MERITS</a:t>
                      </a:r>
                      <a:endParaRPr lang="en-IN" dirty="0">
                        <a:solidFill>
                          <a:schemeClr val="tx1"/>
                        </a:solidFill>
                      </a:endParaRPr>
                    </a:p>
                  </a:txBody>
                  <a:tcPr/>
                </a:tc>
                <a:tc>
                  <a:txBody>
                    <a:bodyPr/>
                    <a:lstStyle/>
                    <a:p>
                      <a:r>
                        <a:rPr lang="en-US" dirty="0">
                          <a:solidFill>
                            <a:schemeClr val="tx1"/>
                          </a:solidFill>
                        </a:rPr>
                        <a:t>DEMERITS</a:t>
                      </a:r>
                      <a:endParaRPr lang="en-IN" dirty="0">
                        <a:solidFill>
                          <a:schemeClr val="tx1"/>
                        </a:solidFill>
                      </a:endParaRPr>
                    </a:p>
                  </a:txBody>
                  <a:tcPr/>
                </a:tc>
                <a:extLst>
                  <a:ext uri="{0D108BD9-81ED-4DB2-BD59-A6C34878D82A}">
                    <a16:rowId xmlns:a16="http://schemas.microsoft.com/office/drawing/2014/main" val="3952888961"/>
                  </a:ext>
                </a:extLst>
              </a:tr>
              <a:tr h="4258748">
                <a:tc>
                  <a:txBody>
                    <a:bodyPr/>
                    <a:lstStyle/>
                    <a:p>
                      <a:r>
                        <a:rPr lang="en-IN" sz="2000" dirty="0"/>
                        <a:t> </a:t>
                      </a:r>
                      <a:r>
                        <a:rPr lang="en-US" sz="2000" dirty="0"/>
                        <a:t>ADAM- Anxiety Detection and Management: a Solution to Manage Anxiety at Workplaces and Improve Productivity</a:t>
                      </a:r>
                      <a:endParaRPr lang="en-IN" sz="2000" dirty="0"/>
                    </a:p>
                  </a:txBody>
                  <a:tcPr/>
                </a:tc>
                <a:tc>
                  <a:txBody>
                    <a:bodyPr/>
                    <a:lstStyle/>
                    <a:p>
                      <a:r>
                        <a:rPr lang="en-US" dirty="0"/>
                        <a:t> </a:t>
                      </a:r>
                      <a:r>
                        <a:rPr lang="en-IN" dirty="0"/>
                        <a:t>Dilara </a:t>
                      </a:r>
                      <a:r>
                        <a:rPr lang="en-IN" dirty="0" err="1"/>
                        <a:t>Mannapperuma</a:t>
                      </a:r>
                      <a:endParaRPr lang="en-IN" dirty="0"/>
                    </a:p>
                    <a:p>
                      <a:r>
                        <a:rPr lang="en-IN" dirty="0" err="1"/>
                        <a:t>Abarnah</a:t>
                      </a:r>
                      <a:r>
                        <a:rPr lang="en-IN" dirty="0"/>
                        <a:t> </a:t>
                      </a:r>
                      <a:r>
                        <a:rPr lang="en-IN" dirty="0" err="1"/>
                        <a:t>Kirupananada</a:t>
                      </a:r>
                      <a:endParaRPr lang="en-US" dirty="0"/>
                    </a:p>
                    <a:p>
                      <a:r>
                        <a:rPr lang="en-US" dirty="0"/>
                        <a:t>2020 IEEE International Women in Engineering (WIE) Conference on Electrical and Computer Engineering</a:t>
                      </a:r>
                    </a:p>
                  </a:txBody>
                  <a:tcPr/>
                </a:tc>
                <a:tc>
                  <a:txBody>
                    <a:bodyPr/>
                    <a:lstStyle/>
                    <a:p>
                      <a:r>
                        <a:rPr lang="en-IN" sz="1800" b="0" i="0" kern="1200" dirty="0">
                          <a:solidFill>
                            <a:schemeClr val="dk1"/>
                          </a:solidFill>
                          <a:effectLst/>
                          <a:latin typeface="+mn-lt"/>
                          <a:ea typeface="+mn-ea"/>
                          <a:cs typeface="+mn-cs"/>
                        </a:rPr>
                        <a:t>Rule-based machine learning model </a:t>
                      </a:r>
                    </a:p>
                    <a:p>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Anxiety Detection and Management</a:t>
                      </a:r>
                    </a:p>
                    <a:p>
                      <a:endParaRPr lang="en-IN" sz="1800" b="0" i="0" kern="1200" dirty="0">
                        <a:solidFill>
                          <a:schemeClr val="dk1"/>
                        </a:solidFill>
                        <a:effectLst/>
                        <a:latin typeface="+mn-lt"/>
                        <a:ea typeface="+mn-ea"/>
                        <a:cs typeface="+mn-cs"/>
                      </a:endParaRPr>
                    </a:p>
                    <a:p>
                      <a:endParaRPr lang="en-IN" dirty="0"/>
                    </a:p>
                  </a:txBody>
                  <a:tcPr/>
                </a:tc>
                <a:tc>
                  <a:txBody>
                    <a:bodyPr/>
                    <a:lstStyle/>
                    <a:p>
                      <a:r>
                        <a:rPr lang="en-US" dirty="0"/>
                        <a:t> Easy to use and had appropriate navigation </a:t>
                      </a:r>
                    </a:p>
                    <a:p>
                      <a:endParaRPr lang="en-US" dirty="0"/>
                    </a:p>
                    <a:p>
                      <a:r>
                        <a:rPr lang="en-US" dirty="0"/>
                        <a:t> More accurate way of predicting anxiety than the manual scales</a:t>
                      </a:r>
                    </a:p>
                    <a:p>
                      <a:endParaRPr lang="en-US" dirty="0"/>
                    </a:p>
                    <a:p>
                      <a:r>
                        <a:rPr lang="en-US" dirty="0"/>
                        <a:t>More work specific activities can be created </a:t>
                      </a:r>
                      <a:endParaRPr lang="en-IN" dirty="0"/>
                    </a:p>
                  </a:txBody>
                  <a:tcPr/>
                </a:tc>
                <a:tc>
                  <a:txBody>
                    <a:bodyPr/>
                    <a:lstStyle/>
                    <a:p>
                      <a:r>
                        <a:rPr lang="en-IN" dirty="0"/>
                        <a:t> Overall productivity is less</a:t>
                      </a:r>
                    </a:p>
                  </a:txBody>
                  <a:tcPr/>
                </a:tc>
                <a:extLst>
                  <a:ext uri="{0D108BD9-81ED-4DB2-BD59-A6C34878D82A}">
                    <a16:rowId xmlns:a16="http://schemas.microsoft.com/office/drawing/2014/main" val="4063879471"/>
                  </a:ext>
                </a:extLst>
              </a:tr>
            </a:tbl>
          </a:graphicData>
        </a:graphic>
      </p:graphicFrame>
    </p:spTree>
    <p:extLst>
      <p:ext uri="{BB962C8B-B14F-4D97-AF65-F5344CB8AC3E}">
        <p14:creationId xmlns:p14="http://schemas.microsoft.com/office/powerpoint/2010/main" val="25496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smtClean="0">
                <a:latin typeface="Algerian" panose="04020705040A02060702" pitchFamily="82" charset="0"/>
              </a:rPr>
              <a:t>Literature survey </a:t>
            </a:r>
            <a:endParaRPr lang="en-IN" dirty="0">
              <a:latin typeface="Algerian" pitchFamily="82" charset="0"/>
            </a:endParaRPr>
          </a:p>
        </p:txBody>
      </p:sp>
      <p:sp>
        <p:nvSpPr>
          <p:cNvPr id="4" name="Date Placeholder 3"/>
          <p:cNvSpPr>
            <a:spLocks noGrp="1"/>
          </p:cNvSpPr>
          <p:nvPr>
            <p:ph type="dt" sz="half" idx="10"/>
          </p:nvPr>
        </p:nvSpPr>
        <p:spPr/>
        <p:txBody>
          <a:bodyPr/>
          <a:lstStyle/>
          <a:p>
            <a:fld id="{76C9C406-4445-4E33-987C-6117DEBA54F9}" type="datetime1">
              <a:rPr lang="en-IN" smtClean="0"/>
              <a:pPr/>
              <a:t>26-05-2023</a:t>
            </a:fld>
            <a:endParaRPr lang="en-IN"/>
          </a:p>
        </p:txBody>
      </p:sp>
      <p:sp>
        <p:nvSpPr>
          <p:cNvPr id="5" name="Footer Placeholder 4"/>
          <p:cNvSpPr>
            <a:spLocks noGrp="1"/>
          </p:cNvSpPr>
          <p:nvPr>
            <p:ph type="ftr" sz="quarter" idx="11"/>
          </p:nvPr>
        </p:nvSpPr>
        <p:spPr/>
        <p:txBody>
          <a:bodyPr/>
          <a:lstStyle/>
          <a:p>
            <a:r>
              <a:rPr lang="en-US" dirty="0"/>
              <a:t>MINI PROJECT– </a:t>
            </a:r>
            <a:r>
              <a:rPr lang="en-US" dirty="0" smtClean="0"/>
              <a:t>THIRD </a:t>
            </a:r>
            <a:r>
              <a:rPr lang="en-US" dirty="0"/>
              <a:t>REVIEW </a:t>
            </a:r>
          </a:p>
          <a:p>
            <a:r>
              <a:rPr lang="en-US" dirty="0" smtClean="0"/>
              <a:t>Department of ECE, </a:t>
            </a:r>
            <a:r>
              <a:rPr lang="en-US" dirty="0" err="1" smtClean="0"/>
              <a:t>KGiSL</a:t>
            </a:r>
            <a:r>
              <a:rPr lang="en-US" dirty="0" smtClean="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6</a:t>
            </a:fld>
            <a:endParaRPr lang="en-IN" dirty="0"/>
          </a:p>
        </p:txBody>
      </p:sp>
      <p:graphicFrame>
        <p:nvGraphicFramePr>
          <p:cNvPr id="10" name="Table 9">
            <a:extLst>
              <a:ext uri="{FF2B5EF4-FFF2-40B4-BE49-F238E27FC236}">
                <a16:creationId xmlns:a16="http://schemas.microsoft.com/office/drawing/2014/main" id="{DA5479EF-A613-BCEF-0136-F06F4A6BB61B}"/>
              </a:ext>
            </a:extLst>
          </p:cNvPr>
          <p:cNvGraphicFramePr>
            <a:graphicFrameLocks noGrp="1"/>
          </p:cNvGraphicFramePr>
          <p:nvPr>
            <p:extLst>
              <p:ext uri="{D42A27DB-BD31-4B8C-83A1-F6EECF244321}">
                <p14:modId xmlns:p14="http://schemas.microsoft.com/office/powerpoint/2010/main" val="2496914921"/>
              </p:ext>
            </p:extLst>
          </p:nvPr>
        </p:nvGraphicFramePr>
        <p:xfrm>
          <a:off x="1220372" y="1049484"/>
          <a:ext cx="8935795" cy="4909890"/>
        </p:xfrm>
        <a:graphic>
          <a:graphicData uri="http://schemas.openxmlformats.org/drawingml/2006/table">
            <a:tbl>
              <a:tblPr firstRow="1" bandRow="1">
                <a:tableStyleId>{5C22544A-7EE6-4342-B048-85BDC9FD1C3A}</a:tableStyleId>
              </a:tblPr>
              <a:tblGrid>
                <a:gridCol w="1787159">
                  <a:extLst>
                    <a:ext uri="{9D8B030D-6E8A-4147-A177-3AD203B41FA5}">
                      <a16:colId xmlns:a16="http://schemas.microsoft.com/office/drawing/2014/main" val="1580207400"/>
                    </a:ext>
                  </a:extLst>
                </a:gridCol>
                <a:gridCol w="1787159">
                  <a:extLst>
                    <a:ext uri="{9D8B030D-6E8A-4147-A177-3AD203B41FA5}">
                      <a16:colId xmlns:a16="http://schemas.microsoft.com/office/drawing/2014/main" val="2421469892"/>
                    </a:ext>
                  </a:extLst>
                </a:gridCol>
                <a:gridCol w="1787159">
                  <a:extLst>
                    <a:ext uri="{9D8B030D-6E8A-4147-A177-3AD203B41FA5}">
                      <a16:colId xmlns:a16="http://schemas.microsoft.com/office/drawing/2014/main" val="3732510907"/>
                    </a:ext>
                  </a:extLst>
                </a:gridCol>
                <a:gridCol w="1787159">
                  <a:extLst>
                    <a:ext uri="{9D8B030D-6E8A-4147-A177-3AD203B41FA5}">
                      <a16:colId xmlns:a16="http://schemas.microsoft.com/office/drawing/2014/main" val="3615682057"/>
                    </a:ext>
                  </a:extLst>
                </a:gridCol>
                <a:gridCol w="1787159">
                  <a:extLst>
                    <a:ext uri="{9D8B030D-6E8A-4147-A177-3AD203B41FA5}">
                      <a16:colId xmlns:a16="http://schemas.microsoft.com/office/drawing/2014/main" val="992825143"/>
                    </a:ext>
                  </a:extLst>
                </a:gridCol>
              </a:tblGrid>
              <a:tr h="651142">
                <a:tc>
                  <a:txBody>
                    <a:bodyPr/>
                    <a:lstStyle/>
                    <a:p>
                      <a:r>
                        <a:rPr lang="en-US" dirty="0">
                          <a:solidFill>
                            <a:schemeClr val="tx1"/>
                          </a:solidFill>
                        </a:rPr>
                        <a:t>TITLE</a:t>
                      </a:r>
                      <a:endParaRPr lang="en-IN" dirty="0">
                        <a:solidFill>
                          <a:schemeClr val="tx1"/>
                        </a:solidFill>
                      </a:endParaRPr>
                    </a:p>
                  </a:txBody>
                  <a:tcPr/>
                </a:tc>
                <a:tc>
                  <a:txBody>
                    <a:bodyPr/>
                    <a:lstStyle/>
                    <a:p>
                      <a:r>
                        <a:rPr lang="en-US" dirty="0">
                          <a:solidFill>
                            <a:schemeClr val="tx1"/>
                          </a:solidFill>
                        </a:rPr>
                        <a:t>PUBLICATION</a:t>
                      </a:r>
                    </a:p>
                    <a:p>
                      <a:r>
                        <a:rPr lang="en-US" dirty="0">
                          <a:solidFill>
                            <a:schemeClr val="tx1"/>
                          </a:solidFill>
                        </a:rPr>
                        <a:t>   DETAILS</a:t>
                      </a:r>
                      <a:endParaRPr lang="en-IN" dirty="0">
                        <a:solidFill>
                          <a:schemeClr val="tx1"/>
                        </a:solidFill>
                      </a:endParaRPr>
                    </a:p>
                  </a:txBody>
                  <a:tcPr/>
                </a:tc>
                <a:tc>
                  <a:txBody>
                    <a:bodyPr/>
                    <a:lstStyle/>
                    <a:p>
                      <a:r>
                        <a:rPr lang="en-US" dirty="0">
                          <a:solidFill>
                            <a:schemeClr val="tx1"/>
                          </a:solidFill>
                        </a:rPr>
                        <a:t>METHODOLOGY</a:t>
                      </a:r>
                    </a:p>
                    <a:p>
                      <a:r>
                        <a:rPr lang="en-US" dirty="0"/>
                        <a:t> </a:t>
                      </a:r>
                      <a:endParaRPr lang="en-IN" dirty="0"/>
                    </a:p>
                  </a:txBody>
                  <a:tcPr/>
                </a:tc>
                <a:tc>
                  <a:txBody>
                    <a:bodyPr/>
                    <a:lstStyle/>
                    <a:p>
                      <a:r>
                        <a:rPr lang="en-US" dirty="0">
                          <a:solidFill>
                            <a:schemeClr val="tx1"/>
                          </a:solidFill>
                        </a:rPr>
                        <a:t>MERITS</a:t>
                      </a:r>
                      <a:endParaRPr lang="en-IN" dirty="0">
                        <a:solidFill>
                          <a:schemeClr val="tx1"/>
                        </a:solidFill>
                      </a:endParaRPr>
                    </a:p>
                  </a:txBody>
                  <a:tcPr/>
                </a:tc>
                <a:tc>
                  <a:txBody>
                    <a:bodyPr/>
                    <a:lstStyle/>
                    <a:p>
                      <a:r>
                        <a:rPr lang="en-US" dirty="0">
                          <a:solidFill>
                            <a:schemeClr val="tx1"/>
                          </a:solidFill>
                        </a:rPr>
                        <a:t>DEMERITS</a:t>
                      </a:r>
                      <a:endParaRPr lang="en-IN" dirty="0">
                        <a:solidFill>
                          <a:schemeClr val="tx1"/>
                        </a:solidFill>
                      </a:endParaRPr>
                    </a:p>
                  </a:txBody>
                  <a:tcPr/>
                </a:tc>
                <a:extLst>
                  <a:ext uri="{0D108BD9-81ED-4DB2-BD59-A6C34878D82A}">
                    <a16:rowId xmlns:a16="http://schemas.microsoft.com/office/drawing/2014/main" val="3952888961"/>
                  </a:ext>
                </a:extLst>
              </a:tr>
              <a:tr h="4258748">
                <a:tc>
                  <a:txBody>
                    <a:bodyPr/>
                    <a:lstStyle/>
                    <a:p>
                      <a:r>
                        <a:rPr lang="en-IN" sz="2000" dirty="0" smtClean="0"/>
                        <a:t>A</a:t>
                      </a:r>
                      <a:r>
                        <a:rPr lang="en-US" sz="2000" dirty="0" err="1"/>
                        <a:t>ccompany</a:t>
                      </a:r>
                      <a:r>
                        <a:rPr lang="en-US" sz="2000" dirty="0"/>
                        <a:t>: Acceptable robotics Companions for Ageing Years  Multidimensional Aspects of Human-System Interactions</a:t>
                      </a:r>
                      <a:endParaRPr lang="en-IN" sz="2000" dirty="0"/>
                    </a:p>
                  </a:txBody>
                  <a:tcPr/>
                </a:tc>
                <a:tc>
                  <a:txBody>
                    <a:bodyPr/>
                    <a:lstStyle/>
                    <a:p>
                      <a:r>
                        <a:rPr lang="en-US" sz="1800" b="0" i="0" u="none" strike="noStrike" kern="1200" dirty="0" err="1">
                          <a:solidFill>
                            <a:schemeClr val="dk1"/>
                          </a:solidFill>
                          <a:effectLst/>
                          <a:latin typeface="+mn-lt"/>
                          <a:ea typeface="+mn-ea"/>
                          <a:cs typeface="+mn-cs"/>
                        </a:rPr>
                        <a:t>Farshid</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Amirabdollahian</a:t>
                      </a:r>
                      <a:endParaRPr lang="en-US" sz="1800" b="0" i="0" u="none" strike="noStrike" kern="1200" dirty="0">
                        <a:solidFill>
                          <a:schemeClr val="dk1"/>
                        </a:solidFill>
                        <a:effectLst/>
                        <a:latin typeface="+mn-lt"/>
                        <a:ea typeface="+mn-ea"/>
                        <a:cs typeface="+mn-cs"/>
                      </a:endParaRPr>
                    </a:p>
                    <a:p>
                      <a:endParaRPr lang="en-US" sz="1800" b="0" i="0" u="none" strike="noStrike" kern="1200" dirty="0">
                        <a:solidFill>
                          <a:schemeClr val="dk1"/>
                        </a:solidFill>
                        <a:effectLst/>
                        <a:latin typeface="+mn-lt"/>
                        <a:ea typeface="+mn-ea"/>
                        <a:cs typeface="+mn-cs"/>
                      </a:endParaRPr>
                    </a:p>
                    <a:p>
                      <a:r>
                        <a:rPr lang="en-US" sz="1800" b="0" i="0" u="none" strike="noStrike" kern="1200" dirty="0">
                          <a:solidFill>
                            <a:schemeClr val="dk1"/>
                          </a:solidFill>
                          <a:effectLst/>
                          <a:latin typeface="+mn-lt"/>
                          <a:ea typeface="+mn-ea"/>
                          <a:cs typeface="+mn-cs"/>
                        </a:rPr>
                        <a:t>2013 6th International Conference on Human System Interactions (HSI)</a:t>
                      </a:r>
                      <a:endParaRPr lang="en-US" dirty="0"/>
                    </a:p>
                  </a:txBody>
                  <a:tcPr/>
                </a:tc>
                <a:tc>
                  <a:txBody>
                    <a:bodyPr/>
                    <a:lstStyle/>
                    <a:p>
                      <a:r>
                        <a:rPr lang="en-US" sz="1800" b="0" i="0" kern="1200" dirty="0">
                          <a:solidFill>
                            <a:schemeClr val="dk1"/>
                          </a:solidFill>
                          <a:effectLst/>
                          <a:latin typeface="+mn-lt"/>
                          <a:ea typeface="+mn-ea"/>
                          <a:cs typeface="+mn-cs"/>
                        </a:rPr>
                        <a:t>human-robot interaction, robot learning and memory </a:t>
                      </a:r>
                      <a:r>
                        <a:rPr lang="en-US" sz="1800" b="0" i="0" kern="1200" dirty="0" err="1">
                          <a:solidFill>
                            <a:schemeClr val="dk1"/>
                          </a:solidFill>
                          <a:effectLst/>
                          <a:latin typeface="+mn-lt"/>
                          <a:ea typeface="+mn-ea"/>
                          <a:cs typeface="+mn-cs"/>
                        </a:rPr>
                        <a:t>visualisation</a:t>
                      </a:r>
                      <a:r>
                        <a:rPr lang="en-US" sz="1800" b="0" i="0" kern="1200" dirty="0">
                          <a:solidFill>
                            <a:schemeClr val="dk1"/>
                          </a:solidFill>
                          <a:effectLst/>
                          <a:latin typeface="+mn-lt"/>
                          <a:ea typeface="+mn-ea"/>
                          <a:cs typeface="+mn-cs"/>
                        </a:rPr>
                        <a:t>, monitoring persons</a:t>
                      </a:r>
                      <a:endParaRPr lang="en-IN" dirty="0"/>
                    </a:p>
                  </a:txBody>
                  <a:tcPr/>
                </a:tc>
                <a:tc>
                  <a:txBody>
                    <a:bodyPr/>
                    <a:lstStyle/>
                    <a:p>
                      <a:r>
                        <a:rPr lang="en-US" sz="1800" b="0" i="0" kern="1200" dirty="0">
                          <a:solidFill>
                            <a:schemeClr val="dk1"/>
                          </a:solidFill>
                          <a:effectLst/>
                          <a:latin typeface="+mn-lt"/>
                          <a:ea typeface="+mn-ea"/>
                          <a:cs typeface="+mn-cs"/>
                        </a:rPr>
                        <a:t>context of a smart-home environment </a:t>
                      </a:r>
                      <a:r>
                        <a:rPr lang="en-US" sz="1800" b="0" i="0" kern="1200" dirty="0" err="1">
                          <a:solidFill>
                            <a:schemeClr val="dk1"/>
                          </a:solidFill>
                          <a:effectLst/>
                          <a:latin typeface="+mn-lt"/>
                          <a:ea typeface="+mn-ea"/>
                          <a:cs typeface="+mn-cs"/>
                        </a:rPr>
                        <a:t>utilising</a:t>
                      </a:r>
                      <a:r>
                        <a:rPr lang="en-US" sz="1800" b="0" i="0" kern="1200" dirty="0">
                          <a:solidFill>
                            <a:schemeClr val="dk1"/>
                          </a:solidFill>
                          <a:effectLst/>
                          <a:latin typeface="+mn-lt"/>
                          <a:ea typeface="+mn-ea"/>
                          <a:cs typeface="+mn-cs"/>
                        </a:rPr>
                        <a:t> a multitude of sensor arrays</a:t>
                      </a:r>
                      <a:endParaRPr lang="en-IN" dirty="0"/>
                    </a:p>
                  </a:txBody>
                  <a:tcPr/>
                </a:tc>
                <a:tc>
                  <a:txBody>
                    <a:bodyPr/>
                    <a:lstStyle/>
                    <a:p>
                      <a:r>
                        <a:rPr lang="en-US" dirty="0"/>
                        <a:t>Evaluation activities with less accuracy</a:t>
                      </a:r>
                    </a:p>
                    <a:p>
                      <a:endParaRPr lang="en-US" dirty="0"/>
                    </a:p>
                    <a:p>
                      <a:r>
                        <a:rPr lang="en-US" dirty="0"/>
                        <a:t>Ethical framework </a:t>
                      </a:r>
                    </a:p>
                    <a:p>
                      <a:endParaRPr lang="en-IN" dirty="0"/>
                    </a:p>
                  </a:txBody>
                  <a:tcPr/>
                </a:tc>
                <a:extLst>
                  <a:ext uri="{0D108BD9-81ED-4DB2-BD59-A6C34878D82A}">
                    <a16:rowId xmlns:a16="http://schemas.microsoft.com/office/drawing/2014/main" val="4063879471"/>
                  </a:ext>
                </a:extLst>
              </a:tr>
            </a:tbl>
          </a:graphicData>
        </a:graphic>
      </p:graphicFrame>
    </p:spTree>
    <p:extLst>
      <p:ext uri="{BB962C8B-B14F-4D97-AF65-F5344CB8AC3E}">
        <p14:creationId xmlns:p14="http://schemas.microsoft.com/office/powerpoint/2010/main" val="55345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smtClean="0">
                <a:latin typeface="Algerian" panose="04020705040A02060702" pitchFamily="82" charset="0"/>
              </a:rPr>
              <a:t>Literature survey </a:t>
            </a:r>
            <a:endParaRPr lang="en-IN" dirty="0">
              <a:latin typeface="Algerian" pitchFamily="82" charset="0"/>
            </a:endParaRPr>
          </a:p>
        </p:txBody>
      </p:sp>
      <p:sp>
        <p:nvSpPr>
          <p:cNvPr id="4" name="Date Placeholder 3"/>
          <p:cNvSpPr>
            <a:spLocks noGrp="1"/>
          </p:cNvSpPr>
          <p:nvPr>
            <p:ph type="dt" sz="half" idx="10"/>
          </p:nvPr>
        </p:nvSpPr>
        <p:spPr/>
        <p:txBody>
          <a:bodyPr/>
          <a:lstStyle/>
          <a:p>
            <a:fld id="{76C9C406-4445-4E33-987C-6117DEBA54F9}" type="datetime1">
              <a:rPr lang="en-IN" smtClean="0"/>
              <a:pPr/>
              <a:t>26-05-2023</a:t>
            </a:fld>
            <a:endParaRPr lang="en-IN"/>
          </a:p>
        </p:txBody>
      </p:sp>
      <p:sp>
        <p:nvSpPr>
          <p:cNvPr id="5" name="Footer Placeholder 4"/>
          <p:cNvSpPr>
            <a:spLocks noGrp="1"/>
          </p:cNvSpPr>
          <p:nvPr>
            <p:ph type="ftr" sz="quarter" idx="11"/>
          </p:nvPr>
        </p:nvSpPr>
        <p:spPr/>
        <p:txBody>
          <a:bodyPr/>
          <a:lstStyle/>
          <a:p>
            <a:r>
              <a:rPr lang="en-US" dirty="0"/>
              <a:t>MINI PROJECT– </a:t>
            </a:r>
            <a:r>
              <a:rPr lang="en-US" dirty="0" smtClean="0"/>
              <a:t>THIRD </a:t>
            </a:r>
            <a:r>
              <a:rPr lang="en-US" dirty="0"/>
              <a:t>REVIEW </a:t>
            </a:r>
          </a:p>
          <a:p>
            <a:r>
              <a:rPr lang="en-US" dirty="0" smtClean="0"/>
              <a:t>Department of ECE, </a:t>
            </a:r>
            <a:r>
              <a:rPr lang="en-US" dirty="0" err="1" smtClean="0"/>
              <a:t>KGiSL</a:t>
            </a:r>
            <a:r>
              <a:rPr lang="en-US" dirty="0" smtClean="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7</a:t>
            </a:fld>
            <a:endParaRPr lang="en-IN" dirty="0"/>
          </a:p>
        </p:txBody>
      </p:sp>
      <p:graphicFrame>
        <p:nvGraphicFramePr>
          <p:cNvPr id="7" name="Table 6">
            <a:extLst>
              <a:ext uri="{FF2B5EF4-FFF2-40B4-BE49-F238E27FC236}">
                <a16:creationId xmlns:a16="http://schemas.microsoft.com/office/drawing/2014/main" id="{DA5479EF-A613-BCEF-0136-F06F4A6BB61B}"/>
              </a:ext>
            </a:extLst>
          </p:cNvPr>
          <p:cNvGraphicFramePr>
            <a:graphicFrameLocks noGrp="1"/>
          </p:cNvGraphicFramePr>
          <p:nvPr>
            <p:extLst>
              <p:ext uri="{D42A27DB-BD31-4B8C-83A1-F6EECF244321}">
                <p14:modId xmlns:p14="http://schemas.microsoft.com/office/powerpoint/2010/main" val="3892592147"/>
              </p:ext>
            </p:extLst>
          </p:nvPr>
        </p:nvGraphicFramePr>
        <p:xfrm>
          <a:off x="1311965" y="974055"/>
          <a:ext cx="8996602" cy="4909890"/>
        </p:xfrm>
        <a:graphic>
          <a:graphicData uri="http://schemas.openxmlformats.org/drawingml/2006/table">
            <a:tbl>
              <a:tblPr firstRow="1" bandRow="1">
                <a:tableStyleId>{5C22544A-7EE6-4342-B048-85BDC9FD1C3A}</a:tableStyleId>
              </a:tblPr>
              <a:tblGrid>
                <a:gridCol w="1847966">
                  <a:extLst>
                    <a:ext uri="{9D8B030D-6E8A-4147-A177-3AD203B41FA5}">
                      <a16:colId xmlns:a16="http://schemas.microsoft.com/office/drawing/2014/main" val="1580207400"/>
                    </a:ext>
                  </a:extLst>
                </a:gridCol>
                <a:gridCol w="1787159">
                  <a:extLst>
                    <a:ext uri="{9D8B030D-6E8A-4147-A177-3AD203B41FA5}">
                      <a16:colId xmlns:a16="http://schemas.microsoft.com/office/drawing/2014/main" val="2421469892"/>
                    </a:ext>
                  </a:extLst>
                </a:gridCol>
                <a:gridCol w="1787159">
                  <a:extLst>
                    <a:ext uri="{9D8B030D-6E8A-4147-A177-3AD203B41FA5}">
                      <a16:colId xmlns:a16="http://schemas.microsoft.com/office/drawing/2014/main" val="3732510907"/>
                    </a:ext>
                  </a:extLst>
                </a:gridCol>
                <a:gridCol w="1787159">
                  <a:extLst>
                    <a:ext uri="{9D8B030D-6E8A-4147-A177-3AD203B41FA5}">
                      <a16:colId xmlns:a16="http://schemas.microsoft.com/office/drawing/2014/main" val="3615682057"/>
                    </a:ext>
                  </a:extLst>
                </a:gridCol>
                <a:gridCol w="1787159">
                  <a:extLst>
                    <a:ext uri="{9D8B030D-6E8A-4147-A177-3AD203B41FA5}">
                      <a16:colId xmlns:a16="http://schemas.microsoft.com/office/drawing/2014/main" val="992825143"/>
                    </a:ext>
                  </a:extLst>
                </a:gridCol>
              </a:tblGrid>
              <a:tr h="651142">
                <a:tc>
                  <a:txBody>
                    <a:bodyPr/>
                    <a:lstStyle/>
                    <a:p>
                      <a:r>
                        <a:rPr lang="en-US" dirty="0">
                          <a:solidFill>
                            <a:schemeClr val="tx1"/>
                          </a:solidFill>
                        </a:rPr>
                        <a:t>TITLE</a:t>
                      </a:r>
                      <a:endParaRPr lang="en-IN" dirty="0">
                        <a:solidFill>
                          <a:schemeClr val="tx1"/>
                        </a:solidFill>
                      </a:endParaRPr>
                    </a:p>
                  </a:txBody>
                  <a:tcPr/>
                </a:tc>
                <a:tc>
                  <a:txBody>
                    <a:bodyPr/>
                    <a:lstStyle/>
                    <a:p>
                      <a:r>
                        <a:rPr lang="en-US" dirty="0">
                          <a:solidFill>
                            <a:schemeClr val="tx1"/>
                          </a:solidFill>
                        </a:rPr>
                        <a:t>PUBLICATION</a:t>
                      </a:r>
                    </a:p>
                    <a:p>
                      <a:r>
                        <a:rPr lang="en-US" dirty="0">
                          <a:solidFill>
                            <a:schemeClr val="tx1"/>
                          </a:solidFill>
                        </a:rPr>
                        <a:t>   DETAILS</a:t>
                      </a:r>
                      <a:endParaRPr lang="en-IN" dirty="0">
                        <a:solidFill>
                          <a:schemeClr val="tx1"/>
                        </a:solidFill>
                      </a:endParaRPr>
                    </a:p>
                  </a:txBody>
                  <a:tcPr/>
                </a:tc>
                <a:tc>
                  <a:txBody>
                    <a:bodyPr/>
                    <a:lstStyle/>
                    <a:p>
                      <a:r>
                        <a:rPr lang="en-US" dirty="0">
                          <a:solidFill>
                            <a:schemeClr val="tx1"/>
                          </a:solidFill>
                        </a:rPr>
                        <a:t>METHODOLOGY</a:t>
                      </a:r>
                    </a:p>
                    <a:p>
                      <a:r>
                        <a:rPr lang="en-US" dirty="0"/>
                        <a:t> </a:t>
                      </a:r>
                      <a:endParaRPr lang="en-IN" dirty="0"/>
                    </a:p>
                  </a:txBody>
                  <a:tcPr/>
                </a:tc>
                <a:tc>
                  <a:txBody>
                    <a:bodyPr/>
                    <a:lstStyle/>
                    <a:p>
                      <a:r>
                        <a:rPr lang="en-US" dirty="0">
                          <a:solidFill>
                            <a:schemeClr val="tx1"/>
                          </a:solidFill>
                        </a:rPr>
                        <a:t>MERITS</a:t>
                      </a:r>
                      <a:endParaRPr lang="en-IN" dirty="0">
                        <a:solidFill>
                          <a:schemeClr val="tx1"/>
                        </a:solidFill>
                      </a:endParaRPr>
                    </a:p>
                  </a:txBody>
                  <a:tcPr/>
                </a:tc>
                <a:tc>
                  <a:txBody>
                    <a:bodyPr/>
                    <a:lstStyle/>
                    <a:p>
                      <a:r>
                        <a:rPr lang="en-US" dirty="0">
                          <a:solidFill>
                            <a:schemeClr val="tx1"/>
                          </a:solidFill>
                        </a:rPr>
                        <a:t>DEMERITS</a:t>
                      </a:r>
                      <a:endParaRPr lang="en-IN" dirty="0">
                        <a:solidFill>
                          <a:schemeClr val="tx1"/>
                        </a:solidFill>
                      </a:endParaRPr>
                    </a:p>
                  </a:txBody>
                  <a:tcPr/>
                </a:tc>
                <a:extLst>
                  <a:ext uri="{0D108BD9-81ED-4DB2-BD59-A6C34878D82A}">
                    <a16:rowId xmlns:a16="http://schemas.microsoft.com/office/drawing/2014/main" val="3952888961"/>
                  </a:ext>
                </a:extLst>
              </a:tr>
              <a:tr h="4258748">
                <a:tc>
                  <a:txBody>
                    <a:bodyPr/>
                    <a:lstStyle/>
                    <a:p>
                      <a:r>
                        <a:rPr lang="en-US" sz="2000" i="0" dirty="0">
                          <a:effectLst/>
                          <a:cs typeface="Times New Roman" panose="02020603050405020304" pitchFamily="18" charset="0"/>
                        </a:rPr>
                        <a:t>Model of Multi-turn Dialogue in Emotional</a:t>
                      </a:r>
                    </a:p>
                    <a:p>
                      <a:r>
                        <a:rPr lang="en-US" sz="2000" i="0" dirty="0">
                          <a:effectLst/>
                          <a:cs typeface="Times New Roman" panose="02020603050405020304" pitchFamily="18" charset="0"/>
                        </a:rPr>
                        <a:t>Companion bot.</a:t>
                      </a:r>
                      <a:endParaRPr lang="en-IN" sz="2000" dirty="0"/>
                    </a:p>
                  </a:txBody>
                  <a:tcPr/>
                </a:tc>
                <a:tc>
                  <a:txBody>
                    <a:bodyPr/>
                    <a:lstStyle/>
                    <a:p>
                      <a:r>
                        <a:rPr lang="en-US" dirty="0"/>
                        <a:t>Chien-Hao Kao,</a:t>
                      </a:r>
                    </a:p>
                    <a:p>
                      <a:r>
                        <a:rPr lang="en-US" dirty="0" err="1"/>
                        <a:t>Chih-Chieh</a:t>
                      </a:r>
                      <a:r>
                        <a:rPr lang="en-US" dirty="0"/>
                        <a:t> Chen,</a:t>
                      </a:r>
                    </a:p>
                    <a:p>
                      <a:r>
                        <a:rPr lang="en-US" dirty="0"/>
                        <a:t>Yu-</a:t>
                      </a:r>
                      <a:r>
                        <a:rPr lang="en-US" dirty="0" err="1"/>
                        <a:t>Tza</a:t>
                      </a:r>
                      <a:r>
                        <a:rPr lang="en-US" dirty="0"/>
                        <a:t> Tsai</a:t>
                      </a:r>
                    </a:p>
                    <a:p>
                      <a:endParaRPr lang="en-US" dirty="0"/>
                    </a:p>
                    <a:p>
                      <a:r>
                        <a:rPr lang="en-IN" dirty="0"/>
                        <a:t>Published on 1 November 2019</a:t>
                      </a:r>
                      <a:endParaRPr lang="en-US" dirty="0"/>
                    </a:p>
                  </a:txBody>
                  <a:tcPr/>
                </a:tc>
                <a:tc>
                  <a:txBody>
                    <a:bodyPr/>
                    <a:lstStyle/>
                    <a:p>
                      <a:r>
                        <a:rPr lang="en-US" sz="1800" b="0" i="0" kern="1200" dirty="0">
                          <a:solidFill>
                            <a:schemeClr val="dk1"/>
                          </a:solidFill>
                          <a:effectLst/>
                          <a:latin typeface="+mn-lt"/>
                          <a:ea typeface="+mn-ea"/>
                          <a:cs typeface="+mn-cs"/>
                        </a:rPr>
                        <a:t>Text sentiment recognition enables a chatbot to know the user’s emotional state and select the best response, which is important in medical care.</a:t>
                      </a:r>
                      <a:endParaRPr lang="en-IN" dirty="0"/>
                    </a:p>
                  </a:txBody>
                  <a:tcPr/>
                </a:tc>
                <a:tc>
                  <a:txBody>
                    <a:bodyPr/>
                    <a:lstStyle/>
                    <a:p>
                      <a:r>
                        <a:rPr lang="en-US" sz="1800" b="0" i="0" kern="1200" dirty="0">
                          <a:solidFill>
                            <a:schemeClr val="dk1"/>
                          </a:solidFill>
                          <a:effectLst/>
                          <a:latin typeface="+mn-lt"/>
                          <a:ea typeface="+mn-ea"/>
                          <a:cs typeface="+mn-cs"/>
                        </a:rPr>
                        <a:t>It can exhibit different emotional reactions based on the content of the user’s conversation.</a:t>
                      </a:r>
                      <a:endParaRPr lang="en-IN" dirty="0"/>
                    </a:p>
                  </a:txBody>
                  <a:tcPr/>
                </a:tc>
                <a:tc>
                  <a:txBody>
                    <a:bodyPr/>
                    <a:lstStyle/>
                    <a:p>
                      <a:r>
                        <a:rPr lang="en-US" dirty="0"/>
                        <a:t>Difficult to solve the legal and social  issues.</a:t>
                      </a:r>
                      <a:endParaRPr lang="en-IN" dirty="0"/>
                    </a:p>
                  </a:txBody>
                  <a:tcPr/>
                </a:tc>
                <a:extLst>
                  <a:ext uri="{0D108BD9-81ED-4DB2-BD59-A6C34878D82A}">
                    <a16:rowId xmlns:a16="http://schemas.microsoft.com/office/drawing/2014/main" val="4063879471"/>
                  </a:ext>
                </a:extLst>
              </a:tr>
            </a:tbl>
          </a:graphicData>
        </a:graphic>
      </p:graphicFrame>
    </p:spTree>
    <p:extLst>
      <p:ext uri="{BB962C8B-B14F-4D97-AF65-F5344CB8AC3E}">
        <p14:creationId xmlns:p14="http://schemas.microsoft.com/office/powerpoint/2010/main" val="234388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287216" y="3760662"/>
            <a:ext cx="10515600" cy="2484221"/>
          </a:xfrm>
        </p:spPr>
        <p:txBody>
          <a:bodyPr>
            <a:normAutofit/>
          </a:bodyPr>
          <a:lstStyle/>
          <a:p>
            <a:pPr marL="534988" indent="-450850" algn="just">
              <a:buFont typeface="Wingdings" panose="05000000000000000000" pitchFamily="2" charset="2"/>
              <a:buChar char="Ø"/>
            </a:pPr>
            <a:r>
              <a:rPr lang="en-US" dirty="0">
                <a:latin typeface="Century" panose="02040604050505020304" pitchFamily="18" charset="0"/>
              </a:rPr>
              <a:t>Companion robots may reduce agitation and depression for older people with dementia.</a:t>
            </a:r>
          </a:p>
          <a:p>
            <a:pPr marL="534988" indent="-450850" algn="just">
              <a:buFont typeface="Wingdings" panose="05000000000000000000" pitchFamily="2" charset="2"/>
              <a:buChar char="Ø"/>
            </a:pPr>
            <a:r>
              <a:rPr lang="en-GB" dirty="0">
                <a:latin typeface="Century" panose="02040604050505020304" pitchFamily="18" charset="0"/>
              </a:rPr>
              <a:t>In current world it helps to </a:t>
            </a:r>
            <a:r>
              <a:rPr lang="en-GB" dirty="0" err="1">
                <a:latin typeface="Century" panose="02040604050505020304" pitchFamily="18" charset="0"/>
              </a:rPr>
              <a:t>comeout</a:t>
            </a:r>
            <a:r>
              <a:rPr lang="en-GB" dirty="0">
                <a:latin typeface="Century" panose="02040604050505020304" pitchFamily="18" charset="0"/>
              </a:rPr>
              <a:t> from over mental pressure </a:t>
            </a:r>
          </a:p>
          <a:p>
            <a:pPr marL="534988" indent="-450850" algn="just">
              <a:buFont typeface="Wingdings" panose="05000000000000000000" pitchFamily="2" charset="2"/>
              <a:buChar char="Ø"/>
            </a:pPr>
            <a:endParaRPr lang="en-GB" dirty="0" smtClean="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a:t>
            </a:r>
            <a:r>
              <a:rPr lang="en-US" sz="1600" dirty="0" smtClean="0"/>
              <a:t>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87216" y="29159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15600" cy="2440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latin typeface="Century" panose="02040604050505020304" pitchFamily="18" charset="0"/>
              </a:rPr>
              <a:t>As a concept, Older people and roboticists interacted with eight companion robots or alternatives at two separate events in groups of two to four people. Interactions were recorded, participants’ comments and observations were transcribed, and content was </a:t>
            </a:r>
            <a:r>
              <a:rPr lang="en-US" dirty="0" err="1">
                <a:latin typeface="Century" panose="02040604050505020304" pitchFamily="18" charset="0"/>
              </a:rPr>
              <a:t>analysed</a:t>
            </a:r>
            <a:endParaRPr lang="en-GB" dirty="0" smtClean="0">
              <a:latin typeface="Century Schoolbook" pitchFamily="18" charset="0"/>
            </a:endParaRPr>
          </a:p>
        </p:txBody>
      </p:sp>
    </p:spTree>
    <p:extLst>
      <p:ext uri="{BB962C8B-B14F-4D97-AF65-F5344CB8AC3E}">
        <p14:creationId xmlns:p14="http://schemas.microsoft.com/office/powerpoint/2010/main" val="2769145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6393" y="182880"/>
            <a:ext cx="10520136" cy="886306"/>
          </a:xfrm>
        </p:spPr>
        <p:txBody>
          <a:bodyPr>
            <a:noAutofit/>
          </a:bodyPr>
          <a:lstStyle/>
          <a:p>
            <a:r>
              <a:rPr lang="en-US" sz="3600" dirty="0">
                <a:latin typeface="Algerian" pitchFamily="82" charset="0"/>
              </a:rPr>
              <a:t>Architectural Diagram</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p:txBody>
          <a:bodyPr/>
          <a:lstStyle/>
          <a:p>
            <a:fld id="{6ED63821-FF59-44DC-9E9F-C1786F488F57}" type="datetime1">
              <a:rPr lang="en-IN" sz="1600" smtClean="0"/>
              <a:pPr/>
              <a:t>26-05-2023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226758" y="6232676"/>
            <a:ext cx="5349239" cy="625324"/>
          </a:xfrm>
        </p:spPr>
        <p:txBody>
          <a:bodyPr/>
          <a:lstStyle/>
          <a:p>
            <a:r>
              <a:rPr lang="en-US" sz="1600" dirty="0"/>
              <a:t>MINI PROJECT– </a:t>
            </a:r>
            <a:r>
              <a:rPr lang="en-US" sz="1600" dirty="0" smtClean="0"/>
              <a:t>THIRD </a:t>
            </a:r>
            <a:r>
              <a:rPr lang="en-US" sz="1600" dirty="0"/>
              <a:t>REVIEW </a:t>
            </a:r>
          </a:p>
          <a:p>
            <a:r>
              <a:rPr lang="en-US" sz="1600" dirty="0" smtClean="0"/>
              <a:t>Department </a:t>
            </a:r>
            <a:r>
              <a:rPr lang="en-US" sz="1600" dirty="0"/>
              <a:t>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p:txBody>
          <a:bodyPr/>
          <a:lstStyle/>
          <a:p>
            <a:fld id="{370E2DBF-622E-4774-BABA-0B90A0613018}" type="slidenum">
              <a:rPr lang="en-IN" smtClean="0"/>
              <a:pPr/>
              <a:t>9</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940" y="1385650"/>
            <a:ext cx="7566660" cy="4146470"/>
          </a:xfrm>
          <a:prstGeom prst="rect">
            <a:avLst/>
          </a:prstGeom>
        </p:spPr>
      </p:pic>
    </p:spTree>
    <p:extLst>
      <p:ext uri="{BB962C8B-B14F-4D97-AF65-F5344CB8AC3E}">
        <p14:creationId xmlns:p14="http://schemas.microsoft.com/office/powerpoint/2010/main" val="1837393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897</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Algerian</vt:lpstr>
      <vt:lpstr>Angsana New</vt:lpstr>
      <vt:lpstr>Arial</vt:lpstr>
      <vt:lpstr>Calibri</vt:lpstr>
      <vt:lpstr>Calibri Light</vt:lpstr>
      <vt:lpstr>Cambria</vt:lpstr>
      <vt:lpstr>Century</vt:lpstr>
      <vt:lpstr>Century Schoolbook</vt:lpstr>
      <vt:lpstr>Times New Roman</vt:lpstr>
      <vt:lpstr>Wingdings</vt:lpstr>
      <vt:lpstr>Office Theme</vt:lpstr>
      <vt:lpstr>Custom Design</vt:lpstr>
      <vt:lpstr>PowerPoint Presentation</vt:lpstr>
      <vt:lpstr>agenda </vt:lpstr>
      <vt:lpstr>abstract </vt:lpstr>
      <vt:lpstr>EXISTING SYSTEM  </vt:lpstr>
      <vt:lpstr>Literature survey </vt:lpstr>
      <vt:lpstr>Literature survey </vt:lpstr>
      <vt:lpstr>Literature survey </vt:lpstr>
      <vt:lpstr>PROPOSED SYSTEM  </vt:lpstr>
      <vt:lpstr>Architectural Diagram</vt:lpstr>
      <vt:lpstr>Modules split up</vt:lpstr>
      <vt:lpstr>module 1-building a screen</vt:lpstr>
      <vt:lpstr>Module 2- questions screen using ui refinement</vt:lpstr>
      <vt:lpstr>module 3 – Setting up firebase</vt:lpstr>
      <vt:lpstr>module 4 - Adding Google sign in feature</vt:lpstr>
      <vt:lpstr>Conclusion &amp; future enhancement</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premsuji</cp:lastModifiedBy>
  <cp:revision>181</cp:revision>
  <dcterms:created xsi:type="dcterms:W3CDTF">2020-07-26T14:56:46Z</dcterms:created>
  <dcterms:modified xsi:type="dcterms:W3CDTF">2023-05-26T01:17:15Z</dcterms:modified>
</cp:coreProperties>
</file>