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-27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eerthi\OneDrive\Desktop\tamilarasi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eerthi\OneDrive\Desktop\tamilarasi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pivotSource>
    <c:name>[tamilarasi excel.xlsx]Sheet2!PivotTable1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Sheet2!$B$4:$B$5</c:f>
              <c:strCache>
                <c:ptCount val="1"/>
                <c:pt idx="0">
                  <c:v>Zone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98.0</c:v>
                </c:pt>
                <c:pt idx="1">
                  <c:v>112.0</c:v>
                </c:pt>
                <c:pt idx="2">
                  <c:v>104.0</c:v>
                </c:pt>
                <c:pt idx="3">
                  <c:v>89.0</c:v>
                </c:pt>
                <c:pt idx="4">
                  <c:v>110.0</c:v>
                </c:pt>
                <c:pt idx="5">
                  <c:v>112.0</c:v>
                </c:pt>
                <c:pt idx="6">
                  <c:v>109.0</c:v>
                </c:pt>
                <c:pt idx="7">
                  <c:v>104.0</c:v>
                </c:pt>
                <c:pt idx="8">
                  <c:v>130.0</c:v>
                </c:pt>
                <c:pt idx="9">
                  <c:v>94.0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Zone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103.0</c:v>
                </c:pt>
                <c:pt idx="1">
                  <c:v>101.0</c:v>
                </c:pt>
                <c:pt idx="2">
                  <c:v>112.0</c:v>
                </c:pt>
                <c:pt idx="3">
                  <c:v>102.0</c:v>
                </c:pt>
                <c:pt idx="4">
                  <c:v>97.0</c:v>
                </c:pt>
                <c:pt idx="5">
                  <c:v>95.0</c:v>
                </c:pt>
                <c:pt idx="6">
                  <c:v>85.0</c:v>
                </c:pt>
                <c:pt idx="7">
                  <c:v>96.0</c:v>
                </c:pt>
                <c:pt idx="8">
                  <c:v>90.0</c:v>
                </c:pt>
                <c:pt idx="9">
                  <c:v>104.0</c:v>
                </c:pt>
              </c:numCache>
            </c:numRef>
          </c:val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Zone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102.0</c:v>
                </c:pt>
                <c:pt idx="1">
                  <c:v>87.0</c:v>
                </c:pt>
                <c:pt idx="2">
                  <c:v>86.0</c:v>
                </c:pt>
                <c:pt idx="3">
                  <c:v>105.0</c:v>
                </c:pt>
                <c:pt idx="4">
                  <c:v>97.0</c:v>
                </c:pt>
                <c:pt idx="5">
                  <c:v>94.0</c:v>
                </c:pt>
                <c:pt idx="6">
                  <c:v>105.0</c:v>
                </c:pt>
                <c:pt idx="7">
                  <c:v>104.0</c:v>
                </c:pt>
                <c:pt idx="8">
                  <c:v>77.0</c:v>
                </c:pt>
                <c:pt idx="9">
                  <c:v>96.0</c:v>
                </c:pt>
              </c:numCache>
            </c:numRef>
          </c:val>
        </c:ser>
        <c:gapWidth val="246"/>
        <c:overlap val="-28"/>
        <c:axId val="62726528"/>
        <c:axId val="62728448"/>
      </c:barChart>
      <c:catAx>
        <c:axId val="62726528"/>
        <c:scaling>
          <c:orientation val="minMax"/>
        </c:scaling>
        <c:axPos val="b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8448"/>
        <c:crosses val="autoZero"/>
        <c:auto val="1"/>
        <c:lblAlgn val="ctr"/>
        <c:lblOffset val="100"/>
      </c:catAx>
      <c:valAx>
        <c:axId val="627284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pivotSource>
    <c:name>[tamilarasi excel.xlsx]Sheet2!PivotTable1</c:name>
    <c:fmtId val="7"/>
  </c:pivotSource>
  <c:chart>
    <c:title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cene3d>
            <a:camera prst="orthographicFront"/>
            <a:lightRig dir="t" rig="threeP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spPr>
          <a:scene3d>
            <a:camera prst="orthographicFront"/>
            <a:lightRig dir="t" rig="threePt"/>
          </a:scene3d>
          <a:sp3d contourW="9525"/>
        </c:spPr>
        <c:marker>
          <c:symbol val="none"/>
        </c:marker>
        <c:dLbl>
          <c:idx val="0"/>
          <c:delete val="1"/>
        </c:dLbl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dir="t" rig="threePt"/>
          </a:scene3d>
          <a:sp3d contourW="9525"/>
        </c:spPr>
      </c:pivotFmt>
      <c:pivotFmt>
        <c:idx val="44"/>
        <c:marker>
          <c:symbol val="none"/>
        </c:marker>
        <c:dLbl>
          <c:idx val="0"/>
          <c:delete val="1"/>
        </c:dLbl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marker>
          <c:symbol val="none"/>
        </c:marker>
        <c:dLbl>
          <c:idx val="0"/>
          <c:delete val="1"/>
        </c:dLbl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1"/>
      <c:perspective val="30"/>
    </c:view3D>
    <c:plotArea>
      <c:layout/>
      <c:pie3DChart>
        <c:varyColors val="1"/>
        <c:ser>
          <c:idx val="0"/>
          <c:order val="0"/>
          <c:tx>
            <c:strRef>
              <c:f>Sheet2!$B$4:$B$5</c:f>
              <c:strCache>
                <c:ptCount val="1"/>
                <c:pt idx="0">
                  <c:v>Zone A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98.0</c:v>
                </c:pt>
                <c:pt idx="1">
                  <c:v>112.0</c:v>
                </c:pt>
                <c:pt idx="2">
                  <c:v>104.0</c:v>
                </c:pt>
                <c:pt idx="3">
                  <c:v>89.0</c:v>
                </c:pt>
                <c:pt idx="4">
                  <c:v>110.0</c:v>
                </c:pt>
                <c:pt idx="5">
                  <c:v>112.0</c:v>
                </c:pt>
                <c:pt idx="6">
                  <c:v>109.0</c:v>
                </c:pt>
                <c:pt idx="7">
                  <c:v>104.0</c:v>
                </c:pt>
                <c:pt idx="8">
                  <c:v>130.0</c:v>
                </c:pt>
                <c:pt idx="9">
                  <c:v>94.0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Zone B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103.0</c:v>
                </c:pt>
                <c:pt idx="1">
                  <c:v>101.0</c:v>
                </c:pt>
                <c:pt idx="2">
                  <c:v>112.0</c:v>
                </c:pt>
                <c:pt idx="3">
                  <c:v>102.0</c:v>
                </c:pt>
                <c:pt idx="4">
                  <c:v>97.0</c:v>
                </c:pt>
                <c:pt idx="5">
                  <c:v>95.0</c:v>
                </c:pt>
                <c:pt idx="6">
                  <c:v>85.0</c:v>
                </c:pt>
                <c:pt idx="7">
                  <c:v>96.0</c:v>
                </c:pt>
                <c:pt idx="8">
                  <c:v>90.0</c:v>
                </c:pt>
                <c:pt idx="9">
                  <c:v>104.0</c:v>
                </c:pt>
              </c:numCache>
            </c:numRef>
          </c:val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Zone C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102.0</c:v>
                </c:pt>
                <c:pt idx="1">
                  <c:v>87.0</c:v>
                </c:pt>
                <c:pt idx="2">
                  <c:v>86.0</c:v>
                </c:pt>
                <c:pt idx="3">
                  <c:v>105.0</c:v>
                </c:pt>
                <c:pt idx="4">
                  <c:v>97.0</c:v>
                </c:pt>
                <c:pt idx="5">
                  <c:v>94.0</c:v>
                </c:pt>
                <c:pt idx="6">
                  <c:v>105.0</c:v>
                </c:pt>
                <c:pt idx="7">
                  <c:v>104.0</c:v>
                </c:pt>
                <c:pt idx="8">
                  <c:v>77.0</c:v>
                </c:pt>
                <c:pt idx="9">
                  <c:v>96.0</c:v>
                </c:pt>
              </c:numCache>
            </c:numRef>
          </c:val>
        </c:ser>
      </c:pie3D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 smtClean="0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71600" y="3314150"/>
            <a:ext cx="9793542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S.TA</a:t>
            </a:r>
            <a:r>
              <a:rPr dirty="0" sz="2400" lang="en-US" smtClean="0"/>
              <a:t>MI</a:t>
            </a:r>
            <a:r>
              <a:rPr dirty="0" sz="2400" lang="en-US" smtClean="0"/>
              <a:t>LARASI</a:t>
            </a:r>
            <a:endParaRPr dirty="0" sz="2400" lang="en-US"/>
          </a:p>
          <a:p>
            <a:r>
              <a:rPr dirty="0" sz="2400" lang="en-US"/>
              <a:t>REGISTENO122203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h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)</a:t>
            </a:r>
            <a:endParaRPr dirty="0" sz="2400" lang="en-US"/>
          </a:p>
          <a:p>
            <a:r>
              <a:rPr dirty="0" sz="2400" lang="en-US" smtClean="0"/>
              <a:t>DEPARTMENT:B.COM CORPORATE SECRETARYSHIP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533400" y="1582341"/>
            <a:ext cx="8610600" cy="489364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Pivot table is created to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Row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label-it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as department type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Column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-describe the performance level 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Filter- By gender where I </a:t>
            </a:r>
            <a:r>
              <a:rPr dirty="0" sz="2400" lang="en-US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prefred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employees in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Values -to make a count of employees in each file </a:t>
            </a:r>
          </a:p>
          <a:p>
            <a:endParaRPr dirty="0" sz="2400" lang="en-US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Used the graph chart to analyze the employee ( in units ) in the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category  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Used the pie chart to analyze the employee overall percentage in the department type category </a:t>
            </a:r>
            <a:endParaRPr dirty="0" sz="24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1219200" y="1295400"/>
          <a:ext cx="7289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066800" y="990600"/>
          <a:ext cx="74422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Rectangle 2"/>
          <p:cNvSpPr/>
          <p:nvPr/>
        </p:nvSpPr>
        <p:spPr>
          <a:xfrm>
            <a:off x="533400" y="1524000"/>
            <a:ext cx="8610600" cy="3108543"/>
          </a:xfrm>
          <a:prstGeom prst="rect"/>
        </p:spPr>
        <p:txBody>
          <a:bodyPr wrap="square">
            <a:spAutoFit/>
          </a:bodyPr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male employees performs higher and whereas female employees performs lower comparing to male employees.</a:t>
            </a:r>
            <a:b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Hence the male employees works more efficiently and effectively comparing to female employees according to the employee dataset given.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8" name="Text Box 8"/>
          <p:cNvSpPr txBox="1"/>
          <p:nvPr/>
        </p:nvSpPr>
        <p:spPr>
          <a:xfrm>
            <a:off x="834390" y="1593850"/>
            <a:ext cx="7047230" cy="4099560"/>
          </a:xfrm>
          <a:prstGeom prst="rect"/>
          <a:noFill/>
        </p:spPr>
        <p:txBody>
          <a:bodyPr anchor="t" rtlCol="0" wrap="square">
            <a:noAutofit/>
          </a:bodyPr>
          <a:p>
            <a:pPr algn="l" indent="-457200" lvl="0" marL="4572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involves assessing individual assessing individual and team contributions to organizational goals.</a:t>
            </a:r>
          </a:p>
          <a:p>
            <a:pPr algn="l" indent="-457200" lvl="0" marL="4572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includes evaluating productivity, quality of work, collaboration, and adherence to deadlines. </a:t>
            </a:r>
          </a:p>
          <a:p>
            <a:pPr algn="l" indent="-457200" lvl="0" marL="4572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Opportunities for development, and ultimately aiming to enhance overall business effectiveness</a:t>
            </a:r>
          </a:p>
          <a:p>
            <a:pPr algn="l" indent="-457200" lvl="0" marL="4572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analysis typically utilizes metrics, feedback, and performance reviews to identity strengths.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685800" y="1981200"/>
            <a:ext cx="8077200" cy="327088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32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project involves using Excel to analyze employee performance by inputting and processing data on productivity, goals, and feedback.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32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analysis aligns individual performance with organizational objectives, driving overall growth and efficiency.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Rectangle 8"/>
          <p:cNvSpPr/>
          <p:nvPr/>
        </p:nvSpPr>
        <p:spPr>
          <a:xfrm>
            <a:off x="838200" y="1828800"/>
            <a:ext cx="8305800" cy="18694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sector</a:t>
            </a:r>
          </a:p>
          <a:p>
            <a:pPr indent="0">
              <a:buFont typeface="Wingdings" panose="05000000000000000000" charset="0"/>
              <a:buNone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</a:p>
          <a:p>
            <a:pPr indent="-457200" marL="457200">
              <a:buFont typeface="Wingdings" panose="05000000000000000000" charset="0"/>
              <a:buChar char="Ø"/>
            </a:pPr>
            <a:endParaRPr dirty="0" sz="2400" lang="en-US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dirty="0" sz="24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management (HR)</a:t>
            </a:r>
            <a:endParaRPr dirty="0" sz="24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9"/>
          <p:cNvSpPr/>
          <p:nvPr/>
        </p:nvSpPr>
        <p:spPr>
          <a:xfrm>
            <a:off x="3048000" y="1600201"/>
            <a:ext cx="6096000" cy="4401205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>
                <a:solidFill>
                  <a:srgbClr val="000000"/>
                </a:solidFill>
              </a:rPr>
              <a:t>1.</a:t>
            </a:r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2.Formating</a:t>
            </a:r>
          </a:p>
          <a:p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3.pivot table for </a:t>
            </a:r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summarizing </a:t>
            </a:r>
            <a:endParaRPr dirty="0" sz="2800" lang="en-US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4.Bar graph _data visualizing</a:t>
            </a:r>
          </a:p>
          <a:p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5. Pie chart- to figure out overall performance</a:t>
            </a:r>
            <a:endParaRPr dirty="0" sz="28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990600" y="1600200"/>
            <a:ext cx="8153400" cy="353943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data downloaded from </a:t>
            </a:r>
            <a:r>
              <a:rPr altLang="en-US" dirty="0" sz="2800" lang="en-IN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altLang="en-US"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dashboard.</a:t>
            </a:r>
            <a:endParaRPr altLang="en-US" dirty="0" sz="2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Features:</a:t>
            </a:r>
            <a:endParaRPr altLang="en-US" dirty="0" sz="280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altLang="en-US"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Totally </a:t>
            </a:r>
            <a:r>
              <a:rPr altLang="en-IN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</a:t>
            </a:r>
            <a:r>
              <a:rPr altLang="en-US"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available. In that </a:t>
            </a:r>
            <a:r>
              <a:rPr altLang="en-IN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 </a:t>
            </a:r>
            <a:r>
              <a:rPr altLang="en-US" dirty="0" sz="28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 were considered.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IN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 location </a:t>
            </a:r>
            <a:endParaRPr altLang="en-IN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IN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ID - in number</a:t>
            </a:r>
            <a:r>
              <a:rPr b="1" dirty="0" sz="2800" lang="en-US" smtClean="0">
                <a:solidFill>
                  <a:srgbClr val="000000"/>
                </a:solidFill>
                <a:sym typeface="+mn-ea"/>
              </a:rPr>
              <a:t> </a:t>
            </a:r>
            <a:endParaRPr altLang="en-IN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IN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Gender - male, female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IN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dirty="0" sz="2800"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 -in text</a:t>
            </a:r>
            <a:endParaRPr altLang="en-IN" dirty="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667000" y="2438400"/>
            <a:ext cx="6477000" cy="1815882"/>
          </a:xfrm>
          <a:prstGeom prst="rect"/>
        </p:spPr>
        <p:txBody>
          <a:bodyPr wrap="square">
            <a:spAutoFit/>
          </a:bodyPr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chart, I found the highest data of male employees by using pivot table chart.</a:t>
            </a:r>
          </a:p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chart, we can find the FTE of both genders in employee type</a:t>
            </a:r>
            <a:endParaRPr dirty="0" sz="28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keerthi</cp:lastModifiedBy>
  <dcterms:created xsi:type="dcterms:W3CDTF">2024-03-29T04:07:00Z</dcterms:created>
  <dcterms:modified xsi:type="dcterms:W3CDTF">2024-09-19T06:26:53Z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5331130b50a742fc832dc4eba8075419</vt:lpwstr>
  </property>
  <property fmtid="{D5CDD505-2E9C-101B-9397-08002B2CF9AE}" pid="5" name="KSOProductBuildVer">
    <vt:lpwstr>1033-12.2.0.18283</vt:lpwstr>
  </property>
</Properties>
</file>