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jp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771" y="4139647"/>
            <a:ext cx="4663511" cy="21188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568" y="2208893"/>
            <a:ext cx="267334" cy="26733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8866" y="832611"/>
            <a:ext cx="2435718" cy="57823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0312" y="1378923"/>
            <a:ext cx="349504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416" y="979974"/>
            <a:ext cx="8052434" cy="1127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870" y="1973805"/>
            <a:ext cx="6461125" cy="399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6.jpg" /><Relationship Id="rId4" Type="http://schemas.openxmlformats.org/officeDocument/2006/relationships/image" Target="../media/image15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jp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 /><Relationship Id="rId3" Type="http://schemas.openxmlformats.org/officeDocument/2006/relationships/image" Target="../media/image24.jpg" /><Relationship Id="rId7" Type="http://schemas.openxmlformats.org/officeDocument/2006/relationships/image" Target="../media/image28.png" /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0364" y="798998"/>
            <a:ext cx="8803403" cy="58888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331" y="781946"/>
            <a:ext cx="5603240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00" spc="-80" dirty="0">
                <a:latin typeface="Arial MT"/>
                <a:cs typeface="Arial MT"/>
              </a:rPr>
              <a:t>Employee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Data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Analysis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Excel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387" y="3640678"/>
            <a:ext cx="7110730" cy="15640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50" spc="-30" dirty="0">
                <a:latin typeface="Arial MT"/>
                <a:cs typeface="Arial MT"/>
              </a:rPr>
              <a:t>STUDENT</a:t>
            </a:r>
            <a:r>
              <a:rPr sz="1950" spc="1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NAME:</a:t>
            </a:r>
            <a:r>
              <a:rPr sz="1950" spc="11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Tamilarasi.</a:t>
            </a:r>
            <a:r>
              <a:rPr sz="1950" spc="-295" dirty="0">
                <a:latin typeface="Arial MT"/>
                <a:cs typeface="Arial MT"/>
              </a:rPr>
              <a:t> </a:t>
            </a:r>
            <a:r>
              <a:rPr sz="1950" spc="-50" dirty="0">
                <a:latin typeface="Arial MT"/>
                <a:cs typeface="Arial MT"/>
              </a:rPr>
              <a:t>P</a:t>
            </a:r>
            <a:endParaRPr sz="19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sz="1900" spc="-60" dirty="0">
                <a:latin typeface="Arial MT"/>
                <a:cs typeface="Arial MT"/>
              </a:rPr>
              <a:t>REGISTER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NO:</a:t>
            </a:r>
            <a:endParaRPr sz="19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latin typeface="Arial MT"/>
                <a:cs typeface="Arial MT"/>
              </a:rPr>
              <a:t>312204748/FCF05C5AFA602B9A3EF4C039BF45A23A</a:t>
            </a:r>
            <a:endParaRPr sz="19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10"/>
              </a:spcBef>
            </a:pPr>
            <a:r>
              <a:rPr sz="1950" spc="-35" dirty="0">
                <a:latin typeface="Arial MT"/>
                <a:cs typeface="Arial MT"/>
              </a:rPr>
              <a:t>DEPARTMENT: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Commerce</a:t>
            </a:r>
            <a:endParaRPr sz="1950">
              <a:latin typeface="Arial MT"/>
              <a:cs typeface="Arial MT"/>
            </a:endParaRPr>
          </a:p>
          <a:p>
            <a:pPr marL="20955">
              <a:lnSpc>
                <a:spcPct val="100000"/>
              </a:lnSpc>
              <a:spcBef>
                <a:spcPts val="35"/>
              </a:spcBef>
            </a:pPr>
            <a:r>
              <a:rPr sz="2000" spc="-100" dirty="0">
                <a:latin typeface="Arial MT"/>
                <a:cs typeface="Arial MT"/>
              </a:rPr>
              <a:t>COLLEGE: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Prince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Shri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Bhavani</a:t>
            </a:r>
            <a:r>
              <a:rPr sz="2000" spc="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Arts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Science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12B36"/>
                </a:solidFill>
                <a:latin typeface="Arial MT"/>
                <a:cs typeface="Arial MT"/>
              </a:rPr>
              <a:t>College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04" y="1169248"/>
            <a:ext cx="405953" cy="4158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478" y="812800"/>
            <a:ext cx="9218107" cy="58516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6842" y="979974"/>
            <a:ext cx="251841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50" spc="-530" dirty="0">
                <a:latin typeface="Arial MT"/>
                <a:cs typeface="Arial MT"/>
              </a:rPr>
              <a:t>ODELLING:</a:t>
            </a:r>
            <a:endParaRPr sz="4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479" y="2003525"/>
            <a:ext cx="6082030" cy="34378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050" marR="20955" indent="635">
              <a:lnSpc>
                <a:spcPts val="2030"/>
              </a:lnSpc>
              <a:spcBef>
                <a:spcPts val="340"/>
              </a:spcBef>
              <a:tabLst>
                <a:tab pos="1867535" algn="l"/>
              </a:tabLst>
            </a:pPr>
            <a:r>
              <a:rPr sz="1850" spc="-85" dirty="0">
                <a:latin typeface="Arial MT"/>
                <a:cs typeface="Arial MT"/>
              </a:rPr>
              <a:t>*Data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Preparation</a:t>
            </a:r>
            <a:r>
              <a:rPr sz="1850" dirty="0">
                <a:latin typeface="Arial MT"/>
                <a:cs typeface="Arial MT"/>
              </a:rPr>
              <a:t>	</a:t>
            </a:r>
            <a:r>
              <a:rPr sz="1850" spc="-95" dirty="0">
                <a:latin typeface="Arial MT"/>
                <a:cs typeface="Arial MT"/>
              </a:rPr>
              <a:t>Clean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-105" dirty="0">
                <a:latin typeface="Arial MT"/>
                <a:cs typeface="Arial MT"/>
              </a:rPr>
              <a:t>and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70" dirty="0">
                <a:latin typeface="Arial MT"/>
                <a:cs typeface="Arial MT"/>
              </a:rPr>
              <a:t>organize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spc="-95" dirty="0">
                <a:latin typeface="Arial MT"/>
                <a:cs typeface="Arial MT"/>
              </a:rPr>
              <a:t>data,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spc="-60" dirty="0">
                <a:latin typeface="Arial MT"/>
                <a:cs typeface="Arial MT"/>
              </a:rPr>
              <a:t>ensuring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95" dirty="0">
                <a:latin typeface="Arial MT"/>
                <a:cs typeface="Arial MT"/>
              </a:rPr>
              <a:t>accuracy </a:t>
            </a:r>
            <a:r>
              <a:rPr sz="1850" spc="-110" dirty="0">
                <a:latin typeface="Arial MT"/>
                <a:cs typeface="Arial MT"/>
              </a:rPr>
              <a:t>and</a:t>
            </a:r>
            <a:r>
              <a:rPr sz="1850" spc="-10" dirty="0">
                <a:latin typeface="Arial MT"/>
                <a:cs typeface="Arial MT"/>
              </a:rPr>
              <a:t> consistency</a:t>
            </a:r>
            <a:endParaRPr sz="1850">
              <a:latin typeface="Arial MT"/>
              <a:cs typeface="Arial MT"/>
            </a:endParaRPr>
          </a:p>
          <a:p>
            <a:pPr marL="12700" marR="105410" indent="7620">
              <a:lnSpc>
                <a:spcPct val="95600"/>
              </a:lnSpc>
              <a:spcBef>
                <a:spcPts val="1320"/>
              </a:spcBef>
              <a:tabLst>
                <a:tab pos="1651635" algn="l"/>
              </a:tabLst>
            </a:pPr>
            <a:r>
              <a:rPr sz="1800" spc="-55" dirty="0">
                <a:latin typeface="Arial MT"/>
                <a:cs typeface="Arial MT"/>
              </a:rPr>
              <a:t>*Trend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95" dirty="0">
                <a:latin typeface="Arial MT"/>
                <a:cs typeface="Arial MT"/>
              </a:rPr>
              <a:t>Apply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charts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and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graphs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13131"/>
                </a:solidFill>
                <a:latin typeface="Arial MT"/>
                <a:cs typeface="Arial MT"/>
              </a:rPr>
              <a:t>(e</a:t>
            </a:r>
            <a:r>
              <a:rPr sz="1800" spc="-1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444444"/>
                </a:solidFill>
                <a:latin typeface="Arial MT"/>
                <a:cs typeface="Arial MT"/>
              </a:rPr>
              <a:t>g</a:t>
            </a:r>
            <a:r>
              <a:rPr sz="1800" spc="-114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31313"/>
                </a:solidFill>
                <a:latin typeface="Arial MT"/>
                <a:cs typeface="Arial MT"/>
              </a:rPr>
              <a:t>,</a:t>
            </a:r>
            <a:r>
              <a:rPr sz="1800" spc="-8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line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charts,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bar </a:t>
            </a:r>
            <a:r>
              <a:rPr sz="1800" spc="-60" dirty="0">
                <a:latin typeface="Arial MT"/>
                <a:cs typeface="Arial MT"/>
              </a:rPr>
              <a:t>graphs)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82828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visualize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trends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over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time,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sucn </a:t>
            </a:r>
            <a:r>
              <a:rPr sz="1800" spc="-100" dirty="0">
                <a:solidFill>
                  <a:srgbClr val="232323"/>
                </a:solidFill>
                <a:latin typeface="Arial MT"/>
                <a:cs typeface="Arial MT"/>
              </a:rPr>
              <a:t>as</a:t>
            </a:r>
            <a:r>
              <a:rPr sz="1800" spc="-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 </a:t>
            </a:r>
            <a:r>
              <a:rPr sz="1800" spc="-35" dirty="0">
                <a:latin typeface="Arial MT"/>
                <a:cs typeface="Arial MT"/>
              </a:rPr>
              <a:t>performance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turnover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rates</a:t>
            </a:r>
            <a:endParaRPr sz="1800">
              <a:latin typeface="Arial MT"/>
              <a:cs typeface="Arial MT"/>
            </a:endParaRPr>
          </a:p>
          <a:p>
            <a:pPr marL="20320">
              <a:lnSpc>
                <a:spcPts val="2055"/>
              </a:lnSpc>
              <a:spcBef>
                <a:spcPts val="1240"/>
              </a:spcBef>
            </a:pPr>
            <a:r>
              <a:rPr sz="1750" dirty="0">
                <a:latin typeface="Arial MT"/>
                <a:cs typeface="Arial MT"/>
              </a:rPr>
              <a:t>*Pivot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-30" dirty="0">
                <a:latin typeface="Arial MT"/>
                <a:cs typeface="Arial MT"/>
              </a:rPr>
              <a:t>Tables</a:t>
            </a:r>
            <a:r>
              <a:rPr sz="1750" spc="29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Create</a:t>
            </a:r>
            <a:r>
              <a:rPr sz="1750" spc="-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pivot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5" dirty="0">
                <a:latin typeface="Arial MT"/>
                <a:cs typeface="Arial MT"/>
              </a:rPr>
              <a:t>taDles</a:t>
            </a:r>
            <a:r>
              <a:rPr sz="1750" spc="-65" dirty="0"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D2D2D"/>
                </a:solidFill>
                <a:latin typeface="Arial MT"/>
                <a:cs typeface="Arial MT"/>
              </a:rPr>
              <a:t>to</a:t>
            </a:r>
            <a:r>
              <a:rPr sz="1750" spc="-8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750" spc="-30" dirty="0">
                <a:solidFill>
                  <a:srgbClr val="0C0C0C"/>
                </a:solidFill>
                <a:latin typeface="Arial MT"/>
                <a:cs typeface="Arial MT"/>
              </a:rPr>
              <a:t>aggregate</a:t>
            </a:r>
            <a:r>
              <a:rPr sz="1750" spc="1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and</a:t>
            </a:r>
            <a:r>
              <a:rPr sz="1750" spc="-9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analyze</a:t>
            </a:r>
            <a:endParaRPr sz="1750">
              <a:latin typeface="Arial MT"/>
              <a:cs typeface="Arial MT"/>
            </a:endParaRPr>
          </a:p>
          <a:p>
            <a:pPr marL="19685">
              <a:lnSpc>
                <a:spcPts val="2150"/>
              </a:lnSpc>
            </a:pPr>
            <a:r>
              <a:rPr sz="1850" spc="-60" dirty="0">
                <a:latin typeface="Arial MT"/>
                <a:cs typeface="Arial MT"/>
              </a:rPr>
              <a:t>data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spc="-65" dirty="0">
                <a:solidFill>
                  <a:srgbClr val="0F0F0F"/>
                </a:solidFill>
                <a:latin typeface="Arial MT"/>
                <a:cs typeface="Arial MT"/>
              </a:rPr>
              <a:t>across</a:t>
            </a:r>
            <a:r>
              <a:rPr sz="1850" spc="-4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different</a:t>
            </a:r>
            <a:r>
              <a:rPr sz="1850" spc="65" dirty="0">
                <a:latin typeface="Arial MT"/>
                <a:cs typeface="Arial MT"/>
              </a:rPr>
              <a:t> </a:t>
            </a:r>
            <a:r>
              <a:rPr sz="1850" spc="-70" dirty="0">
                <a:latin typeface="Arial MT"/>
                <a:cs typeface="Arial MT"/>
              </a:rPr>
              <a:t>dimensions,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-85" dirty="0">
                <a:latin typeface="Arial MT"/>
                <a:cs typeface="Arial MT"/>
              </a:rPr>
              <a:t>such</a:t>
            </a:r>
            <a:r>
              <a:rPr sz="1850" spc="-60" dirty="0">
                <a:latin typeface="Arial MT"/>
                <a:cs typeface="Arial MT"/>
              </a:rPr>
              <a:t> </a:t>
            </a:r>
            <a:r>
              <a:rPr sz="1850" spc="-85" dirty="0">
                <a:solidFill>
                  <a:srgbClr val="2F2F2F"/>
                </a:solidFill>
                <a:latin typeface="Arial MT"/>
                <a:cs typeface="Arial MT"/>
              </a:rPr>
              <a:t>as</a:t>
            </a:r>
            <a:r>
              <a:rPr sz="1850" spc="-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850" spc="-55" dirty="0">
                <a:latin typeface="Arial MT"/>
                <a:cs typeface="Arial MT"/>
              </a:rPr>
              <a:t>department,</a:t>
            </a:r>
            <a:r>
              <a:rPr sz="1850" spc="-6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tenure.</a:t>
            </a:r>
            <a:endParaRPr sz="1850">
              <a:latin typeface="Arial MT"/>
              <a:cs typeface="Arial MT"/>
            </a:endParaRPr>
          </a:p>
          <a:p>
            <a:pPr marL="694055">
              <a:lnSpc>
                <a:spcPts val="2020"/>
              </a:lnSpc>
            </a:pPr>
            <a:r>
              <a:rPr sz="1700" spc="-25" dirty="0">
                <a:latin typeface="Arial MT"/>
                <a:cs typeface="Arial MT"/>
              </a:rPr>
              <a:t>ole</a:t>
            </a:r>
            <a:endParaRPr sz="1700">
              <a:latin typeface="Arial MT"/>
              <a:cs typeface="Arial MT"/>
            </a:endParaRPr>
          </a:p>
          <a:p>
            <a:pPr marL="12700" marR="5080" indent="7620">
              <a:lnSpc>
                <a:spcPct val="95900"/>
              </a:lnSpc>
              <a:spcBef>
                <a:spcPts val="1430"/>
              </a:spcBef>
            </a:pPr>
            <a:r>
              <a:rPr sz="1750" spc="-45" dirty="0">
                <a:latin typeface="Arial MT"/>
                <a:cs typeface="Arial MT"/>
              </a:rPr>
              <a:t>*Regression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Analysis</a:t>
            </a:r>
            <a:r>
              <a:rPr sz="1750" spc="2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Utilize</a:t>
            </a:r>
            <a:r>
              <a:rPr sz="1750" spc="-70" dirty="0">
                <a:latin typeface="Arial MT"/>
                <a:cs typeface="Arial MT"/>
              </a:rPr>
              <a:t> </a:t>
            </a:r>
            <a:r>
              <a:rPr sz="1750" spc="-30" dirty="0">
                <a:latin typeface="Arial MT"/>
                <a:cs typeface="Arial MT"/>
              </a:rPr>
              <a:t>regression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functions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F0F0F"/>
                </a:solidFill>
                <a:latin typeface="Arial MT"/>
                <a:cs typeface="Arial MT"/>
              </a:rPr>
              <a:t>to</a:t>
            </a:r>
            <a:r>
              <a:rPr sz="1750" spc="-5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identify </a:t>
            </a:r>
            <a:r>
              <a:rPr sz="1800" spc="-30" dirty="0">
                <a:latin typeface="Arial MT"/>
                <a:cs typeface="Arial MT"/>
              </a:rPr>
              <a:t>relationsnips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between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variables,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sucn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343434"/>
                </a:solidFill>
                <a:latin typeface="Arial MT"/>
                <a:cs typeface="Arial MT"/>
              </a:rPr>
              <a:t>as</a:t>
            </a:r>
            <a:r>
              <a:rPr sz="18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impact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 </a:t>
            </a:r>
            <a:r>
              <a:rPr sz="1800" spc="-90" dirty="0">
                <a:latin typeface="Arial MT"/>
                <a:cs typeface="Arial MT"/>
              </a:rPr>
              <a:t>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performance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2517"/>
            <a:ext cx="10693399" cy="58714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734" y="1164410"/>
            <a:ext cx="1239958" cy="4364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6654" y="926338"/>
            <a:ext cx="1537548" cy="56939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5610" y="1027714"/>
            <a:ext cx="12776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80" dirty="0">
                <a:latin typeface="Arial MT"/>
                <a:cs typeface="Arial MT"/>
              </a:rPr>
              <a:t>usion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8255">
              <a:lnSpc>
                <a:spcPct val="99200"/>
              </a:lnSpc>
              <a:spcBef>
                <a:spcPts val="120"/>
              </a:spcBef>
            </a:pPr>
            <a:r>
              <a:rPr dirty="0"/>
              <a:t>The</a:t>
            </a:r>
            <a:r>
              <a:rPr spc="50" dirty="0"/>
              <a:t> </a:t>
            </a:r>
            <a:r>
              <a:rPr dirty="0"/>
              <a:t>conclusion</a:t>
            </a:r>
            <a:r>
              <a:rPr spc="70" dirty="0"/>
              <a:t> </a:t>
            </a:r>
            <a:r>
              <a:rPr spc="80" dirty="0"/>
              <a:t>of</a:t>
            </a:r>
            <a:r>
              <a:rPr spc="25" dirty="0"/>
              <a:t> </a:t>
            </a:r>
            <a:r>
              <a:rPr dirty="0"/>
              <a:t>employee</a:t>
            </a:r>
            <a:r>
              <a:rPr spc="135" dirty="0"/>
              <a:t> </a:t>
            </a:r>
            <a:r>
              <a:rPr dirty="0"/>
              <a:t>data</a:t>
            </a:r>
            <a:r>
              <a:rPr spc="150" dirty="0"/>
              <a:t> </a:t>
            </a:r>
            <a:r>
              <a:rPr dirty="0"/>
              <a:t>analysis</a:t>
            </a:r>
            <a:r>
              <a:rPr spc="195" dirty="0"/>
              <a:t> </a:t>
            </a:r>
            <a:r>
              <a:rPr dirty="0"/>
              <a:t>reveals</a:t>
            </a:r>
            <a:r>
              <a:rPr spc="160" dirty="0"/>
              <a:t> </a:t>
            </a:r>
            <a:r>
              <a:rPr spc="-25" dirty="0"/>
              <a:t>key </a:t>
            </a:r>
            <a:r>
              <a:rPr sz="2050" dirty="0"/>
              <a:t>insights</a:t>
            </a:r>
            <a:r>
              <a:rPr sz="2050" spc="85" dirty="0"/>
              <a:t> </a:t>
            </a:r>
            <a:r>
              <a:rPr sz="2050" dirty="0"/>
              <a:t>into</a:t>
            </a:r>
            <a:r>
              <a:rPr sz="2050" spc="60" dirty="0"/>
              <a:t> </a:t>
            </a:r>
            <a:r>
              <a:rPr sz="2050" dirty="0"/>
              <a:t>workforce</a:t>
            </a:r>
            <a:r>
              <a:rPr sz="2050" spc="60" dirty="0"/>
              <a:t> </a:t>
            </a:r>
            <a:r>
              <a:rPr sz="2050" spc="-10" dirty="0"/>
              <a:t>trends,</a:t>
            </a:r>
            <a:r>
              <a:rPr sz="2050" spc="-35" dirty="0"/>
              <a:t> </a:t>
            </a:r>
            <a:r>
              <a:rPr sz="2050" dirty="0"/>
              <a:t>performance,</a:t>
            </a:r>
            <a:r>
              <a:rPr sz="2050" spc="40" dirty="0"/>
              <a:t> </a:t>
            </a:r>
            <a:r>
              <a:rPr sz="2050" dirty="0"/>
              <a:t>and</a:t>
            </a:r>
            <a:r>
              <a:rPr sz="2050" spc="15" dirty="0"/>
              <a:t> </a:t>
            </a:r>
            <a:r>
              <a:rPr sz="2050" spc="-10" dirty="0"/>
              <a:t>areas </a:t>
            </a:r>
            <a:r>
              <a:rPr dirty="0"/>
              <a:t>for</a:t>
            </a:r>
            <a:r>
              <a:rPr spc="170" dirty="0"/>
              <a:t> </a:t>
            </a:r>
            <a:r>
              <a:rPr dirty="0"/>
              <a:t>improvement.</a:t>
            </a:r>
            <a:r>
              <a:rPr spc="275" dirty="0"/>
              <a:t> </a:t>
            </a:r>
            <a:r>
              <a:rPr spc="-55" dirty="0"/>
              <a:t>By</a:t>
            </a:r>
            <a:r>
              <a:rPr spc="114" dirty="0"/>
              <a:t> </a:t>
            </a:r>
            <a:r>
              <a:rPr dirty="0"/>
              <a:t>analyzing</a:t>
            </a:r>
            <a:r>
              <a:rPr spc="65" dirty="0"/>
              <a:t> </a:t>
            </a:r>
            <a:r>
              <a:rPr spc="55" dirty="0"/>
              <a:t>metrics</a:t>
            </a:r>
            <a:r>
              <a:rPr spc="95" dirty="0"/>
              <a:t> </a:t>
            </a:r>
            <a:r>
              <a:rPr dirty="0"/>
              <a:t>such </a:t>
            </a:r>
            <a:r>
              <a:rPr spc="-25" dirty="0">
                <a:solidFill>
                  <a:srgbClr val="111111"/>
                </a:solidFill>
              </a:rPr>
              <a:t>as </a:t>
            </a:r>
            <a:r>
              <a:rPr dirty="0"/>
              <a:t>productivity,</a:t>
            </a:r>
            <a:r>
              <a:rPr spc="85" dirty="0"/>
              <a:t> </a:t>
            </a:r>
            <a:r>
              <a:rPr dirty="0"/>
              <a:t>turnover</a:t>
            </a:r>
            <a:r>
              <a:rPr spc="265" dirty="0"/>
              <a:t> </a:t>
            </a:r>
            <a:r>
              <a:rPr dirty="0"/>
              <a:t>rates,</a:t>
            </a:r>
            <a:r>
              <a:rPr spc="65" dirty="0"/>
              <a:t> </a:t>
            </a:r>
            <a:r>
              <a:rPr dirty="0"/>
              <a:t>and</a:t>
            </a:r>
            <a:r>
              <a:rPr spc="95" dirty="0"/>
              <a:t> </a:t>
            </a:r>
            <a:r>
              <a:rPr dirty="0"/>
              <a:t>engagement</a:t>
            </a:r>
            <a:r>
              <a:rPr spc="360" dirty="0"/>
              <a:t> </a:t>
            </a:r>
            <a:r>
              <a:rPr spc="-20" dirty="0"/>
              <a:t>level</a:t>
            </a:r>
            <a:r>
              <a:rPr spc="-290" dirty="0"/>
              <a:t> </a:t>
            </a:r>
            <a:r>
              <a:rPr spc="-25" dirty="0"/>
              <a:t>s, </a:t>
            </a:r>
            <a:r>
              <a:rPr dirty="0"/>
              <a:t>organizations</a:t>
            </a:r>
            <a:r>
              <a:rPr spc="350" dirty="0"/>
              <a:t> </a:t>
            </a:r>
            <a:r>
              <a:rPr dirty="0"/>
              <a:t>can</a:t>
            </a:r>
            <a:r>
              <a:rPr spc="85" dirty="0"/>
              <a:t> </a:t>
            </a:r>
            <a:r>
              <a:rPr dirty="0"/>
              <a:t>identify</a:t>
            </a:r>
            <a:r>
              <a:rPr spc="345" dirty="0"/>
              <a:t> </a:t>
            </a:r>
            <a:r>
              <a:rPr dirty="0"/>
              <a:t>strengths</a:t>
            </a:r>
            <a:r>
              <a:rPr spc="180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dirty="0"/>
              <a:t>weaknesses</a:t>
            </a:r>
            <a:r>
              <a:rPr spc="385" dirty="0"/>
              <a:t> </a:t>
            </a:r>
            <a:r>
              <a:rPr spc="-25" dirty="0"/>
              <a:t>in </a:t>
            </a:r>
            <a:r>
              <a:rPr dirty="0"/>
              <a:t>their</a:t>
            </a:r>
            <a:r>
              <a:rPr spc="110" dirty="0"/>
              <a:t> </a:t>
            </a:r>
            <a:r>
              <a:rPr spc="-65" dirty="0"/>
              <a:t>HR</a:t>
            </a:r>
            <a:r>
              <a:rPr spc="160" dirty="0"/>
              <a:t> </a:t>
            </a:r>
            <a:r>
              <a:rPr dirty="0"/>
              <a:t>strategies.</a:t>
            </a:r>
            <a:r>
              <a:rPr spc="180" dirty="0"/>
              <a:t> </a:t>
            </a:r>
            <a:r>
              <a:rPr dirty="0"/>
              <a:t>This</a:t>
            </a:r>
            <a:r>
              <a:rPr spc="125" dirty="0"/>
              <a:t> </a:t>
            </a:r>
            <a:r>
              <a:rPr dirty="0"/>
              <a:t>analysis</a:t>
            </a:r>
            <a:r>
              <a:rPr spc="210" dirty="0"/>
              <a:t> </a:t>
            </a:r>
            <a:r>
              <a:rPr dirty="0"/>
              <a:t>supports</a:t>
            </a:r>
            <a:r>
              <a:rPr spc="85" dirty="0"/>
              <a:t> </a:t>
            </a: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driven </a:t>
            </a:r>
            <a:r>
              <a:rPr sz="2050" dirty="0"/>
              <a:t>decision-making,</a:t>
            </a:r>
            <a:r>
              <a:rPr sz="2050" spc="-135" dirty="0"/>
              <a:t> </a:t>
            </a:r>
            <a:r>
              <a:rPr sz="2050" dirty="0"/>
              <a:t>enabling</a:t>
            </a:r>
            <a:r>
              <a:rPr sz="2050" spc="30" dirty="0"/>
              <a:t> </a:t>
            </a:r>
            <a:r>
              <a:rPr sz="2050" dirty="0"/>
              <a:t>targeted</a:t>
            </a:r>
            <a:r>
              <a:rPr sz="2050" spc="204" dirty="0"/>
              <a:t> </a:t>
            </a:r>
            <a:r>
              <a:rPr sz="2050" dirty="0"/>
              <a:t>interventions</a:t>
            </a:r>
            <a:r>
              <a:rPr sz="2050" spc="80" dirty="0"/>
              <a:t> </a:t>
            </a:r>
            <a:r>
              <a:rPr sz="2050" spc="-25" dirty="0"/>
              <a:t>to </a:t>
            </a:r>
            <a:r>
              <a:rPr dirty="0"/>
              <a:t>enhance</a:t>
            </a:r>
            <a:r>
              <a:rPr spc="200" dirty="0"/>
              <a:t> </a:t>
            </a:r>
            <a:r>
              <a:rPr dirty="0"/>
              <a:t>employee</a:t>
            </a:r>
            <a:r>
              <a:rPr spc="235" dirty="0"/>
              <a:t> </a:t>
            </a:r>
            <a:r>
              <a:rPr dirty="0"/>
              <a:t>performance,</a:t>
            </a:r>
            <a:r>
              <a:rPr spc="365" dirty="0"/>
              <a:t> </a:t>
            </a:r>
            <a:r>
              <a:rPr dirty="0"/>
              <a:t>optimize</a:t>
            </a:r>
            <a:r>
              <a:rPr spc="229" dirty="0"/>
              <a:t> </a:t>
            </a:r>
            <a:r>
              <a:rPr spc="-10" dirty="0"/>
              <a:t>recruitment </a:t>
            </a:r>
            <a:r>
              <a:rPr dirty="0"/>
              <a:t>processes,</a:t>
            </a:r>
            <a:r>
              <a:rPr spc="7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improve</a:t>
            </a:r>
            <a:r>
              <a:rPr spc="150" dirty="0"/>
              <a:t> </a:t>
            </a:r>
            <a:r>
              <a:rPr dirty="0"/>
              <a:t>overall</a:t>
            </a:r>
            <a:r>
              <a:rPr spc="155" dirty="0"/>
              <a:t> </a:t>
            </a:r>
            <a:r>
              <a:rPr spc="-10" dirty="0"/>
              <a:t>organizational </a:t>
            </a:r>
            <a:r>
              <a:rPr spc="45" dirty="0"/>
              <a:t>effectiveness.</a:t>
            </a:r>
            <a:r>
              <a:rPr spc="-125" dirty="0"/>
              <a:t> </a:t>
            </a:r>
            <a:r>
              <a:rPr spc="60" dirty="0"/>
              <a:t>In</a:t>
            </a:r>
            <a:r>
              <a:rPr spc="25" dirty="0"/>
              <a:t> </a:t>
            </a:r>
            <a:r>
              <a:rPr dirty="0"/>
              <a:t>essence,</a:t>
            </a:r>
            <a:r>
              <a:rPr spc="140" dirty="0"/>
              <a:t> </a:t>
            </a:r>
            <a:r>
              <a:rPr dirty="0"/>
              <a:t>effective</a:t>
            </a:r>
            <a:r>
              <a:rPr spc="165" dirty="0"/>
              <a:t> </a:t>
            </a:r>
            <a:r>
              <a:rPr dirty="0"/>
              <a:t>data</a:t>
            </a:r>
            <a:r>
              <a:rPr spc="270" dirty="0"/>
              <a:t> </a:t>
            </a:r>
            <a:r>
              <a:rPr spc="-10" dirty="0"/>
              <a:t>analysis </a:t>
            </a:r>
            <a:r>
              <a:rPr sz="2050" dirty="0"/>
              <a:t>provides</a:t>
            </a:r>
            <a:r>
              <a:rPr sz="2050" spc="35" dirty="0"/>
              <a:t> </a:t>
            </a:r>
            <a:r>
              <a:rPr sz="2050" dirty="0"/>
              <a:t>a</a:t>
            </a:r>
            <a:r>
              <a:rPr sz="2050" spc="90" dirty="0"/>
              <a:t> </a:t>
            </a:r>
            <a:r>
              <a:rPr sz="2050" dirty="0"/>
              <a:t>foundation</a:t>
            </a:r>
            <a:r>
              <a:rPr sz="2050" spc="75" dirty="0"/>
              <a:t> </a:t>
            </a:r>
            <a:r>
              <a:rPr sz="2050" dirty="0"/>
              <a:t>for</a:t>
            </a:r>
            <a:r>
              <a:rPr sz="2050" spc="85" dirty="0"/>
              <a:t> </a:t>
            </a:r>
            <a:r>
              <a:rPr sz="2050" dirty="0"/>
              <a:t>strategic</a:t>
            </a:r>
            <a:r>
              <a:rPr sz="2050" spc="140" dirty="0"/>
              <a:t> </a:t>
            </a:r>
            <a:r>
              <a:rPr sz="2050" spc="-10" dirty="0"/>
              <a:t>planning</a:t>
            </a:r>
            <a:r>
              <a:rPr sz="2050" spc="45" dirty="0"/>
              <a:t> </a:t>
            </a:r>
            <a:r>
              <a:rPr sz="2050" spc="-25" dirty="0"/>
              <a:t>and </a:t>
            </a:r>
            <a:r>
              <a:rPr sz="2050" dirty="0"/>
              <a:t>operational</a:t>
            </a:r>
            <a:r>
              <a:rPr sz="2050" spc="150" dirty="0"/>
              <a:t> </a:t>
            </a:r>
            <a:r>
              <a:rPr sz="2050" dirty="0"/>
              <a:t>improvements,</a:t>
            </a:r>
            <a:r>
              <a:rPr sz="2050" spc="50" dirty="0"/>
              <a:t> </a:t>
            </a:r>
            <a:r>
              <a:rPr sz="2050" dirty="0"/>
              <a:t>leading</a:t>
            </a:r>
            <a:r>
              <a:rPr sz="2050" spc="-55" dirty="0"/>
              <a:t> </a:t>
            </a:r>
            <a:r>
              <a:rPr sz="2050" dirty="0"/>
              <a:t>to</a:t>
            </a:r>
            <a:r>
              <a:rPr sz="2050" spc="-75" dirty="0"/>
              <a:t> </a:t>
            </a:r>
            <a:r>
              <a:rPr sz="2050" dirty="0"/>
              <a:t>a</a:t>
            </a:r>
            <a:r>
              <a:rPr sz="2050" spc="20" dirty="0"/>
              <a:t> </a:t>
            </a:r>
            <a:r>
              <a:rPr sz="2050" dirty="0"/>
              <a:t>more</a:t>
            </a:r>
            <a:r>
              <a:rPr sz="2050" spc="-15" dirty="0"/>
              <a:t> </a:t>
            </a:r>
            <a:r>
              <a:rPr sz="2050" spc="-10" dirty="0"/>
              <a:t>motivated </a:t>
            </a:r>
            <a:r>
              <a:rPr dirty="0"/>
              <a:t>and</a:t>
            </a:r>
            <a:r>
              <a:rPr spc="235" dirty="0"/>
              <a:t> </a:t>
            </a:r>
            <a:r>
              <a:rPr dirty="0"/>
              <a:t>productive</a:t>
            </a:r>
            <a:r>
              <a:rPr spc="300" dirty="0"/>
              <a:t> </a:t>
            </a:r>
            <a:r>
              <a:rPr spc="-10" dirty="0"/>
              <a:t>workforce.</a:t>
            </a:r>
            <a:endParaRPr sz="2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80" dirty="0">
                <a:latin typeface="Arial MT"/>
                <a:cs typeface="Arial MT"/>
              </a:rPr>
              <a:t>PROJECT</a:t>
            </a:r>
            <a:r>
              <a:rPr sz="3950" spc="-25" dirty="0">
                <a:latin typeface="Arial MT"/>
                <a:cs typeface="Arial MT"/>
              </a:rPr>
              <a:t> </a:t>
            </a:r>
            <a:r>
              <a:rPr sz="3950" spc="-330" dirty="0">
                <a:latin typeface="Arial MT"/>
                <a:cs typeface="Arial MT"/>
              </a:rPr>
              <a:t>TITLE</a:t>
            </a:r>
            <a:r>
              <a:rPr sz="3950" spc="-185" dirty="0">
                <a:latin typeface="Arial MT"/>
                <a:cs typeface="Arial MT"/>
              </a:rPr>
              <a:t> </a:t>
            </a:r>
            <a:r>
              <a:rPr sz="3950" spc="-50" dirty="0">
                <a:latin typeface="Arial MT"/>
                <a:cs typeface="Arial MT"/>
              </a:rPr>
              <a:t>: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3857" y="2601114"/>
            <a:ext cx="8188959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254" dirty="0">
                <a:latin typeface="Arial MT"/>
                <a:cs typeface="Arial MT"/>
              </a:rPr>
              <a:t>Employee</a:t>
            </a:r>
            <a:r>
              <a:rPr sz="4100" spc="-30" dirty="0">
                <a:latin typeface="Arial MT"/>
                <a:cs typeface="Arial MT"/>
              </a:rPr>
              <a:t> </a:t>
            </a:r>
            <a:r>
              <a:rPr sz="4100" spc="-160" dirty="0">
                <a:latin typeface="Arial MT"/>
                <a:cs typeface="Arial MT"/>
              </a:rPr>
              <a:t>Performance</a:t>
            </a:r>
            <a:r>
              <a:rPr sz="4100" spc="-35" dirty="0">
                <a:latin typeface="Arial MT"/>
                <a:cs typeface="Arial MT"/>
              </a:rPr>
              <a:t> </a:t>
            </a:r>
            <a:r>
              <a:rPr sz="4100" spc="-155" dirty="0">
                <a:latin typeface="Arial MT"/>
                <a:cs typeface="Arial MT"/>
              </a:rPr>
              <a:t>Analysis</a:t>
            </a:r>
            <a:r>
              <a:rPr sz="4100" spc="-120" dirty="0">
                <a:latin typeface="Arial MT"/>
                <a:cs typeface="Arial MT"/>
              </a:rPr>
              <a:t> using</a:t>
            </a:r>
            <a:endParaRPr sz="4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41" y="5116158"/>
            <a:ext cx="1084261" cy="15318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99" y="4270639"/>
            <a:ext cx="915156" cy="726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1928" y="898515"/>
            <a:ext cx="1541838" cy="58489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0469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14"/>
              </a:spcBef>
            </a:pPr>
            <a:r>
              <a:rPr sz="4550" spc="-595" dirty="0">
                <a:latin typeface="Arial MT"/>
                <a:cs typeface="Arial MT"/>
              </a:rPr>
              <a:t>AGENDA</a:t>
            </a:r>
            <a:endParaRPr sz="4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993" y="2125700"/>
            <a:ext cx="4131945" cy="294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indent="-261620">
              <a:lnSpc>
                <a:spcPts val="3055"/>
              </a:lnSpc>
              <a:spcBef>
                <a:spcPts val="100"/>
              </a:spcBef>
              <a:buSzPct val="84905"/>
              <a:buAutoNum type="arabicPeriod"/>
              <a:tabLst>
                <a:tab pos="262255" algn="l"/>
              </a:tabLst>
            </a:pPr>
            <a:r>
              <a:rPr sz="2650" spc="-150" dirty="0">
                <a:latin typeface="Arial MT"/>
                <a:cs typeface="Arial MT"/>
              </a:rPr>
              <a:t>ProbIem</a:t>
            </a:r>
            <a:r>
              <a:rPr sz="2650" spc="-20" dirty="0">
                <a:latin typeface="Arial MT"/>
                <a:cs typeface="Arial MT"/>
              </a:rPr>
              <a:t> </a:t>
            </a:r>
            <a:r>
              <a:rPr sz="2650" spc="-30" dirty="0">
                <a:latin typeface="Arial MT"/>
                <a:cs typeface="Arial MT"/>
              </a:rPr>
              <a:t>Statement</a:t>
            </a:r>
            <a:endParaRPr sz="2650">
              <a:latin typeface="Arial MT"/>
              <a:cs typeface="Arial MT"/>
            </a:endParaRPr>
          </a:p>
          <a:p>
            <a:pPr marL="281940" indent="-278130">
              <a:lnSpc>
                <a:spcPts val="2705"/>
              </a:lnSpc>
              <a:buAutoNum type="arabicPeriod"/>
              <a:tabLst>
                <a:tab pos="281940" algn="l"/>
              </a:tabLst>
            </a:pPr>
            <a:r>
              <a:rPr sz="2500" spc="-35" dirty="0">
                <a:latin typeface="Arial MT"/>
                <a:cs typeface="Arial MT"/>
              </a:rPr>
              <a:t>Project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Overview</a:t>
            </a:r>
            <a:endParaRPr sz="2500">
              <a:latin typeface="Arial MT"/>
              <a:cs typeface="Arial MT"/>
            </a:endParaRPr>
          </a:p>
          <a:p>
            <a:pPr marL="260350" indent="-255270">
              <a:lnSpc>
                <a:spcPts val="2935"/>
              </a:lnSpc>
              <a:buSzPct val="81481"/>
              <a:buAutoNum type="arabicPeriod"/>
              <a:tabLst>
                <a:tab pos="260350" algn="l"/>
              </a:tabLst>
            </a:pPr>
            <a:r>
              <a:rPr sz="2700" spc="-280" dirty="0">
                <a:latin typeface="Arial MT"/>
                <a:cs typeface="Arial MT"/>
              </a:rPr>
              <a:t>End</a:t>
            </a:r>
            <a:r>
              <a:rPr sz="2700" spc="-40" dirty="0">
                <a:latin typeface="Arial MT"/>
                <a:cs typeface="Arial MT"/>
              </a:rPr>
              <a:t> Users</a:t>
            </a:r>
            <a:endParaRPr sz="2700">
              <a:latin typeface="Arial MT"/>
              <a:cs typeface="Arial MT"/>
            </a:endParaRPr>
          </a:p>
          <a:p>
            <a:pPr marL="258445" indent="-255270">
              <a:lnSpc>
                <a:spcPts val="2780"/>
              </a:lnSpc>
              <a:buSzPct val="86274"/>
              <a:buAutoNum type="arabicPeriod"/>
              <a:tabLst>
                <a:tab pos="258445" algn="l"/>
              </a:tabLst>
            </a:pPr>
            <a:r>
              <a:rPr sz="2550" spc="-160" dirty="0">
                <a:latin typeface="Arial MT"/>
                <a:cs typeface="Arial MT"/>
              </a:rPr>
              <a:t>Our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55" dirty="0">
                <a:latin typeface="Arial MT"/>
                <a:cs typeface="Arial MT"/>
              </a:rPr>
              <a:t>Solution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-135" dirty="0">
                <a:latin typeface="Arial MT"/>
                <a:cs typeface="Arial MT"/>
              </a:rPr>
              <a:t>and</a:t>
            </a:r>
            <a:r>
              <a:rPr sz="2550" spc="-40" dirty="0">
                <a:latin typeface="Arial MT"/>
                <a:cs typeface="Arial MT"/>
              </a:rPr>
              <a:t> </a:t>
            </a:r>
            <a:r>
              <a:rPr sz="2550" spc="-65" dirty="0">
                <a:latin typeface="Arial MT"/>
                <a:cs typeface="Arial MT"/>
              </a:rPr>
              <a:t>Proposition</a:t>
            </a:r>
            <a:endParaRPr sz="2550">
              <a:latin typeface="Arial MT"/>
              <a:cs typeface="Arial MT"/>
            </a:endParaRPr>
          </a:p>
          <a:p>
            <a:pPr marL="26670" marR="1135380" indent="-24130">
              <a:lnSpc>
                <a:spcPts val="2820"/>
              </a:lnSpc>
              <a:spcBef>
                <a:spcPts val="200"/>
              </a:spcBef>
              <a:buSzPct val="90384"/>
              <a:buAutoNum type="arabicPeriod"/>
              <a:tabLst>
                <a:tab pos="273685" algn="l"/>
                <a:tab pos="1710689" algn="l"/>
              </a:tabLst>
            </a:pPr>
            <a:r>
              <a:rPr sz="2600" spc="-130" dirty="0">
                <a:latin typeface="Arial MT"/>
                <a:cs typeface="Arial MT"/>
              </a:rPr>
              <a:t>Dataset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Description </a:t>
            </a:r>
            <a:r>
              <a:rPr sz="2600" spc="-45" dirty="0">
                <a:latin typeface="Arial MT"/>
                <a:cs typeface="Arial MT"/>
              </a:rPr>
              <a:t>6.ModeIIing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150" dirty="0">
                <a:latin typeface="Arial MT"/>
                <a:cs typeface="Arial MT"/>
              </a:rPr>
              <a:t>Approach</a:t>
            </a:r>
            <a:endParaRPr sz="2600">
              <a:latin typeface="Arial MT"/>
              <a:cs typeface="Arial MT"/>
            </a:endParaRPr>
          </a:p>
          <a:p>
            <a:pPr marL="25400" marR="752475" indent="-2540">
              <a:lnSpc>
                <a:spcPts val="2820"/>
              </a:lnSpc>
              <a:spcBef>
                <a:spcPts val="75"/>
              </a:spcBef>
            </a:pPr>
            <a:r>
              <a:rPr sz="2700" spc="-185" dirty="0">
                <a:latin typeface="Arial MT"/>
                <a:cs typeface="Arial MT"/>
              </a:rPr>
              <a:t>7.Results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260" dirty="0">
                <a:latin typeface="Arial MT"/>
                <a:cs typeface="Arial MT"/>
              </a:rPr>
              <a:t>and</a:t>
            </a:r>
            <a:r>
              <a:rPr sz="2700" spc="65" dirty="0">
                <a:latin typeface="Arial MT"/>
                <a:cs typeface="Arial MT"/>
              </a:rPr>
              <a:t> </a:t>
            </a:r>
            <a:r>
              <a:rPr sz="2700" spc="-170" dirty="0">
                <a:latin typeface="Arial MT"/>
                <a:cs typeface="Arial MT"/>
              </a:rPr>
              <a:t>Discussion </a:t>
            </a:r>
            <a:r>
              <a:rPr sz="2700" spc="-105" dirty="0">
                <a:latin typeface="Arial MT"/>
                <a:cs typeface="Arial MT"/>
              </a:rPr>
              <a:t>8.Conclusion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6434" y="3366968"/>
            <a:ext cx="1783885" cy="26956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9515" y="3931861"/>
            <a:ext cx="356777" cy="2081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6624" y="2317750"/>
            <a:ext cx="6776084" cy="29210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286385" indent="635">
              <a:lnSpc>
                <a:spcPct val="95500"/>
              </a:lnSpc>
              <a:spcBef>
                <a:spcPts val="270"/>
              </a:spcBef>
            </a:pPr>
            <a:r>
              <a:rPr sz="2500" spc="-45" dirty="0">
                <a:latin typeface="Arial MT"/>
                <a:cs typeface="Arial MT"/>
              </a:rPr>
              <a:t>Performance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-70" dirty="0">
                <a:latin typeface="Arial MT"/>
                <a:cs typeface="Arial MT"/>
              </a:rPr>
              <a:t>analysis</a:t>
            </a:r>
            <a:r>
              <a:rPr sz="2500" spc="60" dirty="0">
                <a:latin typeface="Arial MT"/>
                <a:cs typeface="Arial MT"/>
              </a:rPr>
              <a:t> </a:t>
            </a:r>
            <a:r>
              <a:rPr sz="2500" spc="-125" dirty="0">
                <a:latin typeface="Arial MT"/>
                <a:cs typeface="Arial MT"/>
              </a:rPr>
              <a:t>are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75" dirty="0">
                <a:latin typeface="Arial MT"/>
                <a:cs typeface="Arial MT"/>
              </a:rPr>
              <a:t>made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to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245" dirty="0">
                <a:solidFill>
                  <a:srgbClr val="0F0F0F"/>
                </a:solidFill>
                <a:latin typeface="Arial MT"/>
                <a:cs typeface="Arial MT"/>
              </a:rPr>
              <a:t>a</a:t>
            </a:r>
            <a:r>
              <a:rPr sz="2500" spc="-6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2500" spc="-65" dirty="0">
                <a:latin typeface="Arial MT"/>
                <a:cs typeface="Arial MT"/>
              </a:rPr>
              <a:t>employees. </a:t>
            </a:r>
            <a:r>
              <a:rPr sz="2500" spc="-50" dirty="0">
                <a:latin typeface="Arial MT"/>
                <a:cs typeface="Arial MT"/>
              </a:rPr>
              <a:t>Increment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to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check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the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performance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track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of</a:t>
            </a:r>
            <a:r>
              <a:rPr sz="2500" spc="625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the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employees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135" dirty="0">
                <a:latin typeface="Arial MT"/>
                <a:cs typeface="Arial MT"/>
              </a:rPr>
              <a:t>and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it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is</a:t>
            </a:r>
            <a:r>
              <a:rPr sz="2500" spc="-16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useful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for</a:t>
            </a:r>
            <a:r>
              <a:rPr sz="2500" spc="-125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the </a:t>
            </a:r>
            <a:r>
              <a:rPr sz="2500" spc="-65" dirty="0">
                <a:latin typeface="Arial MT"/>
                <a:cs typeface="Arial MT"/>
              </a:rPr>
              <a:t>employees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55" dirty="0">
                <a:latin typeface="Arial MT"/>
                <a:cs typeface="Arial MT"/>
              </a:rPr>
              <a:t>personal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120" dirty="0">
                <a:latin typeface="Arial MT"/>
                <a:cs typeface="Arial MT"/>
              </a:rPr>
              <a:t>as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well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120" dirty="0">
                <a:latin typeface="Arial MT"/>
                <a:cs typeface="Arial MT"/>
              </a:rPr>
              <a:t>as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organizational </a:t>
            </a:r>
            <a:r>
              <a:rPr sz="2350" spc="-10" dirty="0">
                <a:latin typeface="Arial MT"/>
                <a:cs typeface="Arial MT"/>
              </a:rPr>
              <a:t>growth.</a:t>
            </a:r>
            <a:endParaRPr sz="2350">
              <a:latin typeface="Arial MT"/>
              <a:cs typeface="Arial MT"/>
            </a:endParaRPr>
          </a:p>
          <a:p>
            <a:pPr marL="13335">
              <a:lnSpc>
                <a:spcPts val="2770"/>
              </a:lnSpc>
              <a:tabLst>
                <a:tab pos="4406900" algn="l"/>
              </a:tabLst>
            </a:pPr>
            <a:r>
              <a:rPr sz="2500" spc="-150" dirty="0">
                <a:latin typeface="Arial MT"/>
                <a:cs typeface="Arial MT"/>
              </a:rPr>
              <a:t>So, </a:t>
            </a:r>
            <a:r>
              <a:rPr sz="2500" spc="-10" dirty="0">
                <a:latin typeface="Arial MT"/>
                <a:cs typeface="Arial MT"/>
              </a:rPr>
              <a:t>the</a:t>
            </a:r>
            <a:r>
              <a:rPr sz="2500" spc="-165" dirty="0">
                <a:latin typeface="Arial MT"/>
                <a:cs typeface="Arial MT"/>
              </a:rPr>
              <a:t> </a:t>
            </a:r>
            <a:r>
              <a:rPr sz="2500" spc="-55" dirty="0">
                <a:latin typeface="Arial MT"/>
                <a:cs typeface="Arial MT"/>
              </a:rPr>
              <a:t>employees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performance</a:t>
            </a:r>
            <a:r>
              <a:rPr sz="2500" dirty="0">
                <a:latin typeface="Arial MT"/>
                <a:cs typeface="Arial MT"/>
              </a:rPr>
              <a:t>	</a:t>
            </a:r>
            <a:r>
              <a:rPr sz="2500" spc="-85" dirty="0">
                <a:latin typeface="Arial MT"/>
                <a:cs typeface="Arial MT"/>
              </a:rPr>
              <a:t>analysis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helps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te•'</a:t>
            </a:r>
            <a:endParaRPr sz="2500">
              <a:latin typeface="Arial MT"/>
              <a:cs typeface="Arial MT"/>
            </a:endParaRPr>
          </a:p>
          <a:p>
            <a:pPr marL="17145">
              <a:lnSpc>
                <a:spcPts val="2755"/>
              </a:lnSpc>
            </a:pPr>
            <a:r>
              <a:rPr sz="2450" spc="-45" dirty="0">
                <a:latin typeface="Arial MT"/>
                <a:cs typeface="Arial MT"/>
              </a:rPr>
              <a:t>require</a:t>
            </a:r>
            <a:r>
              <a:rPr sz="2450" spc="-114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all</a:t>
            </a:r>
            <a:r>
              <a:rPr sz="2450" spc="-17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the</a:t>
            </a:r>
            <a:r>
              <a:rPr sz="2450" spc="-10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problems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-95" dirty="0">
                <a:latin typeface="Arial MT"/>
                <a:cs typeface="Arial MT"/>
              </a:rPr>
              <a:t>and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-60" dirty="0">
                <a:latin typeface="Arial MT"/>
                <a:cs typeface="Arial MT"/>
              </a:rPr>
              <a:t>have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-50" dirty="0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endParaRPr sz="2450">
              <a:latin typeface="Arial MT"/>
              <a:cs typeface="Arial MT"/>
            </a:endParaRPr>
          </a:p>
          <a:p>
            <a:pPr marL="27940">
              <a:lnSpc>
                <a:spcPts val="2945"/>
              </a:lnSpc>
            </a:pPr>
            <a:r>
              <a:rPr sz="2550" spc="-65" dirty="0">
                <a:latin typeface="Arial MT"/>
                <a:cs typeface="Arial MT"/>
              </a:rPr>
              <a:t>successful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-20" dirty="0">
                <a:latin typeface="Arial MT"/>
                <a:cs typeface="Arial MT"/>
              </a:rPr>
              <a:t>organisation.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AFE33-15B0-B601-08C5-41FC1ADBD873}"/>
              </a:ext>
            </a:extLst>
          </p:cNvPr>
          <p:cNvSpPr txBox="1"/>
          <p:nvPr/>
        </p:nvSpPr>
        <p:spPr>
          <a:xfrm>
            <a:off x="4430183" y="2641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A42BD22-F95F-39F9-F018-D1C2410E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24" y="862833"/>
            <a:ext cx="6585100" cy="469359"/>
          </a:xfrm>
        </p:spPr>
        <p:txBody>
          <a:bodyPr/>
          <a:lstStyle/>
          <a:p>
            <a:r>
              <a:rPr lang="en-GB" b="1" dirty="0"/>
              <a:t>PROBLEM STATEMENT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5483" y="2296999"/>
            <a:ext cx="269330" cy="2693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2556" y="3414219"/>
            <a:ext cx="1785559" cy="27132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7866" y="830649"/>
            <a:ext cx="1685806" cy="58953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5349" y="2612442"/>
            <a:ext cx="5791835" cy="25019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4604" marR="522605" indent="8255">
              <a:lnSpc>
                <a:spcPts val="2400"/>
              </a:lnSpc>
              <a:spcBef>
                <a:spcPts val="345"/>
              </a:spcBef>
              <a:tabLst>
                <a:tab pos="1710055" algn="l"/>
              </a:tabLst>
            </a:pPr>
            <a:r>
              <a:rPr sz="2150" spc="-80" dirty="0">
                <a:latin typeface="Arial MT"/>
                <a:cs typeface="Arial MT"/>
              </a:rPr>
              <a:t>Analysing</a:t>
            </a:r>
            <a:r>
              <a:rPr sz="2150" spc="-1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the</a:t>
            </a:r>
            <a:r>
              <a:rPr sz="2150" dirty="0">
                <a:latin typeface="Arial MT"/>
                <a:cs typeface="Arial MT"/>
              </a:rPr>
              <a:t>	</a:t>
            </a:r>
            <a:r>
              <a:rPr sz="2150" spc="-45" dirty="0">
                <a:latin typeface="Arial MT"/>
                <a:cs typeface="Arial MT"/>
              </a:rPr>
              <a:t>performance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E0E0E"/>
                </a:solidFill>
                <a:latin typeface="Arial MT"/>
                <a:cs typeface="Arial MT"/>
              </a:rPr>
              <a:t>of</a:t>
            </a:r>
            <a:r>
              <a:rPr sz="2150" spc="-5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2150" spc="-3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2150" spc="-7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2150" spc="-65" dirty="0">
                <a:latin typeface="Arial MT"/>
                <a:cs typeface="Arial MT"/>
              </a:rPr>
              <a:t>employees </a:t>
            </a:r>
            <a:r>
              <a:rPr sz="2150" spc="-50" dirty="0">
                <a:latin typeface="Arial MT"/>
                <a:cs typeface="Arial MT"/>
              </a:rPr>
              <a:t>byconsidering</a:t>
            </a:r>
            <a:r>
              <a:rPr sz="2150" spc="-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the</a:t>
            </a:r>
            <a:r>
              <a:rPr sz="2150" spc="-140" dirty="0">
                <a:latin typeface="Arial MT"/>
                <a:cs typeface="Arial MT"/>
              </a:rPr>
              <a:t> </a:t>
            </a:r>
            <a:r>
              <a:rPr sz="2150" spc="-30" dirty="0">
                <a:latin typeface="Arial MT"/>
                <a:cs typeface="Arial MT"/>
              </a:rPr>
              <a:t>various</a:t>
            </a:r>
            <a:r>
              <a:rPr sz="2150" spc="-9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factors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-55" dirty="0">
                <a:latin typeface="Arial MT"/>
                <a:cs typeface="Arial MT"/>
              </a:rPr>
              <a:t>like</a:t>
            </a:r>
            <a:r>
              <a:rPr sz="2150" spc="-95" dirty="0">
                <a:latin typeface="Arial MT"/>
                <a:cs typeface="Arial MT"/>
              </a:rPr>
              <a:t> </a:t>
            </a:r>
            <a:r>
              <a:rPr sz="2150" spc="-50" dirty="0">
                <a:solidFill>
                  <a:srgbClr val="1F1F1F"/>
                </a:solidFill>
                <a:latin typeface="Arial MT"/>
                <a:cs typeface="Arial MT"/>
              </a:rPr>
              <a:t>;</a:t>
            </a:r>
            <a:endParaRPr sz="2150">
              <a:latin typeface="Arial MT"/>
              <a:cs typeface="Arial MT"/>
            </a:endParaRPr>
          </a:p>
          <a:p>
            <a:pPr marL="1124585">
              <a:lnSpc>
                <a:spcPts val="2275"/>
              </a:lnSpc>
            </a:pPr>
            <a:r>
              <a:rPr sz="2200" spc="-10" dirty="0">
                <a:latin typeface="Arial MT"/>
                <a:cs typeface="Arial MT"/>
              </a:rPr>
              <a:t>Gender</a:t>
            </a:r>
            <a:endParaRPr sz="2200">
              <a:latin typeface="Arial MT"/>
              <a:cs typeface="Arial MT"/>
            </a:endParaRPr>
          </a:p>
          <a:p>
            <a:pPr marL="1128395">
              <a:lnSpc>
                <a:spcPts val="2405"/>
              </a:lnSpc>
            </a:pPr>
            <a:r>
              <a:rPr sz="2150" spc="-50" dirty="0">
                <a:latin typeface="Arial MT"/>
                <a:cs typeface="Arial MT"/>
              </a:rPr>
              <a:t>Performance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score</a:t>
            </a:r>
            <a:endParaRPr sz="2150">
              <a:latin typeface="Arial MT"/>
              <a:cs typeface="Arial MT"/>
            </a:endParaRPr>
          </a:p>
          <a:p>
            <a:pPr marL="1127760">
              <a:lnSpc>
                <a:spcPts val="2420"/>
              </a:lnSpc>
            </a:pPr>
            <a:r>
              <a:rPr sz="2200" spc="-10" dirty="0">
                <a:latin typeface="Arial MT"/>
                <a:cs typeface="Arial MT"/>
              </a:rPr>
              <a:t>Rating</a:t>
            </a:r>
            <a:endParaRPr sz="2200">
              <a:latin typeface="Arial MT"/>
              <a:cs typeface="Arial MT"/>
            </a:endParaRPr>
          </a:p>
          <a:p>
            <a:pPr marL="12700" marR="5080" indent="3175">
              <a:lnSpc>
                <a:spcPct val="91500"/>
              </a:lnSpc>
              <a:spcBef>
                <a:spcPts val="105"/>
              </a:spcBef>
            </a:pPr>
            <a:r>
              <a:rPr sz="2200" spc="-85" dirty="0">
                <a:latin typeface="Arial MT"/>
                <a:cs typeface="Arial MT"/>
              </a:rPr>
              <a:t>Their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65" dirty="0">
                <a:latin typeface="Arial MT"/>
                <a:cs typeface="Arial MT"/>
              </a:rPr>
              <a:t>involvement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work </a:t>
            </a:r>
            <a:r>
              <a:rPr sz="2200" spc="-130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various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75" dirty="0">
                <a:latin typeface="Arial MT"/>
                <a:cs typeface="Arial MT"/>
              </a:rPr>
              <a:t>scores </a:t>
            </a:r>
            <a:r>
              <a:rPr sz="2200" spc="-40" dirty="0">
                <a:latin typeface="Arial MT"/>
                <a:cs typeface="Arial MT"/>
              </a:rPr>
              <a:t>that </a:t>
            </a:r>
            <a:r>
              <a:rPr sz="2200" spc="-80" dirty="0">
                <a:latin typeface="Arial MT"/>
                <a:cs typeface="Arial MT"/>
              </a:rPr>
              <a:t>analysisthe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65" dirty="0">
                <a:latin typeface="Arial MT"/>
                <a:cs typeface="Arial MT"/>
              </a:rPr>
              <a:t>performance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80" dirty="0">
                <a:latin typeface="Arial MT"/>
                <a:cs typeface="Arial MT"/>
              </a:rPr>
              <a:t>employees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80" dirty="0">
                <a:latin typeface="Arial MT"/>
                <a:cs typeface="Arial MT"/>
              </a:rPr>
              <a:t>in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organization.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787E06-0D1A-2A6D-0C02-B8E43225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16" y="979974"/>
            <a:ext cx="8052434" cy="469359"/>
          </a:xfrm>
        </p:spPr>
        <p:txBody>
          <a:bodyPr/>
          <a:lstStyle/>
          <a:p>
            <a:r>
              <a:rPr lang="en-GB" b="1" dirty="0"/>
              <a:t>PROJECT OVERVIEW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6077" y="3203978"/>
            <a:ext cx="2009962" cy="23267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4262" y="4243607"/>
            <a:ext cx="445558" cy="12871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8735" y="3322793"/>
            <a:ext cx="1316871" cy="22079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9390" y="926699"/>
            <a:ext cx="1485193" cy="57427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2980" y="3322793"/>
            <a:ext cx="217828" cy="3366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1254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25"/>
              </a:spcBef>
            </a:pPr>
            <a:r>
              <a:rPr sz="2750" spc="-235" dirty="0">
                <a:latin typeface="Arial MT"/>
                <a:cs typeface="Arial MT"/>
              </a:rPr>
              <a:t>WHO</a:t>
            </a:r>
            <a:r>
              <a:rPr sz="2750" spc="-120" dirty="0">
                <a:latin typeface="Arial MT"/>
                <a:cs typeface="Arial MT"/>
              </a:rPr>
              <a:t> </a:t>
            </a:r>
            <a:r>
              <a:rPr sz="2750" spc="-235" dirty="0">
                <a:latin typeface="Arial MT"/>
                <a:cs typeface="Arial MT"/>
              </a:rPr>
              <a:t>ARE</a:t>
            </a:r>
            <a:r>
              <a:rPr sz="2750" spc="-60" dirty="0">
                <a:latin typeface="Arial MT"/>
                <a:cs typeface="Arial MT"/>
              </a:rPr>
              <a:t> </a:t>
            </a:r>
            <a:r>
              <a:rPr sz="2750" spc="-140" dirty="0">
                <a:latin typeface="Arial MT"/>
                <a:cs typeface="Arial MT"/>
              </a:rPr>
              <a:t>THE</a:t>
            </a:r>
            <a:r>
              <a:rPr sz="2750" spc="-135" dirty="0">
                <a:latin typeface="Arial MT"/>
                <a:cs typeface="Arial MT"/>
              </a:rPr>
              <a:t> </a:t>
            </a:r>
            <a:r>
              <a:rPr sz="2750" spc="-225" dirty="0">
                <a:latin typeface="Arial MT"/>
                <a:cs typeface="Arial MT"/>
              </a:rPr>
              <a:t>END</a:t>
            </a:r>
            <a:r>
              <a:rPr sz="2750" spc="-35" dirty="0">
                <a:latin typeface="Arial MT"/>
                <a:cs typeface="Arial MT"/>
              </a:rPr>
              <a:t> </a:t>
            </a:r>
            <a:r>
              <a:rPr sz="2750" spc="-295" dirty="0">
                <a:latin typeface="Arial MT"/>
                <a:cs typeface="Arial MT"/>
              </a:rPr>
              <a:t>USERS?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5841" y="2505620"/>
            <a:ext cx="2004060" cy="1119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6575" indent="-523875">
              <a:lnSpc>
                <a:spcPts val="2845"/>
              </a:lnSpc>
              <a:spcBef>
                <a:spcPts val="135"/>
              </a:spcBef>
              <a:buAutoNum type="arabicPeriod"/>
              <a:tabLst>
                <a:tab pos="536575" algn="l"/>
              </a:tabLst>
            </a:pPr>
            <a:r>
              <a:rPr sz="2400" spc="-50" dirty="0">
                <a:latin typeface="Arial MT"/>
                <a:cs typeface="Arial MT"/>
              </a:rPr>
              <a:t>Employees</a:t>
            </a:r>
            <a:endParaRPr sz="2400">
              <a:latin typeface="Arial MT"/>
              <a:cs typeface="Arial MT"/>
            </a:endParaRPr>
          </a:p>
          <a:p>
            <a:pPr marL="536575" indent="-509270">
              <a:lnSpc>
                <a:spcPts val="2845"/>
              </a:lnSpc>
              <a:buAutoNum type="arabicPeriod"/>
              <a:tabLst>
                <a:tab pos="536575" algn="l"/>
              </a:tabLst>
            </a:pPr>
            <a:r>
              <a:rPr sz="2400" spc="-10" dirty="0">
                <a:latin typeface="Arial MT"/>
                <a:cs typeface="Arial MT"/>
              </a:rPr>
              <a:t>Employer</a:t>
            </a:r>
            <a:endParaRPr sz="2400">
              <a:latin typeface="Arial MT"/>
              <a:cs typeface="Arial MT"/>
            </a:endParaRPr>
          </a:p>
          <a:p>
            <a:pPr marL="537845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37845" algn="l"/>
              </a:tabLst>
            </a:pPr>
            <a:r>
              <a:rPr sz="2400" spc="-10" dirty="0">
                <a:latin typeface="Arial MT"/>
                <a:cs typeface="Arial MT"/>
              </a:rPr>
              <a:t>Manager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6408" y="4937715"/>
            <a:ext cx="396418" cy="8919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3212" y="3352035"/>
            <a:ext cx="1367645" cy="15163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171" y="854587"/>
            <a:ext cx="1526212" cy="58571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9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OUR</a:t>
            </a:r>
            <a:r>
              <a:rPr spc="-135" dirty="0"/>
              <a:t> </a:t>
            </a:r>
            <a:r>
              <a:rPr spc="60" dirty="0"/>
              <a:t>SOLUTION</a:t>
            </a:r>
            <a:r>
              <a:rPr spc="-190" dirty="0"/>
              <a:t> </a:t>
            </a:r>
            <a:r>
              <a:rPr spc="180" dirty="0"/>
              <a:t>AND</a:t>
            </a:r>
            <a:r>
              <a:rPr spc="-130" dirty="0"/>
              <a:t> </a:t>
            </a:r>
            <a:r>
              <a:rPr spc="130" dirty="0"/>
              <a:t>ITS</a:t>
            </a:r>
            <a:r>
              <a:rPr spc="-160" dirty="0"/>
              <a:t> </a:t>
            </a:r>
            <a:r>
              <a:rPr dirty="0"/>
              <a:t>VALUE</a:t>
            </a:r>
            <a:r>
              <a:rPr spc="-85" dirty="0"/>
              <a:t> </a:t>
            </a:r>
            <a:r>
              <a:rPr spc="80" dirty="0"/>
              <a:t>PROPOSITION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6634" y="2532867"/>
            <a:ext cx="6031865" cy="32810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5295" marR="5080" indent="-443230">
              <a:lnSpc>
                <a:spcPts val="2810"/>
              </a:lnSpc>
              <a:spcBef>
                <a:spcPts val="340"/>
              </a:spcBef>
              <a:buAutoNum type="arabicPeriod"/>
              <a:tabLst>
                <a:tab pos="462915" algn="l"/>
              </a:tabLst>
            </a:pPr>
            <a:r>
              <a:rPr sz="2450" spc="-45" dirty="0">
                <a:latin typeface="Arial MT"/>
                <a:cs typeface="Arial MT"/>
              </a:rPr>
              <a:t>Target</a:t>
            </a:r>
            <a:r>
              <a:rPr sz="2450" spc="-20" dirty="0">
                <a:latin typeface="Arial MT"/>
                <a:cs typeface="Arial MT"/>
              </a:rPr>
              <a:t> </a:t>
            </a:r>
            <a:r>
              <a:rPr sz="2450" spc="-45" dirty="0">
                <a:latin typeface="Arial MT"/>
                <a:cs typeface="Arial MT"/>
              </a:rPr>
              <a:t>audience.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spc="-95" dirty="0">
                <a:latin typeface="Arial MT"/>
                <a:cs typeface="Arial MT"/>
              </a:rPr>
              <a:t>Whose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problems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will</a:t>
            </a:r>
            <a:r>
              <a:rPr sz="2450" spc="-165" dirty="0">
                <a:latin typeface="Arial MT"/>
                <a:cs typeface="Arial MT"/>
              </a:rPr>
              <a:t> </a:t>
            </a:r>
            <a:r>
              <a:rPr sz="2450" spc="-25" dirty="0">
                <a:latin typeface="Arial MT"/>
                <a:cs typeface="Arial MT"/>
              </a:rPr>
              <a:t>be 	</a:t>
            </a:r>
            <a:r>
              <a:rPr sz="2450" spc="-10" dirty="0">
                <a:latin typeface="Arial MT"/>
                <a:cs typeface="Arial MT"/>
              </a:rPr>
              <a:t>solved</a:t>
            </a:r>
            <a:r>
              <a:rPr sz="2450" spc="-120" dirty="0">
                <a:latin typeface="Arial MT"/>
                <a:cs typeface="Arial MT"/>
              </a:rPr>
              <a:t> </a:t>
            </a:r>
            <a:r>
              <a:rPr sz="2450" spc="-105" dirty="0">
                <a:latin typeface="Arial MT"/>
                <a:cs typeface="Arial MT"/>
              </a:rPr>
              <a:t>by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-45" dirty="0">
                <a:latin typeface="Arial MT"/>
                <a:cs typeface="Arial MT"/>
              </a:rPr>
              <a:t>your</a:t>
            </a:r>
            <a:r>
              <a:rPr sz="2450" spc="-12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product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or</a:t>
            </a:r>
            <a:r>
              <a:rPr sz="2450" spc="-16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service.</a:t>
            </a:r>
            <a:endParaRPr sz="2450">
              <a:latin typeface="Arial MT"/>
              <a:cs typeface="Arial MT"/>
            </a:endParaRPr>
          </a:p>
          <a:p>
            <a:pPr marL="459105" indent="-431800">
              <a:lnSpc>
                <a:spcPts val="2715"/>
              </a:lnSpc>
              <a:buAutoNum type="arabicPeriod"/>
              <a:tabLst>
                <a:tab pos="459105" algn="l"/>
              </a:tabLst>
            </a:pPr>
            <a:r>
              <a:rPr sz="2500" spc="-25" dirty="0">
                <a:latin typeface="Arial MT"/>
                <a:cs typeface="Arial MT"/>
              </a:rPr>
              <a:t>Benifits</a:t>
            </a:r>
            <a:r>
              <a:rPr sz="2500" spc="-150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and</a:t>
            </a:r>
            <a:r>
              <a:rPr sz="2500" spc="-150" dirty="0">
                <a:latin typeface="Arial MT"/>
                <a:cs typeface="Arial MT"/>
              </a:rPr>
              <a:t> </a:t>
            </a:r>
            <a:r>
              <a:rPr sz="2500" spc="-65" dirty="0">
                <a:latin typeface="Arial MT"/>
                <a:cs typeface="Arial MT"/>
              </a:rPr>
              <a:t>features.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How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140" dirty="0">
                <a:latin typeface="Arial MT"/>
                <a:cs typeface="Arial MT"/>
              </a:rPr>
              <a:t>are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they</a:t>
            </a:r>
            <a:endParaRPr sz="2500">
              <a:latin typeface="Arial MT"/>
              <a:cs typeface="Arial MT"/>
            </a:endParaRPr>
          </a:p>
          <a:p>
            <a:pPr marL="462280">
              <a:lnSpc>
                <a:spcPts val="2870"/>
              </a:lnSpc>
            </a:pPr>
            <a:r>
              <a:rPr sz="2450" dirty="0">
                <a:latin typeface="Arial MT"/>
                <a:cs typeface="Arial MT"/>
              </a:rPr>
              <a:t>different</a:t>
            </a:r>
            <a:r>
              <a:rPr sz="2450" spc="1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from</a:t>
            </a:r>
            <a:r>
              <a:rPr sz="2450" spc="-85" dirty="0">
                <a:latin typeface="Arial MT"/>
                <a:cs typeface="Arial MT"/>
              </a:rPr>
              <a:t> </a:t>
            </a:r>
            <a:r>
              <a:rPr sz="2450" spc="-50" dirty="0">
                <a:latin typeface="Arial MT"/>
                <a:cs typeface="Arial MT"/>
              </a:rPr>
              <a:t>your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competitors.</a:t>
            </a:r>
            <a:endParaRPr sz="2450">
              <a:latin typeface="Arial MT"/>
              <a:cs typeface="Arial MT"/>
            </a:endParaRPr>
          </a:p>
          <a:p>
            <a:pPr marL="459105" indent="-434975">
              <a:lnSpc>
                <a:spcPts val="2755"/>
              </a:lnSpc>
              <a:buAutoNum type="arabicPeriod" startAt="3"/>
              <a:tabLst>
                <a:tab pos="459105" algn="l"/>
              </a:tabLst>
            </a:pPr>
            <a:r>
              <a:rPr sz="2400" dirty="0">
                <a:latin typeface="Arial MT"/>
                <a:cs typeface="Arial MT"/>
              </a:rPr>
              <a:t>Products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service.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What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your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brand</a:t>
            </a:r>
            <a:endParaRPr sz="2400">
              <a:latin typeface="Arial MT"/>
              <a:cs typeface="Arial MT"/>
            </a:endParaRPr>
          </a:p>
          <a:p>
            <a:pPr marL="461645">
              <a:lnSpc>
                <a:spcPts val="2915"/>
              </a:lnSpc>
            </a:pPr>
            <a:r>
              <a:rPr sz="2500" spc="-10" dirty="0">
                <a:latin typeface="Arial MT"/>
                <a:cs typeface="Arial MT"/>
              </a:rPr>
              <a:t>promise?</a:t>
            </a:r>
            <a:endParaRPr sz="2500">
              <a:latin typeface="Arial MT"/>
              <a:cs typeface="Arial MT"/>
            </a:endParaRPr>
          </a:p>
          <a:p>
            <a:pPr marL="32384" marR="118110" indent="-12065">
              <a:lnSpc>
                <a:spcPts val="2890"/>
              </a:lnSpc>
              <a:spcBef>
                <a:spcPts val="2805"/>
              </a:spcBef>
            </a:pPr>
            <a:r>
              <a:rPr sz="2550" spc="-80" dirty="0">
                <a:latin typeface="Arial MT"/>
                <a:cs typeface="Arial MT"/>
              </a:rPr>
              <a:t>Excellent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-85" dirty="0">
                <a:latin typeface="Arial MT"/>
                <a:cs typeface="Arial MT"/>
              </a:rPr>
              <a:t>execution.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spc="-210" dirty="0">
                <a:latin typeface="Arial MT"/>
                <a:cs typeface="Arial MT"/>
              </a:rPr>
              <a:t>Can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135" dirty="0">
                <a:latin typeface="Arial MT"/>
                <a:cs typeface="Arial MT"/>
              </a:rPr>
              <a:t>you</a:t>
            </a:r>
            <a:r>
              <a:rPr sz="2550" spc="-45" dirty="0">
                <a:latin typeface="Arial MT"/>
                <a:cs typeface="Arial MT"/>
              </a:rPr>
              <a:t> </a:t>
            </a:r>
            <a:r>
              <a:rPr sz="2550" spc="-75" dirty="0">
                <a:latin typeface="Arial MT"/>
                <a:cs typeface="Arial MT"/>
              </a:rPr>
              <a:t>deliver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-75" dirty="0">
                <a:latin typeface="Arial MT"/>
                <a:cs typeface="Arial MT"/>
              </a:rPr>
              <a:t>on</a:t>
            </a:r>
            <a:r>
              <a:rPr sz="2550" spc="-170" dirty="0">
                <a:latin typeface="Arial MT"/>
                <a:cs typeface="Arial MT"/>
              </a:rPr>
              <a:t> </a:t>
            </a:r>
            <a:r>
              <a:rPr sz="2550" spc="-80" dirty="0">
                <a:latin typeface="Arial MT"/>
                <a:cs typeface="Arial MT"/>
              </a:rPr>
              <a:t>your </a:t>
            </a:r>
            <a:r>
              <a:rPr sz="2550" spc="-120" dirty="0">
                <a:latin typeface="Arial MT"/>
                <a:cs typeface="Arial MT"/>
              </a:rPr>
              <a:t>value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proposition?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04" y="1293012"/>
            <a:ext cx="306940" cy="4059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9982" y="857353"/>
            <a:ext cx="1544601" cy="58615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6095" y="1134680"/>
            <a:ext cx="4221480" cy="68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00" spc="-60" dirty="0">
                <a:latin typeface="Arial MT"/>
                <a:cs typeface="Arial MT"/>
              </a:rPr>
              <a:t>ataset</a:t>
            </a:r>
            <a:r>
              <a:rPr sz="4300" spc="-200" dirty="0">
                <a:latin typeface="Arial MT"/>
                <a:cs typeface="Arial MT"/>
              </a:rPr>
              <a:t> </a:t>
            </a:r>
            <a:r>
              <a:rPr sz="4300" spc="-75" dirty="0">
                <a:latin typeface="Arial MT"/>
                <a:cs typeface="Arial MT"/>
              </a:rPr>
              <a:t>Description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0912" y="2047254"/>
            <a:ext cx="3604260" cy="3978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30"/>
              </a:spcBef>
            </a:pPr>
            <a:r>
              <a:rPr sz="2000" dirty="0">
                <a:latin typeface="Arial MT"/>
                <a:cs typeface="Arial MT"/>
              </a:rPr>
              <a:t>Employee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3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ata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set-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Kaggle</a:t>
            </a:r>
            <a:endParaRPr sz="2000">
              <a:latin typeface="Arial MT"/>
              <a:cs typeface="Arial MT"/>
            </a:endParaRPr>
          </a:p>
          <a:p>
            <a:pPr marL="17145">
              <a:lnSpc>
                <a:spcPts val="2335"/>
              </a:lnSpc>
            </a:pPr>
            <a:r>
              <a:rPr sz="1950" dirty="0">
                <a:latin typeface="Arial MT"/>
                <a:cs typeface="Arial MT"/>
              </a:rPr>
              <a:t>There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are</a:t>
            </a:r>
            <a:r>
              <a:rPr sz="1950" spc="-1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26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features</a:t>
            </a:r>
            <a:endParaRPr sz="195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75"/>
              </a:spcBef>
            </a:pPr>
            <a:r>
              <a:rPr sz="1950" dirty="0">
                <a:latin typeface="Arial MT"/>
                <a:cs typeface="Arial MT"/>
              </a:rPr>
              <a:t>The</a:t>
            </a:r>
            <a:r>
              <a:rPr sz="1950" spc="17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important</a:t>
            </a:r>
            <a:r>
              <a:rPr sz="1950" spc="40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ten</a:t>
            </a:r>
            <a:r>
              <a:rPr sz="1950" spc="1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features</a:t>
            </a:r>
            <a:r>
              <a:rPr sz="1950" spc="35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are,</a:t>
            </a:r>
            <a:endParaRPr sz="1950">
              <a:latin typeface="Arial MT"/>
              <a:cs typeface="Arial MT"/>
            </a:endParaRPr>
          </a:p>
          <a:p>
            <a:pPr marL="703580" indent="-173990">
              <a:lnSpc>
                <a:spcPct val="100000"/>
              </a:lnSpc>
              <a:spcBef>
                <a:spcPts val="30"/>
              </a:spcBef>
              <a:buChar char="*"/>
              <a:tabLst>
                <a:tab pos="703580" algn="l"/>
              </a:tabLst>
            </a:pPr>
            <a:r>
              <a:rPr sz="2000" dirty="0">
                <a:latin typeface="Arial MT"/>
                <a:cs typeface="Arial MT"/>
              </a:rPr>
              <a:t>Employment</a:t>
            </a:r>
            <a:r>
              <a:rPr sz="2000" spc="21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ID</a:t>
            </a:r>
            <a:endParaRPr sz="2000">
              <a:latin typeface="Arial MT"/>
              <a:cs typeface="Arial MT"/>
            </a:endParaRPr>
          </a:p>
          <a:p>
            <a:pPr marL="529590">
              <a:lnSpc>
                <a:spcPts val="2340"/>
              </a:lnSpc>
              <a:spcBef>
                <a:spcPts val="65"/>
              </a:spcBef>
            </a:pPr>
            <a:r>
              <a:rPr sz="1950" dirty="0">
                <a:latin typeface="Arial MT"/>
                <a:cs typeface="Arial MT"/>
              </a:rPr>
              <a:t>*First</a:t>
            </a:r>
            <a:r>
              <a:rPr sz="1950" spc="350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name</a:t>
            </a:r>
            <a:endParaRPr sz="1950">
              <a:latin typeface="Arial MT"/>
              <a:cs typeface="Arial MT"/>
            </a:endParaRPr>
          </a:p>
          <a:p>
            <a:pPr marL="529590">
              <a:lnSpc>
                <a:spcPct val="100000"/>
              </a:lnSpc>
            </a:pPr>
            <a:r>
              <a:rPr sz="1950" dirty="0">
                <a:latin typeface="Arial MT"/>
                <a:cs typeface="Arial MT"/>
              </a:rPr>
              <a:t>*Last</a:t>
            </a:r>
            <a:r>
              <a:rPr sz="1950" spc="330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name</a:t>
            </a:r>
            <a:endParaRPr sz="1950">
              <a:latin typeface="Arial MT"/>
              <a:cs typeface="Arial MT"/>
            </a:endParaRPr>
          </a:p>
          <a:p>
            <a:pPr marL="529590">
              <a:lnSpc>
                <a:spcPct val="100000"/>
              </a:lnSpc>
              <a:spcBef>
                <a:spcPts val="25"/>
              </a:spcBef>
            </a:pPr>
            <a:r>
              <a:rPr sz="2000" spc="-10" dirty="0">
                <a:latin typeface="Arial MT"/>
                <a:cs typeface="Arial MT"/>
              </a:rPr>
              <a:t>*Gender</a:t>
            </a:r>
            <a:endParaRPr sz="2000">
              <a:latin typeface="Arial MT"/>
              <a:cs typeface="Arial MT"/>
            </a:endParaRPr>
          </a:p>
          <a:p>
            <a:pPr marL="529590">
              <a:lnSpc>
                <a:spcPts val="237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*Employee</a:t>
            </a:r>
            <a:r>
              <a:rPr sz="2000" spc="1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status</a:t>
            </a:r>
            <a:endParaRPr sz="2000">
              <a:latin typeface="Arial MT"/>
              <a:cs typeface="Arial MT"/>
            </a:endParaRPr>
          </a:p>
          <a:p>
            <a:pPr marL="529590">
              <a:lnSpc>
                <a:spcPts val="2370"/>
              </a:lnSpc>
            </a:pPr>
            <a:r>
              <a:rPr sz="2000" dirty="0">
                <a:latin typeface="Arial MT"/>
                <a:cs typeface="Arial MT"/>
              </a:rPr>
              <a:t>*Employee </a:t>
            </a:r>
            <a:r>
              <a:rPr sz="2000" spc="-20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52959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Arial MT"/>
                <a:cs typeface="Arial MT"/>
              </a:rPr>
              <a:t>*Employee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classification</a:t>
            </a:r>
            <a:endParaRPr sz="2000">
              <a:latin typeface="Arial MT"/>
              <a:cs typeface="Arial MT"/>
            </a:endParaRPr>
          </a:p>
          <a:p>
            <a:pPr marL="529590">
              <a:lnSpc>
                <a:spcPts val="2315"/>
              </a:lnSpc>
              <a:spcBef>
                <a:spcPts val="65"/>
              </a:spcBef>
            </a:pPr>
            <a:r>
              <a:rPr sz="1950" dirty="0">
                <a:latin typeface="Arial MT"/>
                <a:cs typeface="Arial MT"/>
              </a:rPr>
              <a:t>*Performance</a:t>
            </a:r>
            <a:r>
              <a:rPr sz="1950" spc="70" dirty="0">
                <a:latin typeface="Arial MT"/>
                <a:cs typeface="Arial MT"/>
              </a:rPr>
              <a:t>  </a:t>
            </a:r>
            <a:r>
              <a:rPr sz="1950" spc="-10" dirty="0">
                <a:latin typeface="Arial MT"/>
                <a:cs typeface="Arial MT"/>
              </a:rPr>
              <a:t>score</a:t>
            </a:r>
            <a:endParaRPr sz="1950">
              <a:latin typeface="Arial MT"/>
              <a:cs typeface="Arial MT"/>
            </a:endParaRPr>
          </a:p>
          <a:p>
            <a:pPr marL="529590">
              <a:lnSpc>
                <a:spcPts val="2375"/>
              </a:lnSpc>
            </a:pPr>
            <a:r>
              <a:rPr sz="2000" dirty="0">
                <a:latin typeface="Arial MT"/>
                <a:cs typeface="Arial MT"/>
              </a:rPr>
              <a:t>*Current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employee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ratings</a:t>
            </a:r>
            <a:endParaRPr sz="2000">
              <a:latin typeface="Arial MT"/>
              <a:cs typeface="Arial MT"/>
            </a:endParaRPr>
          </a:p>
          <a:p>
            <a:pPr marL="705485" indent="-175895">
              <a:lnSpc>
                <a:spcPct val="100000"/>
              </a:lnSpc>
              <a:spcBef>
                <a:spcPts val="20"/>
              </a:spcBef>
              <a:buChar char="*"/>
              <a:tabLst>
                <a:tab pos="705485" algn="l"/>
              </a:tabLst>
            </a:pPr>
            <a:r>
              <a:rPr sz="2000" dirty="0">
                <a:latin typeface="Arial MT"/>
                <a:cs typeface="Arial MT"/>
              </a:rPr>
              <a:t>Business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units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631" y="3644647"/>
            <a:ext cx="1990161" cy="29109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866" y="5347658"/>
            <a:ext cx="386150" cy="3762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1568" y="2208968"/>
            <a:ext cx="267334" cy="267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6083" y="1406968"/>
            <a:ext cx="237631" cy="3663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5948" y="1406968"/>
            <a:ext cx="277236" cy="3663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3178" y="1406968"/>
            <a:ext cx="277236" cy="3663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29982" y="753486"/>
            <a:ext cx="1544601" cy="58615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69268" y="1252546"/>
            <a:ext cx="6847417" cy="67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6475" algn="l"/>
              </a:tabLst>
            </a:pPr>
            <a:r>
              <a:rPr sz="4300" spc="-545" dirty="0">
                <a:latin typeface="Arial MT"/>
                <a:cs typeface="Arial MT"/>
              </a:rPr>
              <a:t>TH</a:t>
            </a:r>
            <a:r>
              <a:rPr sz="4300" dirty="0">
                <a:latin typeface="Arial MT"/>
                <a:cs typeface="Arial MT"/>
              </a:rPr>
              <a:t>	</a:t>
            </a:r>
            <a:r>
              <a:rPr sz="4300" spc="-750" dirty="0">
                <a:latin typeface="Arial MT"/>
                <a:cs typeface="Arial MT"/>
              </a:rPr>
              <a:t>”WOW”</a:t>
            </a:r>
            <a:r>
              <a:rPr sz="4300" spc="-105" dirty="0">
                <a:latin typeface="Arial MT"/>
                <a:cs typeface="Arial MT"/>
              </a:rPr>
              <a:t> </a:t>
            </a:r>
            <a:r>
              <a:rPr sz="4300" spc="-365" dirty="0">
                <a:latin typeface="Arial MT"/>
                <a:cs typeface="Arial MT"/>
              </a:rPr>
              <a:t>I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0629" y="1252547"/>
            <a:ext cx="6002334" cy="67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00" spc="-930" dirty="0">
                <a:latin typeface="Arial MT"/>
                <a:cs typeface="Arial MT"/>
              </a:rPr>
              <a:t>OUR</a:t>
            </a:r>
            <a:r>
              <a:rPr sz="4300" spc="-165" dirty="0">
                <a:latin typeface="Arial MT"/>
                <a:cs typeface="Arial MT"/>
              </a:rPr>
              <a:t> </a:t>
            </a:r>
            <a:r>
              <a:rPr sz="4300" spc="-690" dirty="0">
                <a:latin typeface="Arial MT"/>
                <a:cs typeface="Arial MT"/>
              </a:rPr>
              <a:t>SOLUTIO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5837" y="2960725"/>
            <a:ext cx="6205855" cy="16643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670" marR="5080" indent="-1270">
              <a:lnSpc>
                <a:spcPts val="2810"/>
              </a:lnSpc>
              <a:spcBef>
                <a:spcPts val="370"/>
              </a:spcBef>
              <a:tabLst>
                <a:tab pos="2854960" algn="l"/>
              </a:tabLst>
            </a:pPr>
            <a:r>
              <a:rPr sz="2500" spc="-60" dirty="0">
                <a:latin typeface="Arial MT"/>
                <a:cs typeface="Arial MT"/>
              </a:rPr>
              <a:t>Performance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325" dirty="0">
                <a:latin typeface="Arial MT"/>
                <a:cs typeface="Arial MT"/>
              </a:rPr>
              <a:t>Level—</a:t>
            </a:r>
            <a:r>
              <a:rPr sz="2500" dirty="0">
                <a:latin typeface="Arial MT"/>
                <a:cs typeface="Arial MT"/>
              </a:rPr>
              <a:t>	</a:t>
            </a:r>
            <a:r>
              <a:rPr sz="2500" spc="-110" dirty="0">
                <a:latin typeface="Arial MT"/>
                <a:cs typeface="Arial MT"/>
              </a:rPr>
              <a:t>There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-140" dirty="0">
                <a:latin typeface="Arial MT"/>
                <a:cs typeface="Arial MT"/>
              </a:rPr>
              <a:t>are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categories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into </a:t>
            </a:r>
            <a:r>
              <a:rPr sz="2500" spc="-80" dirty="0">
                <a:latin typeface="Arial MT"/>
                <a:cs typeface="Arial MT"/>
              </a:rPr>
              <a:t>Levels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-60" dirty="0">
                <a:latin typeface="Arial MT"/>
                <a:cs typeface="Arial MT"/>
              </a:rPr>
              <a:t>such</a:t>
            </a:r>
            <a:r>
              <a:rPr sz="2500" spc="-75" dirty="0">
                <a:latin typeface="Arial MT"/>
                <a:cs typeface="Arial MT"/>
              </a:rPr>
              <a:t> </a:t>
            </a:r>
            <a:r>
              <a:rPr sz="2500" spc="-85" dirty="0">
                <a:latin typeface="Arial MT"/>
                <a:cs typeface="Arial MT"/>
              </a:rPr>
              <a:t>as</a:t>
            </a:r>
            <a:r>
              <a:rPr sz="2500" spc="-90" dirty="0">
                <a:latin typeface="Arial MT"/>
                <a:cs typeface="Arial MT"/>
              </a:rPr>
              <a:t> </a:t>
            </a:r>
            <a:r>
              <a:rPr sz="2500" spc="-120" dirty="0">
                <a:latin typeface="Arial MT"/>
                <a:cs typeface="Arial MT"/>
              </a:rPr>
              <a:t>very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high,high,med,Iow,etc...</a:t>
            </a:r>
            <a:endParaRPr sz="2500">
              <a:latin typeface="Arial MT"/>
              <a:cs typeface="Arial MT"/>
            </a:endParaRPr>
          </a:p>
          <a:p>
            <a:pPr marL="17145" marR="153670" indent="-5080">
              <a:lnSpc>
                <a:spcPts val="2810"/>
              </a:lnSpc>
              <a:spcBef>
                <a:spcPts val="1395"/>
              </a:spcBef>
            </a:pPr>
            <a:r>
              <a:rPr sz="2800" spc="-280" dirty="0">
                <a:latin typeface="Arial MT"/>
                <a:cs typeface="Arial MT"/>
              </a:rPr>
              <a:t>Using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210" dirty="0">
                <a:latin typeface="Arial MT"/>
                <a:cs typeface="Arial MT"/>
              </a:rPr>
              <a:t>Pivot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80" dirty="0">
                <a:latin typeface="Arial MT"/>
                <a:cs typeface="Arial MT"/>
              </a:rPr>
              <a:t>table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335" dirty="0">
                <a:latin typeface="Arial MT"/>
                <a:cs typeface="Arial MT"/>
              </a:rPr>
              <a:t>and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210" dirty="0">
                <a:latin typeface="Arial MT"/>
                <a:cs typeface="Arial MT"/>
              </a:rPr>
              <a:t>charts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40" dirty="0">
                <a:latin typeface="Arial MT"/>
                <a:cs typeface="Arial MT"/>
              </a:rPr>
              <a:t>is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spc="-120" dirty="0">
                <a:latin typeface="Arial MT"/>
                <a:cs typeface="Arial MT"/>
              </a:rPr>
              <a:t>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285" dirty="0">
                <a:latin typeface="Arial MT"/>
                <a:cs typeface="Arial MT"/>
              </a:rPr>
              <a:t>analyse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65" dirty="0">
                <a:latin typeface="Arial MT"/>
                <a:cs typeface="Arial MT"/>
              </a:rPr>
              <a:t>the </a:t>
            </a:r>
            <a:r>
              <a:rPr sz="2800" spc="-260" dirty="0">
                <a:latin typeface="Arial MT"/>
                <a:cs typeface="Arial MT"/>
              </a:rPr>
              <a:t>employees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135" dirty="0">
                <a:latin typeface="Arial MT"/>
                <a:cs typeface="Arial MT"/>
              </a:rPr>
              <a:t>performance.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 :</vt:lpstr>
      <vt:lpstr>AGENDA</vt:lpstr>
      <vt:lpstr>PROBLEM STATEMENT </vt:lpstr>
      <vt:lpstr>PROJECT OVERVIEW</vt:lpstr>
      <vt:lpstr>WHO ARE THE END USERS?</vt:lpstr>
      <vt:lpstr>OUR SOLUTION AND ITS VALUE PROPOSITION</vt:lpstr>
      <vt:lpstr>ataset Description</vt:lpstr>
      <vt:lpstr>TH ”WOW” I</vt:lpstr>
      <vt:lpstr>ODELLING:</vt:lpstr>
      <vt:lpstr>PowerPoint Presentation</vt:lpstr>
      <vt:lpstr>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tamilarasi tamilarasi1312</cp:lastModifiedBy>
  <cp:revision>1</cp:revision>
  <dcterms:created xsi:type="dcterms:W3CDTF">2024-09-10T12:52:15Z</dcterms:created>
  <dcterms:modified xsi:type="dcterms:W3CDTF">2024-09-10T13:23:05Z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LastSaved">
    <vt:filetime>2024-09-10T00:00:00Z</vt:filetime>
  </property>
  <property fmtid="{D5CDD505-2E9C-101B-9397-08002B2CF9AE}" pid="4" name="Producer">
    <vt:lpwstr>iText® 5.5.1 ©2000-2014 iText Group NV (AGPL-version)</vt:lpwstr>
  </property>
</Properties>
</file>