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4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2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/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</a:fld>
            <a:endParaRPr lang="en-US" dirty="0"/>
          </a:p>
        </p:txBody>
      </p:sp>
      <p:sp>
        <p:nvSpPr>
          <p:cNvPr id="77" name="Freeform: Shape 76"/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"/>
          <a:srcRect t="7723" r="-1" b="7985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55" name="Rectangle 5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7" name="Group 56"/>
          <p:cNvGrpSpPr>
            <a:grpSpLocks noGrp="1" noRot="1" noChangeAspect="1" noMove="1" noResize="1" noUngrp="1"/>
          </p:cNvGrpSpPr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086" y="3510095"/>
            <a:ext cx="9994373" cy="2226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4400" b="1" err="1">
                <a:ea typeface="+mj-lt"/>
                <a:cs typeface="+mj-lt"/>
              </a:rPr>
              <a:t>Códex</a:t>
            </a:r>
            <a:r>
              <a:rPr lang="en-GB" sz="4400" b="1" dirty="0">
                <a:ea typeface="+mj-lt"/>
                <a:cs typeface="+mj-lt"/>
              </a:rPr>
              <a:t> </a:t>
            </a:r>
            <a:r>
              <a:rPr lang="en-GB" sz="4400" b="1" err="1">
                <a:ea typeface="+mj-lt"/>
                <a:cs typeface="+mj-lt"/>
              </a:rPr>
              <a:t>Inteligente</a:t>
            </a:r>
            <a:br>
              <a:rPr lang="en-GB" sz="3000" b="1" dirty="0">
                <a:ea typeface="+mj-lt"/>
                <a:cs typeface="+mj-lt"/>
              </a:rPr>
            </a:br>
            <a:r>
              <a:rPr lang="en-GB" sz="3000" b="1" dirty="0">
                <a:ea typeface="+mj-lt"/>
                <a:cs typeface="+mj-lt"/>
              </a:rPr>
              <a:t> </a:t>
            </a:r>
            <a:r>
              <a:rPr lang="en-GB" sz="3000" i="1" dirty="0">
                <a:ea typeface="+mj-lt"/>
                <a:cs typeface="+mj-lt"/>
              </a:rPr>
              <a:t>Empowering individuals with visual disabilities through innovative technology, fostering independence and enhanced perception of their surroundings.</a:t>
            </a:r>
            <a:endParaRPr lang="en-US" sz="3000" dirty="0"/>
          </a:p>
        </p:txBody>
      </p:sp>
      <p:sp>
        <p:nvSpPr>
          <p:cNvPr id="88" name="Right Triangle 8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475355" y="1376045"/>
            <a:ext cx="6323965" cy="1621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GB" sz="8000">
                <a:solidFill>
                  <a:schemeClr val="tx1"/>
                </a:solidFill>
              </a:rPr>
              <a:t>SAFE STEP</a:t>
            </a:r>
            <a:endParaRPr lang="en-IN" altLang="en-GB" sz="8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The Challenge: Navigating a Complex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Hidden hazards in public &amp; private spaces</a:t>
            </a:r>
            <a:endParaRPr lang="en-GB" dirty="0"/>
          </a:p>
          <a:p>
            <a:pPr>
              <a:buClr>
                <a:srgbClr val="FFFFFF"/>
              </a:buClr>
            </a:pPr>
            <a:r>
              <a:rPr lang="en-GB" dirty="0">
                <a:ea typeface="+mn-lt"/>
                <a:cs typeface="+mn-lt"/>
              </a:rPr>
              <a:t>Navigation difficulties limit freedom &amp; activities</a:t>
            </a:r>
            <a:endParaRPr lang="en-GB" dirty="0"/>
          </a:p>
          <a:p>
            <a:pPr>
              <a:buClr>
                <a:srgbClr val="FFFFFF"/>
              </a:buClr>
            </a:pPr>
            <a:r>
              <a:rPr lang="en-GB" dirty="0">
                <a:ea typeface="+mn-lt"/>
                <a:cs typeface="+mn-lt"/>
              </a:rPr>
              <a:t>Risk of falls and collisions</a:t>
            </a:r>
            <a:endParaRPr lang="en-GB" dirty="0"/>
          </a:p>
          <a:p>
            <a:pPr>
              <a:buClr>
                <a:srgbClr val="FFFFFF"/>
              </a:buClr>
            </a:pPr>
            <a:r>
              <a:rPr lang="en-GB" dirty="0">
                <a:ea typeface="+mn-lt"/>
                <a:cs typeface="+mn-lt"/>
              </a:rPr>
              <a:t>Reduced confidence &amp; mobility</a:t>
            </a:r>
            <a:endParaRPr lang="en-GB" dirty="0"/>
          </a:p>
          <a:p>
            <a:pPr marL="0" indent="0">
              <a:buClr>
                <a:srgbClr val="FFFFFF"/>
              </a:buCl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Our Solution: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ea typeface="+mn-lt"/>
                <a:cs typeface="+mn-lt"/>
              </a:rPr>
              <a:t>Real-time obstacle detection</a:t>
            </a:r>
            <a:r>
              <a:rPr lang="en-GB" dirty="0">
                <a:ea typeface="+mn-lt"/>
                <a:cs typeface="+mn-lt"/>
              </a:rPr>
              <a:t> – The system quickly spots obstacles as the user moves.</a:t>
            </a:r>
            <a:endParaRPr lang="en-GB" dirty="0"/>
          </a:p>
          <a:p>
            <a:pPr>
              <a:buClr>
                <a:srgbClr val="FFFFFF"/>
              </a:buClr>
            </a:pPr>
            <a:r>
              <a:rPr lang="en-GB" b="1" dirty="0">
                <a:ea typeface="+mn-lt"/>
                <a:cs typeface="+mn-lt"/>
              </a:rPr>
              <a:t>Distance measurement to objects</a:t>
            </a:r>
            <a:r>
              <a:rPr lang="en-GB" dirty="0">
                <a:ea typeface="+mn-lt"/>
                <a:cs typeface="+mn-lt"/>
              </a:rPr>
              <a:t> – It tells how close or far an obstacle is.</a:t>
            </a:r>
            <a:endParaRPr lang="en-GB" dirty="0"/>
          </a:p>
          <a:p>
            <a:pPr>
              <a:buClr>
                <a:srgbClr val="FFFFFF"/>
              </a:buClr>
            </a:pPr>
            <a:r>
              <a:rPr lang="en-GB" b="1" dirty="0">
                <a:ea typeface="+mn-lt"/>
                <a:cs typeface="+mn-lt"/>
              </a:rPr>
              <a:t>Intuitive feedback (audio &amp; vibration)</a:t>
            </a:r>
            <a:r>
              <a:rPr lang="en-GB" dirty="0">
                <a:ea typeface="+mn-lt"/>
                <a:cs typeface="+mn-lt"/>
              </a:rPr>
              <a:t> – Simple sounds and gentle vibrations guide the user.</a:t>
            </a:r>
            <a:endParaRPr lang="en-GB" dirty="0"/>
          </a:p>
          <a:p>
            <a:pPr>
              <a:buClr>
                <a:srgbClr val="FFFFFF"/>
              </a:buClr>
            </a:pPr>
            <a:r>
              <a:rPr lang="en-GB" b="1" dirty="0">
                <a:ea typeface="+mn-lt"/>
                <a:cs typeface="+mn-lt"/>
              </a:rPr>
              <a:t>Safer, more independent navigation</a:t>
            </a:r>
            <a:r>
              <a:rPr lang="en-GB" dirty="0">
                <a:ea typeface="+mn-lt"/>
                <a:cs typeface="+mn-lt"/>
              </a:rPr>
              <a:t> – Helps users move confidently without relying on others.</a:t>
            </a:r>
            <a:endParaRPr lang="en-GB" dirty="0"/>
          </a:p>
          <a:p>
            <a:pPr>
              <a:buClr>
                <a:srgbClr val="FFFFFF"/>
              </a:buClr>
            </a:pPr>
            <a:endParaRPr lang="en-GB" dirty="0"/>
          </a:p>
          <a:p>
            <a:pPr>
              <a:buClr>
                <a:srgbClr val="FFFFFF"/>
              </a:buClr>
            </a:pP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ea typeface="+mn-lt"/>
                <a:cs typeface="+mn-lt"/>
              </a:rPr>
              <a:t>Real-time Data Collection</a:t>
            </a:r>
            <a:r>
              <a:rPr lang="en-GB" dirty="0">
                <a:ea typeface="+mn-lt"/>
                <a:cs typeface="+mn-lt"/>
              </a:rPr>
              <a:t> – Sensors pick up what’s happening around the user</a:t>
            </a:r>
            <a:endParaRPr lang="en-GB" dirty="0"/>
          </a:p>
          <a:p>
            <a:pPr>
              <a:buClr>
                <a:srgbClr val="FFFFFF"/>
              </a:buClr>
            </a:pPr>
            <a:r>
              <a:rPr lang="en-GB" b="1" dirty="0">
                <a:ea typeface="+mn-lt"/>
                <a:cs typeface="+mn-lt"/>
              </a:rPr>
              <a:t>AI Models</a:t>
            </a:r>
            <a:r>
              <a:rPr lang="en-GB" dirty="0">
                <a:ea typeface="+mn-lt"/>
                <a:cs typeface="+mn-lt"/>
              </a:rPr>
              <a:t> – The system understands and labels nearby obstacles</a:t>
            </a:r>
            <a:endParaRPr lang="en-GB" dirty="0"/>
          </a:p>
          <a:p>
            <a:pPr>
              <a:buClr>
                <a:srgbClr val="FFFFFF"/>
              </a:buClr>
            </a:pPr>
            <a:r>
              <a:rPr lang="en-GB" b="1" dirty="0">
                <a:ea typeface="+mn-lt"/>
                <a:cs typeface="+mn-lt"/>
              </a:rPr>
              <a:t>Distance Measurement</a:t>
            </a:r>
            <a:r>
              <a:rPr lang="en-GB" dirty="0">
                <a:ea typeface="+mn-lt"/>
                <a:cs typeface="+mn-lt"/>
              </a:rPr>
              <a:t> – Tells how far away the obstacle is</a:t>
            </a:r>
            <a:endParaRPr lang="en-GB" dirty="0"/>
          </a:p>
          <a:p>
            <a:pPr>
              <a:buClr>
                <a:srgbClr val="FFFFFF"/>
              </a:buClr>
            </a:pPr>
            <a:r>
              <a:rPr lang="en-GB" b="1" dirty="0">
                <a:ea typeface="+mn-lt"/>
                <a:cs typeface="+mn-lt"/>
              </a:rPr>
              <a:t>User Feedback</a:t>
            </a:r>
            <a:r>
              <a:rPr lang="en-GB" dirty="0">
                <a:ea typeface="+mn-lt"/>
                <a:cs typeface="+mn-lt"/>
              </a:rPr>
              <a:t> – Guides the user with simple sounds or gentle vibrations</a:t>
            </a:r>
            <a:endParaRPr lang="en-GB" dirty="0"/>
          </a:p>
          <a:p>
            <a:pPr>
              <a:buClr>
                <a:srgbClr val="FFFFFF"/>
              </a:buClr>
            </a:pPr>
            <a:endParaRPr lang="en-GB" dirty="0"/>
          </a:p>
          <a:p>
            <a:pPr>
              <a:buClr>
                <a:srgbClr val="FFFFFF"/>
              </a:buClr>
            </a:pP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Backend &amp; Simulation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ea typeface="+mn-lt"/>
                <a:cs typeface="+mn-lt"/>
              </a:rPr>
              <a:t>Flask Backend</a:t>
            </a:r>
            <a:r>
              <a:rPr lang="en-GB" dirty="0">
                <a:ea typeface="+mn-lt"/>
                <a:cs typeface="+mn-lt"/>
              </a:rPr>
              <a:t> – Manages sensor data flow and system communication for quick response</a:t>
            </a:r>
            <a:endParaRPr lang="en-GB" dirty="0"/>
          </a:p>
          <a:p>
            <a:pPr>
              <a:buClr>
                <a:srgbClr val="FFFFFF"/>
              </a:buClr>
            </a:pPr>
            <a:r>
              <a:rPr lang="en-US" b="1" dirty="0"/>
              <a:t>Blender</a:t>
            </a:r>
            <a:r>
              <a:rPr lang="en-US" dirty="0"/>
              <a:t> – Handles heavy 3D computations for accurate rendering in real time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GB" b="1" dirty="0">
                <a:ea typeface="+mn-lt"/>
                <a:cs typeface="+mn-lt"/>
              </a:rPr>
              <a:t>VR Simulation (A-Frame)</a:t>
            </a:r>
            <a:r>
              <a:rPr lang="en-GB" dirty="0">
                <a:ea typeface="+mn-lt"/>
                <a:cs typeface="+mn-lt"/>
              </a:rPr>
              <a:t> – Creates 3D virtual environments to test and train obstacle detection safely</a:t>
            </a:r>
            <a:endParaRPr lang="en-GB" dirty="0"/>
          </a:p>
          <a:p>
            <a:pPr marL="0" indent="0">
              <a:buClr>
                <a:srgbClr val="FFFFFF"/>
              </a:buClr>
              <a:buNone/>
            </a:pPr>
            <a:endParaRPr lang="en-GB" dirty="0"/>
          </a:p>
          <a:p>
            <a:pPr>
              <a:buClr>
                <a:srgbClr val="FFFFFF"/>
              </a:buClr>
            </a:pP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Sensors – The Eyes of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5625"/>
            <a:ext cx="7559336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b="1" dirty="0">
                <a:ea typeface="+mn-lt"/>
                <a:cs typeface="+mn-lt"/>
              </a:rPr>
              <a:t>HC-SR04 (Ultrasonic)</a:t>
            </a:r>
            <a:r>
              <a:rPr lang="en-GB" dirty="0">
                <a:ea typeface="+mn-lt"/>
                <a:cs typeface="+mn-lt"/>
              </a:rPr>
              <a:t> – Uses sound waves to find obstacles and measure distance</a:t>
            </a:r>
            <a:endParaRPr lang="en-GB" dirty="0"/>
          </a:p>
          <a:p>
            <a:pPr>
              <a:buClr>
                <a:srgbClr val="FFFFFF"/>
              </a:buClr>
            </a:pPr>
            <a:r>
              <a:rPr lang="en-GB" b="1" dirty="0">
                <a:ea typeface="+mn-lt"/>
                <a:cs typeface="+mn-lt"/>
              </a:rPr>
              <a:t>VL53L0X (Laser ToF)</a:t>
            </a:r>
            <a:r>
              <a:rPr lang="en-GB" dirty="0">
                <a:ea typeface="+mn-lt"/>
                <a:cs typeface="+mn-lt"/>
              </a:rPr>
              <a:t> – Uses a laser to measure short distances accurately</a:t>
            </a:r>
            <a:endParaRPr lang="en-GB" dirty="0"/>
          </a:p>
          <a:p>
            <a:pPr>
              <a:buClr>
                <a:srgbClr val="FFFFFF"/>
              </a:buClr>
            </a:pPr>
            <a:r>
              <a:rPr lang="en-GB" b="1" dirty="0">
                <a:ea typeface="+mn-lt"/>
                <a:cs typeface="+mn-lt"/>
              </a:rPr>
              <a:t>Sharp GP2Y0A21 (IR)</a:t>
            </a:r>
            <a:r>
              <a:rPr lang="en-GB" dirty="0">
                <a:ea typeface="+mn-lt"/>
                <a:cs typeface="+mn-lt"/>
              </a:rPr>
              <a:t> – Uses infrared light to detect nearby objects</a:t>
            </a:r>
            <a:endParaRPr lang="en-GB" dirty="0"/>
          </a:p>
          <a:p>
            <a:pPr>
              <a:buClr>
                <a:srgbClr val="FFFFFF"/>
              </a:buClr>
            </a:pPr>
            <a:r>
              <a:rPr lang="en-GB" b="1" dirty="0">
                <a:ea typeface="+mn-lt"/>
                <a:cs typeface="+mn-lt"/>
              </a:rPr>
              <a:t>MPU6050 (Motion Sensor)</a:t>
            </a:r>
            <a:r>
              <a:rPr lang="en-GB" dirty="0">
                <a:ea typeface="+mn-lt"/>
                <a:cs typeface="+mn-lt"/>
              </a:rPr>
              <a:t> – Tracks movement, direction, and falls</a:t>
            </a:r>
            <a:endParaRPr lang="en-GB" dirty="0"/>
          </a:p>
          <a:p>
            <a:pPr>
              <a:buClr>
                <a:srgbClr val="FFFFFF"/>
              </a:buClr>
            </a:pPr>
            <a:r>
              <a:rPr lang="en-GB" b="1" dirty="0">
                <a:ea typeface="+mn-lt"/>
                <a:cs typeface="+mn-lt"/>
              </a:rPr>
              <a:t>Vibration Motor / Buzzer</a:t>
            </a:r>
            <a:r>
              <a:rPr lang="en-GB" dirty="0">
                <a:ea typeface="+mn-lt"/>
                <a:cs typeface="+mn-lt"/>
              </a:rPr>
              <a:t> – Alerts the user with vibration or sound</a:t>
            </a:r>
            <a:endParaRPr lang="en-GB" dirty="0"/>
          </a:p>
          <a:p>
            <a:pPr>
              <a:buClr>
                <a:srgbClr val="FFFFFF"/>
              </a:buClr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60590" y="1234458"/>
            <a:ext cx="2867425" cy="17718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07" y="3068298"/>
            <a:ext cx="2614977" cy="16480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17955"/>
          <a:stretch>
            <a:fillRect/>
          </a:stretch>
        </p:blipFill>
        <p:spPr>
          <a:xfrm>
            <a:off x="8960589" y="4865146"/>
            <a:ext cx="2867425" cy="19928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User Experience &amp; Accessibility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ea typeface="+mn-lt"/>
                <a:cs typeface="+mn-lt"/>
              </a:rPr>
              <a:t>Audio cues</a:t>
            </a:r>
            <a:r>
              <a:rPr lang="en-GB" dirty="0">
                <a:ea typeface="+mn-lt"/>
                <a:cs typeface="+mn-lt"/>
              </a:rPr>
              <a:t> – Different tones &amp; frequencies indicate obstacle distance and direction</a:t>
            </a:r>
            <a:endParaRPr lang="en-GB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GB" b="1" dirty="0">
                <a:ea typeface="+mn-lt"/>
                <a:cs typeface="+mn-lt"/>
              </a:rPr>
              <a:t>Minimal interaction</a:t>
            </a:r>
            <a:r>
              <a:rPr lang="en-GB" dirty="0">
                <a:ea typeface="+mn-lt"/>
                <a:cs typeface="+mn-lt"/>
              </a:rPr>
              <a:t> – User can focus on navigation without complex controls</a:t>
            </a:r>
            <a:endParaRPr lang="en-GB" dirty="0"/>
          </a:p>
          <a:p>
            <a:pPr>
              <a:buClr>
                <a:srgbClr val="FFFFFF"/>
              </a:buClr>
            </a:pPr>
            <a:r>
              <a:rPr lang="en-GB" b="1" dirty="0">
                <a:ea typeface="+mn-lt"/>
                <a:cs typeface="+mn-lt"/>
              </a:rPr>
              <a:t>Vibration alerts</a:t>
            </a:r>
            <a:r>
              <a:rPr lang="en-GB" dirty="0">
                <a:ea typeface="+mn-lt"/>
                <a:cs typeface="+mn-lt"/>
              </a:rPr>
              <a:t> – Subtle, non-intrusive vibrations provide extra guidance</a:t>
            </a:r>
            <a:endParaRPr lang="en-GB" dirty="0"/>
          </a:p>
          <a:p>
            <a:pPr>
              <a:buClr>
                <a:srgbClr val="FFFFFF"/>
              </a:buClr>
            </a:pPr>
            <a:r>
              <a:rPr lang="en-GB" b="1" dirty="0">
                <a:ea typeface="+mn-lt"/>
                <a:cs typeface="+mn-lt"/>
              </a:rPr>
              <a:t>Ease of use</a:t>
            </a:r>
            <a:r>
              <a:rPr lang="en-GB" dirty="0">
                <a:ea typeface="+mn-lt"/>
                <a:cs typeface="+mn-lt"/>
              </a:rPr>
              <a:t> – Simple, intuitive design reduces effort for the user</a:t>
            </a:r>
            <a:endParaRPr lang="en-GB" dirty="0"/>
          </a:p>
          <a:p>
            <a:pPr marL="0" indent="0">
              <a:buClr>
                <a:srgbClr val="FFFFFF"/>
              </a:buClr>
              <a:buNone/>
            </a:pPr>
            <a:endParaRPr lang="en-GB" dirty="0"/>
          </a:p>
          <a:p>
            <a:pPr>
              <a:buClr>
                <a:srgbClr val="FFFFFF"/>
              </a:buClr>
            </a:pP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Increased confidence in navigation</a:t>
            </a:r>
            <a:endParaRPr lang="en-GB" dirty="0"/>
          </a:p>
          <a:p>
            <a:pPr>
              <a:buClr>
                <a:srgbClr val="FFFFFF"/>
              </a:buClr>
            </a:pPr>
            <a:r>
              <a:rPr lang="en-GB" dirty="0">
                <a:ea typeface="+mn-lt"/>
                <a:cs typeface="+mn-lt"/>
              </a:rPr>
              <a:t>Reduced risk of accidents</a:t>
            </a:r>
            <a:endParaRPr lang="en-GB" dirty="0"/>
          </a:p>
          <a:p>
            <a:pPr>
              <a:buClr>
                <a:srgbClr val="FFFFFF"/>
              </a:buClr>
            </a:pPr>
            <a:r>
              <a:rPr lang="en-GB" dirty="0">
                <a:ea typeface="+mn-lt"/>
                <a:cs typeface="+mn-lt"/>
              </a:rPr>
              <a:t>Greater mobility &amp; independence</a:t>
            </a:r>
            <a:endParaRPr lang="en-GB" dirty="0"/>
          </a:p>
          <a:p>
            <a:pPr>
              <a:buClr>
                <a:srgbClr val="FFFFFF"/>
              </a:buClr>
            </a:pPr>
            <a:r>
              <a:rPr lang="en-GB" dirty="0">
                <a:ea typeface="+mn-lt"/>
                <a:cs typeface="+mn-lt"/>
              </a:rPr>
              <a:t>Social participation improvement</a:t>
            </a:r>
            <a:endParaRPr lang="en-GB" dirty="0"/>
          </a:p>
          <a:p>
            <a:pPr>
              <a:buClr>
                <a:srgbClr val="FFFFFF"/>
              </a:buClr>
            </a:pPr>
            <a:r>
              <a:rPr lang="en-GB" dirty="0">
                <a:ea typeface="+mn-lt"/>
                <a:cs typeface="+mn-lt"/>
              </a:rPr>
              <a:t>Enhanced quality of life</a:t>
            </a:r>
            <a:endParaRPr lang="en-GB" dirty="0"/>
          </a:p>
          <a:p>
            <a:pPr>
              <a:buClr>
                <a:srgbClr val="FFFFFF"/>
              </a:buClr>
            </a:pP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Future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ea typeface="+mn-lt"/>
                <a:cs typeface="+mn-lt"/>
              </a:rPr>
              <a:t>Real-time dynamic maps</a:t>
            </a:r>
            <a:r>
              <a:rPr lang="en-GB" dirty="0">
                <a:ea typeface="+mn-lt"/>
                <a:cs typeface="+mn-lt"/>
              </a:rPr>
              <a:t> – Live mapping of surroundings</a:t>
            </a:r>
            <a:endParaRPr lang="en-GB" dirty="0"/>
          </a:p>
          <a:p>
            <a:pPr>
              <a:buClr>
                <a:srgbClr val="FFFFFF"/>
              </a:buClr>
            </a:pPr>
            <a:r>
              <a:rPr lang="en-GB" b="1" dirty="0">
                <a:ea typeface="+mn-lt"/>
                <a:cs typeface="+mn-lt"/>
              </a:rPr>
              <a:t>Smart urban integration</a:t>
            </a:r>
            <a:r>
              <a:rPr lang="en-GB" dirty="0">
                <a:ea typeface="+mn-lt"/>
                <a:cs typeface="+mn-lt"/>
              </a:rPr>
              <a:t> – Connects with city systems for safer navigation</a:t>
            </a:r>
            <a:endParaRPr lang="en-GB" dirty="0"/>
          </a:p>
          <a:p>
            <a:pPr>
              <a:buClr>
                <a:srgbClr val="FFFFFF"/>
              </a:buClr>
            </a:pPr>
            <a:r>
              <a:rPr lang="en-GB" b="1" dirty="0">
                <a:ea typeface="+mn-lt"/>
                <a:cs typeface="+mn-lt"/>
              </a:rPr>
              <a:t>Customizable profiles</a:t>
            </a:r>
            <a:r>
              <a:rPr lang="en-GB" dirty="0">
                <a:ea typeface="+mn-lt"/>
                <a:cs typeface="+mn-lt"/>
              </a:rPr>
              <a:t> – Personalized alerts and user settings</a:t>
            </a:r>
            <a:endParaRPr lang="en-GB" dirty="0"/>
          </a:p>
          <a:p>
            <a:pPr marL="0" indent="0">
              <a:buClr>
                <a:srgbClr val="FFFFFF"/>
              </a:buClr>
              <a:buNone/>
            </a:pP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2346</Words>
  <Application>WPS Presentation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Avenir Next LT Pro</vt:lpstr>
      <vt:lpstr>Liberation Mono</vt:lpstr>
      <vt:lpstr>Posterama</vt:lpstr>
      <vt:lpstr>Microsoft YaHei</vt:lpstr>
      <vt:lpstr>Arial Unicode MS</vt:lpstr>
      <vt:lpstr>Calibri</vt:lpstr>
      <vt:lpstr>SineVTI</vt:lpstr>
      <vt:lpstr>Códex Inteligente  Empowering individuals with visual disabilities through innovative technology, fostering independence and enhanced perception of their surroundings.</vt:lpstr>
      <vt:lpstr>The Challenge: Navigating a Complex World</vt:lpstr>
      <vt:lpstr>Our Solution:</vt:lpstr>
      <vt:lpstr>How It Works</vt:lpstr>
      <vt:lpstr>Backend &amp; Simulation Support</vt:lpstr>
      <vt:lpstr>Sensors – The Eyes of the System</vt:lpstr>
      <vt:lpstr>User Experience &amp; Accessibility</vt:lpstr>
      <vt:lpstr>Impact</vt:lpstr>
      <vt:lpstr>Future Roadmap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Códex Inteligente  Empowering individuals with visual disabilities through innovative technology, fostering independence and enhanced perception of their surroundings.</dc:title>
  <dc:creator>Jeevika Senthilkumar</dc:creator>
  <cp:lastModifiedBy>Raju</cp:lastModifiedBy>
  <cp:revision>60</cp:revision>
  <dcterms:created xsi:type="dcterms:W3CDTF">2025-08-28T05:52:00Z</dcterms:created>
  <dcterms:modified xsi:type="dcterms:W3CDTF">2025-08-28T10:39:51Z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6DB592F30E01491B917550E9A9C44951_13</vt:lpwstr>
  </property>
  <property fmtid="{D5CDD505-2E9C-101B-9397-08002B2CF9AE}" pid="3" name="KSOProductBuildVer">
    <vt:lpwstr>2057-12.2.0.21936</vt:lpwstr>
  </property>
</Properties>
</file>