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4" r:id="rId6"/>
    <p:sldId id="266" r:id="rId7"/>
    <p:sldId id="267" r:id="rId8"/>
    <p:sldId id="268" r:id="rId9"/>
    <p:sldId id="269" r:id="rId10"/>
    <p:sldId id="270" r:id="rId11"/>
    <p:sldId id="271" r:id="rId12"/>
    <p:sldId id="260" r:id="rId13"/>
    <p:sldId id="265" r:id="rId14"/>
    <p:sldId id="273" r:id="rId15"/>
    <p:sldId id="272" r:id="rId16"/>
    <p:sldId id="261" r:id="rId17"/>
    <p:sldId id="26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Sum of purchases made by the state based on their job industry:</a:t>
            </a:r>
            <a:endParaRPr dirty="0"/>
          </a:p>
        </p:txBody>
      </p:sp>
      <p:sp>
        <p:nvSpPr>
          <p:cNvPr id="133" name="Shape 82"/>
          <p:cNvSpPr/>
          <p:nvPr/>
        </p:nvSpPr>
        <p:spPr>
          <a:xfrm>
            <a:off x="0" y="1862400"/>
            <a:ext cx="4372099" cy="286818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From the image we can conclude that NSW state has made the highest purchase when compared to the other two states.</a:t>
            </a:r>
          </a:p>
          <a:p>
            <a:pPr marL="285750" indent="-285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In this manufacturing, financial services and health sectors have made the more purchase.  </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AFCD6F9-865A-FE19-6AD0-F7AB851F0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1618556"/>
            <a:ext cx="4563800" cy="3524943"/>
          </a:xfrm>
          <a:prstGeom prst="rect">
            <a:avLst/>
          </a:prstGeom>
        </p:spPr>
      </p:pic>
    </p:spTree>
    <p:extLst>
      <p:ext uri="{BB962C8B-B14F-4D97-AF65-F5344CB8AC3E}">
        <p14:creationId xmlns:p14="http://schemas.microsoft.com/office/powerpoint/2010/main" val="657161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Visualizing the brands and their sales:</a:t>
            </a:r>
            <a:endParaRPr dirty="0"/>
          </a:p>
        </p:txBody>
      </p:sp>
      <p:sp>
        <p:nvSpPr>
          <p:cNvPr id="133" name="Shape 82"/>
          <p:cNvSpPr/>
          <p:nvPr/>
        </p:nvSpPr>
        <p:spPr>
          <a:xfrm>
            <a:off x="0" y="1862400"/>
            <a:ext cx="4372099" cy="19125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Here the brands and their sales details were visualized.</a:t>
            </a:r>
          </a:p>
          <a:p>
            <a:pPr marL="285750" indent="-285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We can see that the sales percentage of   the brands and their sales value.</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BC2A94F-D200-11AB-B3DA-B3ED8991D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099" y="1599626"/>
            <a:ext cx="4759133" cy="3543874"/>
          </a:xfrm>
          <a:prstGeom prst="rect">
            <a:avLst/>
          </a:prstGeom>
        </p:spPr>
      </p:pic>
    </p:spTree>
    <p:extLst>
      <p:ext uri="{BB962C8B-B14F-4D97-AF65-F5344CB8AC3E}">
        <p14:creationId xmlns:p14="http://schemas.microsoft.com/office/powerpoint/2010/main" val="22524988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3AD38AF8-71E0-B1B1-BC3A-A0C8DC3EACA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5502" y="820525"/>
            <a:ext cx="9159501" cy="43229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B01C8AF-6F0A-DCAB-1EF9-891F417BF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6384"/>
            <a:ext cx="9144000" cy="4387116"/>
          </a:xfrm>
          <a:prstGeom prst="rect">
            <a:avLst/>
          </a:prstGeom>
        </p:spPr>
      </p:pic>
    </p:spTree>
    <p:extLst>
      <p:ext uri="{BB962C8B-B14F-4D97-AF65-F5344CB8AC3E}">
        <p14:creationId xmlns:p14="http://schemas.microsoft.com/office/powerpoint/2010/main" val="2006039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Model Development:</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58A2C2C-DA31-C2EC-06B4-A4B282017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9" y="970587"/>
            <a:ext cx="9159501" cy="4172913"/>
          </a:xfrm>
          <a:prstGeom prst="rect">
            <a:avLst/>
          </a:prstGeom>
        </p:spPr>
      </p:pic>
    </p:spTree>
    <p:extLst>
      <p:ext uri="{BB962C8B-B14F-4D97-AF65-F5344CB8AC3E}">
        <p14:creationId xmlns:p14="http://schemas.microsoft.com/office/powerpoint/2010/main" val="12216479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Model Development:</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C17ED85-A976-D70A-2560-FA128F7A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1" y="820525"/>
            <a:ext cx="9144000" cy="4322975"/>
          </a:xfrm>
          <a:prstGeom prst="rect">
            <a:avLst/>
          </a:prstGeom>
        </p:spPr>
      </p:pic>
    </p:spTree>
    <p:extLst>
      <p:ext uri="{BB962C8B-B14F-4D97-AF65-F5344CB8AC3E}">
        <p14:creationId xmlns:p14="http://schemas.microsoft.com/office/powerpoint/2010/main" val="40229983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Segmentation – Targeting High Value Customers. </a:t>
            </a:r>
            <a:endParaRPr dirty="0"/>
          </a:p>
        </p:txBody>
      </p:sp>
      <p:sp>
        <p:nvSpPr>
          <p:cNvPr id="151" name="Shape 100"/>
          <p:cNvSpPr/>
          <p:nvPr/>
        </p:nvSpPr>
        <p:spPr>
          <a:xfrm>
            <a:off x="205025" y="1946297"/>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3" name="Place any supporting images, graphs, data or extra text here."/>
          <p:cNvSpPr/>
          <p:nvPr/>
        </p:nvSpPr>
        <p:spPr>
          <a:xfrm>
            <a:off x="205024" y="1671320"/>
            <a:ext cx="8670961" cy="25545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pPr algn="l"/>
            <a:r>
              <a:rPr lang="en-IN" b="1" dirty="0"/>
              <a:t>The following things to be considered to improve the business revenue:</a:t>
            </a:r>
          </a:p>
          <a:p>
            <a:pPr algn="l"/>
            <a:endParaRPr lang="en-IN" dirty="0"/>
          </a:p>
          <a:p>
            <a:pPr marL="285750" indent="-285750" algn="l">
              <a:buFont typeface="Arial" panose="020B0604020202020204" pitchFamily="34" charset="0"/>
              <a:buChar char="•"/>
            </a:pPr>
            <a:r>
              <a:rPr lang="en-IN" dirty="0"/>
              <a:t>The female customers should be targeted because of their highest online purchases.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The customers who are living in the NSW and VIC states have owned more cars and they have highest values when we visualized their wealth segment. So they should be considered as high value customers and they can be targeted.</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The people who are working in the Manufacturing, Health and Services have made a impact on the past 3 year purchase sales and they can make a impact on the future sales revenue also.</a:t>
            </a:r>
          </a:p>
          <a:p>
            <a:pPr marL="285750" indent="-285750">
              <a:buFont typeface="Arial" panose="020B0604020202020204" pitchFamily="34" charset="0"/>
              <a:buChar cha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4459770"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85682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2400" b="1"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b="1"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b="1"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b="1"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444580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dirty="0"/>
              <a:t>P</a:t>
            </a:r>
            <a:r>
              <a:rPr lang="en-IN" dirty="0"/>
              <a:t>roblem Statement and Solution:</a:t>
            </a:r>
            <a:endParaRPr dirty="0"/>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01AFF613-9AAC-333D-0BE6-C0F63464F592}"/>
              </a:ext>
            </a:extLst>
          </p:cNvPr>
          <p:cNvSpPr txBox="1"/>
          <p:nvPr/>
        </p:nvSpPr>
        <p:spPr>
          <a:xfrm>
            <a:off x="307428" y="1954924"/>
            <a:ext cx="4260724" cy="23145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360" indent="-171000">
              <a:lnSpc>
                <a:spcPct val="150000"/>
              </a:lnSpc>
              <a:buClr>
                <a:srgbClr val="000000"/>
              </a:buClr>
              <a:buFont typeface="Arial"/>
              <a:buChar char="•"/>
              <a:tabLst>
                <a:tab pos="0" algn="l"/>
              </a:tabLst>
            </a:pPr>
            <a:r>
              <a:rPr lang="en-US" sz="1400" b="0" strike="noStrike" spc="-1" dirty="0">
                <a:solidFill>
                  <a:srgbClr val="000000"/>
                </a:solidFill>
                <a:latin typeface="Arial"/>
                <a:ea typeface="Arial"/>
              </a:rPr>
              <a:t>Sprocket Central is a company that specializes in high-quality bikes and cycling accessories is looking to boost business sales by analyzing provided datasets. </a:t>
            </a:r>
            <a:endParaRPr lang="en-IN" sz="1400" b="0" strike="noStrike" spc="-1" dirty="0">
              <a:latin typeface="Arial"/>
            </a:endParaRPr>
          </a:p>
          <a:p>
            <a:pPr marL="171360" indent="-171000">
              <a:lnSpc>
                <a:spcPct val="150000"/>
              </a:lnSpc>
              <a:buClr>
                <a:srgbClr val="000000"/>
              </a:buClr>
              <a:buFont typeface="Arial"/>
              <a:buChar char="•"/>
              <a:tabLst>
                <a:tab pos="0" algn="l"/>
              </a:tabLst>
            </a:pPr>
            <a:r>
              <a:rPr lang="en-US" spc="-1" dirty="0">
                <a:latin typeface="Arial"/>
                <a:ea typeface="Arial"/>
              </a:rPr>
              <a:t>4</a:t>
            </a:r>
            <a:r>
              <a:rPr lang="en-US" sz="1400" b="0" strike="noStrike" spc="-1" dirty="0">
                <a:solidFill>
                  <a:srgbClr val="000000"/>
                </a:solidFill>
                <a:latin typeface="Arial"/>
                <a:ea typeface="Arial"/>
              </a:rPr>
              <a:t> datasets were provided the aim is to analyze and </a:t>
            </a:r>
            <a:r>
              <a:rPr lang="en-US" spc="-1" dirty="0">
                <a:latin typeface="Arial"/>
                <a:ea typeface="Arial"/>
              </a:rPr>
              <a:t>explain the insights of the provided datasets and solution to improve the sales value.</a:t>
            </a:r>
            <a:endParaRPr lang="en-IN" sz="1400" b="0" strike="noStrike" spc="-1" dirty="0">
              <a:latin typeface="Arial"/>
            </a:endParaRPr>
          </a:p>
        </p:txBody>
      </p:sp>
      <p:sp>
        <p:nvSpPr>
          <p:cNvPr id="8" name="TextBox 7">
            <a:extLst>
              <a:ext uri="{FF2B5EF4-FFF2-40B4-BE49-F238E27FC236}">
                <a16:creationId xmlns:a16="http://schemas.microsoft.com/office/drawing/2014/main" id="{8C4DBD66-F559-DFB2-41F9-CBA70DE84184}"/>
              </a:ext>
            </a:extLst>
          </p:cNvPr>
          <p:cNvSpPr txBox="1"/>
          <p:nvPr/>
        </p:nvSpPr>
        <p:spPr>
          <a:xfrm>
            <a:off x="4753231" y="1206062"/>
            <a:ext cx="4083341"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itchFamily="34" charset="0"/>
              <a:buChar char="•"/>
            </a:pPr>
            <a:r>
              <a:rPr lang="en-US" b="1" u="sng" dirty="0"/>
              <a:t>Approach:</a:t>
            </a:r>
          </a:p>
          <a:p>
            <a:pPr marL="285750" indent="-285750">
              <a:buFont typeface="Arial" pitchFamily="34" charset="0"/>
              <a:buChar char="•"/>
            </a:pPr>
            <a:endParaRPr lang="en-US" b="1" u="sng" dirty="0"/>
          </a:p>
          <a:p>
            <a:pPr marL="285750" indent="-285750">
              <a:buFont typeface="Arial" pitchFamily="34" charset="0"/>
              <a:buChar char="•"/>
            </a:pPr>
            <a:r>
              <a:rPr lang="en-US" dirty="0"/>
              <a:t>Comparing bike purchases for the past 3 year based on gender.</a:t>
            </a:r>
          </a:p>
          <a:p>
            <a:pPr marL="285750" indent="-285750">
              <a:buFont typeface="Arial" pitchFamily="34" charset="0"/>
              <a:buChar char="•"/>
            </a:pPr>
            <a:endParaRPr lang="en-US" dirty="0"/>
          </a:p>
          <a:p>
            <a:pPr marL="285750" indent="-285750">
              <a:buFont typeface="Arial" pitchFamily="34" charset="0"/>
              <a:buChar char="•"/>
            </a:pPr>
            <a:r>
              <a:rPr lang="en-US" dirty="0"/>
              <a:t>Analyzing the wealth segment.</a:t>
            </a:r>
          </a:p>
          <a:p>
            <a:pPr marL="285750" indent="-285750">
              <a:buFont typeface="Arial" pitchFamily="34" charset="0"/>
              <a:buChar char="•"/>
            </a:pPr>
            <a:endParaRPr lang="en-US" dirty="0"/>
          </a:p>
          <a:p>
            <a:pPr marL="285750" indent="-285750">
              <a:buFont typeface="Arial" pitchFamily="34" charset="0"/>
              <a:buChar char="•"/>
            </a:pPr>
            <a:r>
              <a:rPr lang="en-US" dirty="0"/>
              <a:t>Analyzing the online orders with gender.</a:t>
            </a:r>
          </a:p>
          <a:p>
            <a:pPr marL="285750" indent="-285750">
              <a:buFont typeface="Arial" pitchFamily="34" charset="0"/>
              <a:buChar char="•"/>
            </a:pPr>
            <a:r>
              <a:rPr lang="en-US" dirty="0"/>
              <a:t>Evaluation of sum of value by wealth segment.</a:t>
            </a:r>
          </a:p>
          <a:p>
            <a:pPr marL="285750" indent="-285750">
              <a:buFont typeface="Arial" pitchFamily="34" charset="0"/>
              <a:buChar char="•"/>
            </a:pPr>
            <a:endParaRPr lang="en-US" dirty="0"/>
          </a:p>
          <a:p>
            <a:pPr marL="285750" indent="-285750">
              <a:buFont typeface="Arial" pitchFamily="34" charset="0"/>
              <a:buChar char="•"/>
            </a:pPr>
            <a:r>
              <a:rPr lang="en-US" dirty="0"/>
              <a:t>Analyzing the purchases done by the people based on states.</a:t>
            </a:r>
          </a:p>
          <a:p>
            <a:pPr marL="285750" indent="-285750">
              <a:buFont typeface="Arial" pitchFamily="34" charset="0"/>
              <a:buChar char="•"/>
            </a:pPr>
            <a:endParaRPr lang="en-US" dirty="0"/>
          </a:p>
          <a:p>
            <a:pPr marL="285750" indent="-285750">
              <a:buFont typeface="Arial" pitchFamily="34" charset="0"/>
              <a:buChar char="•"/>
            </a:pPr>
            <a:r>
              <a:rPr lang="en-US" dirty="0"/>
              <a:t>Comparing the job industry with the purchases for the past 3 years.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Preprocessing works carried out for the four datasets:</a:t>
            </a:r>
            <a:endParaRPr dirty="0"/>
          </a:p>
        </p:txBody>
      </p:sp>
      <p:sp>
        <p:nvSpPr>
          <p:cNvPr id="133" name="Shape 82"/>
          <p:cNvSpPr/>
          <p:nvPr/>
        </p:nvSpPr>
        <p:spPr>
          <a:xfrm>
            <a:off x="0" y="1862400"/>
            <a:ext cx="4792717" cy="35635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I have evaluated the datasets according to the data quality dimensions framework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Accuracy – correct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Completeness – data </a:t>
            </a:r>
            <a:r>
              <a:rPr lang="en-GB" sz="1400" dirty="0">
                <a:effectLst/>
                <a:latin typeface="Calibri" panose="020F0502020204030204" pitchFamily="34" charset="0"/>
                <a:ea typeface="Times New Roman" panose="02020603050405020304" pitchFamily="18" charset="0"/>
                <a:cs typeface="Calibri" panose="020F0502020204030204" pitchFamily="34" charset="0"/>
              </a:rPr>
              <a:t>fields</a:t>
            </a:r>
            <a:r>
              <a:rPr lang="en-GB" sz="1800" dirty="0">
                <a:effectLst/>
                <a:latin typeface="Calibri" panose="020F0502020204030204" pitchFamily="34" charset="0"/>
                <a:ea typeface="Times New Roman" panose="02020603050405020304" pitchFamily="18" charset="0"/>
                <a:cs typeface="Calibri" panose="020F0502020204030204" pitchFamily="34" charset="0"/>
              </a:rPr>
              <a:t> with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Consistency – values free from contradiction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Timeliness – values up to date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Relevancy – data item with value meta-data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cs typeface="Calibri" panose="020F0502020204030204" pitchFamily="34" charset="0"/>
              </a:rPr>
              <a:t>Uniqueness – records that are not duplicated</a:t>
            </a:r>
          </a:p>
          <a:p>
            <a:pPr marL="342900" indent="-342900" algn="just">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Validity – data containing allowable values</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A3D28B8-6591-CF87-516E-3E2E3DED0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890" y="1814418"/>
            <a:ext cx="4430110" cy="332908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Purchase details based on gender and job industry category:</a:t>
            </a:r>
            <a:endParaRPr dirty="0"/>
          </a:p>
        </p:txBody>
      </p:sp>
      <p:sp>
        <p:nvSpPr>
          <p:cNvPr id="133" name="Shape 82"/>
          <p:cNvSpPr/>
          <p:nvPr/>
        </p:nvSpPr>
        <p:spPr>
          <a:xfrm>
            <a:off x="0" y="1862400"/>
            <a:ext cx="4372099" cy="358223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spcAft>
                <a:spcPts val="600"/>
              </a:spcAft>
            </a:pPr>
            <a:r>
              <a:rPr lang="en-GB" sz="1800" dirty="0">
                <a:latin typeface="Calibri" panose="020F0502020204030204" pitchFamily="34" charset="0"/>
                <a:cs typeface="Calibri" panose="020F0502020204030204" pitchFamily="34" charset="0"/>
              </a:rPr>
              <a:t>The picture shows the details of the past 3 years bike related purchase by job industry and category and gender.</a:t>
            </a:r>
          </a:p>
          <a:p>
            <a:pPr algn="just">
              <a:spcAft>
                <a:spcPts val="600"/>
              </a:spcAft>
            </a:pPr>
            <a:endParaRPr lang="en-GB" sz="1800" dirty="0">
              <a:latin typeface="Calibri" panose="020F0502020204030204" pitchFamily="34" charset="0"/>
              <a:cs typeface="Calibri" panose="020F0502020204030204" pitchFamily="34" charset="0"/>
            </a:endParaRPr>
          </a:p>
          <a:p>
            <a:pPr algn="just">
              <a:spcAft>
                <a:spcPts val="600"/>
              </a:spcAft>
            </a:pPr>
            <a:r>
              <a:rPr lang="en-GB" sz="1800" dirty="0">
                <a:latin typeface="Calibri" panose="020F0502020204030204" pitchFamily="34" charset="0"/>
                <a:cs typeface="Calibri" panose="020F0502020204030204" pitchFamily="34" charset="0"/>
              </a:rPr>
              <a:t>* It is clear that the female has the highest purchases when compared to the male in overall and in the case of manufacturing and financial services male has the highest purchases.</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6ACBAD8A-867F-FA74-98FB-F032A3072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25" y="1650207"/>
            <a:ext cx="4609937" cy="3482044"/>
          </a:xfrm>
          <a:prstGeom prst="rect">
            <a:avLst/>
          </a:prstGeom>
        </p:spPr>
      </p:pic>
    </p:spTree>
    <p:extLst>
      <p:ext uri="{BB962C8B-B14F-4D97-AF65-F5344CB8AC3E}">
        <p14:creationId xmlns:p14="http://schemas.microsoft.com/office/powerpoint/2010/main" val="7494833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Count of wealth segment by job industry:</a:t>
            </a:r>
            <a:endParaRPr dirty="0"/>
          </a:p>
        </p:txBody>
      </p:sp>
      <p:sp>
        <p:nvSpPr>
          <p:cNvPr id="133" name="Shape 82"/>
          <p:cNvSpPr/>
          <p:nvPr/>
        </p:nvSpPr>
        <p:spPr>
          <a:xfrm>
            <a:off x="0" y="1862400"/>
            <a:ext cx="4372099" cy="26265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spcAft>
                <a:spcPts val="600"/>
              </a:spcAft>
            </a:pPr>
            <a:r>
              <a:rPr lang="en-GB" sz="1800" dirty="0">
                <a:latin typeface="Calibri" panose="020F0502020204030204" pitchFamily="34" charset="0"/>
                <a:cs typeface="Calibri" panose="020F0502020204030204" pitchFamily="34" charset="0"/>
              </a:rPr>
              <a:t>The visual clearly explain the details of the count of wealth segment by job industry.</a:t>
            </a:r>
          </a:p>
          <a:p>
            <a:pPr algn="just">
              <a:spcAft>
                <a:spcPts val="600"/>
              </a:spcAft>
            </a:pPr>
            <a:endParaRPr lang="en-GB" sz="1800" dirty="0">
              <a:latin typeface="Calibri" panose="020F0502020204030204" pitchFamily="34" charset="0"/>
              <a:cs typeface="Calibri" panose="020F0502020204030204" pitchFamily="34" charset="0"/>
            </a:endParaRPr>
          </a:p>
          <a:p>
            <a:pPr algn="just">
              <a:spcAft>
                <a:spcPts val="600"/>
              </a:spcAft>
            </a:pPr>
            <a:r>
              <a:rPr lang="en-GB" sz="1800" dirty="0">
                <a:latin typeface="Calibri" panose="020F0502020204030204" pitchFamily="34" charset="0"/>
                <a:cs typeface="Calibri" panose="020F0502020204030204" pitchFamily="34" charset="0"/>
              </a:rPr>
              <a:t>* From the Financial services the mass customers has the highest count of wealth segment.</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09D4C0D-82B5-D8D9-982F-44B745542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396" y="1550257"/>
            <a:ext cx="4580603" cy="3593243"/>
          </a:xfrm>
          <a:prstGeom prst="rect">
            <a:avLst/>
          </a:prstGeom>
        </p:spPr>
      </p:pic>
    </p:spTree>
    <p:extLst>
      <p:ext uri="{BB962C8B-B14F-4D97-AF65-F5344CB8AC3E}">
        <p14:creationId xmlns:p14="http://schemas.microsoft.com/office/powerpoint/2010/main" val="1285591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Total sum of online order based on gender:</a:t>
            </a:r>
            <a:endParaRPr dirty="0"/>
          </a:p>
        </p:txBody>
      </p:sp>
      <p:sp>
        <p:nvSpPr>
          <p:cNvPr id="133" name="Shape 82"/>
          <p:cNvSpPr/>
          <p:nvPr/>
        </p:nvSpPr>
        <p:spPr>
          <a:xfrm>
            <a:off x="0" y="1862400"/>
            <a:ext cx="4372099" cy="29451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spcAft>
                <a:spcPts val="600"/>
              </a:spcAft>
            </a:pPr>
            <a:r>
              <a:rPr lang="en-GB" sz="1800" dirty="0">
                <a:latin typeface="Calibri" panose="020F0502020204030204" pitchFamily="34" charset="0"/>
                <a:cs typeface="Calibri" panose="020F0502020204030204" pitchFamily="34" charset="0"/>
              </a:rPr>
              <a:t>Here it is clear that the female has made more number of online orders when compared to the male.</a:t>
            </a:r>
          </a:p>
          <a:p>
            <a:pPr algn="just">
              <a:spcAft>
                <a:spcPts val="600"/>
              </a:spcAft>
            </a:pPr>
            <a:endParaRPr lang="en-GB" sz="1800" dirty="0">
              <a:latin typeface="Calibri" panose="020F0502020204030204" pitchFamily="34" charset="0"/>
              <a:cs typeface="Calibri" panose="020F0502020204030204" pitchFamily="34" charset="0"/>
            </a:endParaRPr>
          </a:p>
          <a:p>
            <a:pPr algn="just">
              <a:spcAft>
                <a:spcPts val="600"/>
              </a:spcAft>
            </a:pPr>
            <a:r>
              <a:rPr lang="en-GB" sz="1800" dirty="0">
                <a:latin typeface="Calibri" panose="020F0502020204030204" pitchFamily="34" charset="0"/>
                <a:cs typeface="Calibri" panose="020F0502020204030204" pitchFamily="34" charset="0"/>
              </a:rPr>
              <a:t>Female had made 1485 online orders, whereas male has made only 1349 online orders.</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DF06912-D57C-0CE3-1B30-4FA295EE3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199" y="1599626"/>
            <a:ext cx="4563801" cy="3543874"/>
          </a:xfrm>
          <a:prstGeom prst="rect">
            <a:avLst/>
          </a:prstGeom>
        </p:spPr>
      </p:pic>
    </p:spTree>
    <p:extLst>
      <p:ext uri="{BB962C8B-B14F-4D97-AF65-F5344CB8AC3E}">
        <p14:creationId xmlns:p14="http://schemas.microsoft.com/office/powerpoint/2010/main" val="9135177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Total sum of value by wealth segment:</a:t>
            </a:r>
            <a:endParaRPr dirty="0"/>
          </a:p>
        </p:txBody>
      </p:sp>
      <p:sp>
        <p:nvSpPr>
          <p:cNvPr id="133" name="Shape 82"/>
          <p:cNvSpPr/>
          <p:nvPr/>
        </p:nvSpPr>
        <p:spPr>
          <a:xfrm>
            <a:off x="0" y="1862400"/>
            <a:ext cx="4372099" cy="215414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spcAft>
                <a:spcPts val="600"/>
              </a:spcAft>
            </a:pPr>
            <a:r>
              <a:rPr lang="en-GB" sz="1800" dirty="0">
                <a:latin typeface="Calibri" panose="020F0502020204030204" pitchFamily="34" charset="0"/>
                <a:cs typeface="Calibri" panose="020F0502020204030204" pitchFamily="34" charset="0"/>
              </a:rPr>
              <a:t>From the image it is clear that Mass Customers has the highest sum of value by wealth. The mass customers play a major role in the purchase and it is impacting the sales revenue. </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979C849-5DC6-4936-441A-871E54F32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25" y="1708970"/>
            <a:ext cx="4656175" cy="3434530"/>
          </a:xfrm>
          <a:prstGeom prst="rect">
            <a:avLst/>
          </a:prstGeom>
        </p:spPr>
      </p:pic>
    </p:spTree>
    <p:extLst>
      <p:ext uri="{BB962C8B-B14F-4D97-AF65-F5344CB8AC3E}">
        <p14:creationId xmlns:p14="http://schemas.microsoft.com/office/powerpoint/2010/main" val="16619091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who owns more cars:</a:t>
            </a:r>
            <a:endParaRPr dirty="0"/>
          </a:p>
        </p:txBody>
      </p:sp>
      <p:sp>
        <p:nvSpPr>
          <p:cNvPr id="133" name="Shape 82"/>
          <p:cNvSpPr/>
          <p:nvPr/>
        </p:nvSpPr>
        <p:spPr>
          <a:xfrm>
            <a:off x="0" y="1862400"/>
            <a:ext cx="4372099" cy="254964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spcAft>
                <a:spcPts val="600"/>
              </a:spcAft>
            </a:pPr>
            <a:r>
              <a:rPr lang="en-GB" sz="1800" dirty="0">
                <a:latin typeface="Calibri" panose="020F0502020204030204" pitchFamily="34" charset="0"/>
                <a:cs typeface="Calibri" panose="020F0502020204030204" pitchFamily="34" charset="0"/>
              </a:rPr>
              <a:t>Here, we are comparing the states of customers who owns a more number of cars.</a:t>
            </a:r>
          </a:p>
          <a:p>
            <a:pPr algn="just">
              <a:spcAft>
                <a:spcPts val="600"/>
              </a:spcAft>
            </a:pPr>
            <a:r>
              <a:rPr lang="en-GB" sz="1800" dirty="0">
                <a:latin typeface="Calibri" panose="020F0502020204030204" pitchFamily="34" charset="0"/>
                <a:cs typeface="Calibri" panose="020F0502020204030204" pitchFamily="34" charset="0"/>
              </a:rPr>
              <a:t>* NSW state customers has owned more number of cars when compared to the other states. </a:t>
            </a:r>
            <a:endParaRPr lang="en-US" sz="1600" dirty="0"/>
          </a:p>
          <a:p>
            <a:pPr marL="342900" lvl="0" indent="-342900" algn="just">
              <a:lnSpc>
                <a:spcPct val="115000"/>
              </a:lnSpc>
              <a:spcAft>
                <a:spcPts val="6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36" name="Shape 83"/>
          <p:cNvGrpSpPr/>
          <p:nvPr/>
        </p:nvGrpSpPr>
        <p:grpSpPr>
          <a:xfrm>
            <a:off x="4771903" y="2121628"/>
            <a:ext cx="4372097"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AE53F48-E0AB-7E78-8EC7-FC1E10671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1474076"/>
            <a:ext cx="4563800" cy="3700503"/>
          </a:xfrm>
          <a:prstGeom prst="rect">
            <a:avLst/>
          </a:prstGeom>
        </p:spPr>
      </p:pic>
    </p:spTree>
    <p:extLst>
      <p:ext uri="{BB962C8B-B14F-4D97-AF65-F5344CB8AC3E}">
        <p14:creationId xmlns:p14="http://schemas.microsoft.com/office/powerpoint/2010/main" val="295029388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171</TotalTime>
  <Words>1402</Words>
  <Application>Microsoft Office PowerPoint</Application>
  <PresentationFormat>On-screen Show (16:9)</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Open Sans</vt:lpstr>
      <vt:lpstr>Open Sans Extrabold</vt:lpstr>
      <vt:lpstr>Open Sans Light</vt:lpstr>
      <vt:lpstr>Symbol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Tamilarasu16</dc:creator>
  <cp:lastModifiedBy>tamilarasu169@gmail.com</cp:lastModifiedBy>
  <cp:revision>5</cp:revision>
  <dcterms:modified xsi:type="dcterms:W3CDTF">2023-07-08T06:37:28Z</dcterms:modified>
</cp:coreProperties>
</file>