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4" r:id="rId6"/>
    <p:sldId id="260" r:id="rId7"/>
    <p:sldId id="261" r:id="rId8"/>
    <p:sldId id="262" r:id="rId9"/>
    <p:sldId id="275" r:id="rId10"/>
    <p:sldId id="276" r:id="rId11"/>
    <p:sldId id="277" r:id="rId12"/>
    <p:sldId id="278" r:id="rId13"/>
    <p:sldId id="281" r:id="rId14"/>
    <p:sldId id="280" r:id="rId15"/>
    <p:sldId id="279" r:id="rId16"/>
    <p:sldId id="272" r:id="rId17"/>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677" y="-7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5400" y="5184052"/>
            <a:ext cx="3155950" cy="902170"/>
          </a:xfrm>
          <a:prstGeom prst="rect">
            <a:avLst/>
          </a:prstGeom>
        </p:spPr>
        <p:txBody>
          <a:bodyPr vert="horz" wrap="square" lIns="0" tIns="12065" rIns="0" bIns="0" rtlCol="0">
            <a:spAutoFit/>
          </a:bodyPr>
          <a:lstStyle/>
          <a:p>
            <a:pPr marL="635" algn="ctr">
              <a:lnSpc>
                <a:spcPct val="100000"/>
              </a:lnSpc>
              <a:spcBef>
                <a:spcPts val="95"/>
              </a:spcBef>
            </a:pPr>
            <a:r>
              <a:rPr sz="1900" b="1" dirty="0">
                <a:solidFill>
                  <a:srgbClr val="00AFEF"/>
                </a:solidFill>
                <a:latin typeface="Arial"/>
                <a:cs typeface="Arial"/>
              </a:rPr>
              <a:t>PRESENTED</a:t>
            </a:r>
            <a:r>
              <a:rPr sz="1900" b="1" spc="-80" dirty="0">
                <a:solidFill>
                  <a:srgbClr val="00AFEF"/>
                </a:solidFill>
                <a:latin typeface="Arial"/>
                <a:cs typeface="Arial"/>
              </a:rPr>
              <a:t> </a:t>
            </a:r>
            <a:r>
              <a:rPr sz="1900" b="1" spc="-25" dirty="0">
                <a:solidFill>
                  <a:srgbClr val="00AFEF"/>
                </a:solidFill>
                <a:latin typeface="Arial"/>
                <a:cs typeface="Arial"/>
              </a:rPr>
              <a:t>BY</a:t>
            </a:r>
            <a:endParaRPr lang="en-US" sz="1900" b="1" spc="-25" dirty="0">
              <a:solidFill>
                <a:srgbClr val="00AFEF"/>
              </a:solidFill>
              <a:latin typeface="Arial"/>
              <a:cs typeface="Arial"/>
            </a:endParaRPr>
          </a:p>
          <a:p>
            <a:pPr marL="635" algn="ctr">
              <a:lnSpc>
                <a:spcPct val="100000"/>
              </a:lnSpc>
              <a:spcBef>
                <a:spcPts val="95"/>
              </a:spcBef>
            </a:pPr>
            <a:r>
              <a:rPr lang="en-IN" sz="1900" b="1" spc="-25" dirty="0" smtClean="0">
                <a:solidFill>
                  <a:srgbClr val="00AFEF"/>
                </a:solidFill>
                <a:latin typeface="Arial"/>
                <a:cs typeface="Arial"/>
              </a:rPr>
              <a:t>TAMILDEEPAA A -2303811724322116</a:t>
            </a:r>
            <a:endParaRPr sz="1900" dirty="0">
              <a:latin typeface="Arial"/>
              <a:cs typeface="Arial"/>
            </a:endParaRPr>
          </a:p>
        </p:txBody>
      </p:sp>
      <p:pic>
        <p:nvPicPr>
          <p:cNvPr id="3" name="object 3"/>
          <p:cNvPicPr/>
          <p:nvPr/>
        </p:nvPicPr>
        <p:blipFill>
          <a:blip r:embed="rId2" cstate="print"/>
          <a:stretch>
            <a:fillRect/>
          </a:stretch>
        </p:blipFill>
        <p:spPr>
          <a:xfrm>
            <a:off x="841714" y="222888"/>
            <a:ext cx="1057189" cy="1048127"/>
          </a:xfrm>
          <a:prstGeom prst="rect">
            <a:avLst/>
          </a:prstGeom>
        </p:spPr>
      </p:pic>
      <p:sp>
        <p:nvSpPr>
          <p:cNvPr id="4" name="object 4"/>
          <p:cNvSpPr txBox="1">
            <a:spLocks noGrp="1"/>
          </p:cNvSpPr>
          <p:nvPr>
            <p:ph type="title"/>
          </p:nvPr>
        </p:nvSpPr>
        <p:spPr>
          <a:xfrm>
            <a:off x="2253233" y="237871"/>
            <a:ext cx="7685532" cy="1365758"/>
          </a:xfrm>
          <a:prstGeom prst="rect">
            <a:avLst/>
          </a:prstGeom>
        </p:spPr>
        <p:txBody>
          <a:bodyPr vert="horz" wrap="square" lIns="0" tIns="11430" rIns="0" bIns="0" rtlCol="0">
            <a:spAutoFit/>
          </a:bodyPr>
          <a:lstStyle/>
          <a:p>
            <a:pPr marL="2306320" marR="5080" indent="-1417955">
              <a:lnSpc>
                <a:spcPct val="100000"/>
              </a:lnSpc>
              <a:spcBef>
                <a:spcPts val="90"/>
              </a:spcBef>
            </a:pPr>
            <a:r>
              <a:rPr sz="2000" dirty="0">
                <a:latin typeface="Times New Roman" pitchFamily="18" charset="0"/>
                <a:cs typeface="Times New Roman" pitchFamily="18" charset="0"/>
              </a:rPr>
              <a:t>K.RAMAKRISHNAN</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COLLEGE</a:t>
            </a:r>
            <a:r>
              <a:rPr sz="2000" spc="-90" dirty="0">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100" dirty="0">
                <a:latin typeface="Times New Roman" pitchFamily="18" charset="0"/>
                <a:cs typeface="Times New Roman" pitchFamily="18" charset="0"/>
              </a:rPr>
              <a:t> </a:t>
            </a:r>
            <a:r>
              <a:rPr sz="2000" spc="-10" dirty="0">
                <a:latin typeface="Times New Roman" pitchFamily="18" charset="0"/>
                <a:cs typeface="Times New Roman" pitchFamily="18" charset="0"/>
              </a:rPr>
              <a:t>TECHNOLOGY (AUTONOMOUS</a:t>
            </a:r>
            <a:r>
              <a:rPr sz="2000" spc="-10">
                <a:latin typeface="Times New Roman" pitchFamily="18" charset="0"/>
                <a:cs typeface="Times New Roman" pitchFamily="18" charset="0"/>
              </a:rPr>
              <a:t>),</a:t>
            </a:r>
            <a:r>
              <a:rPr sz="2000" spc="-35">
                <a:latin typeface="Times New Roman" pitchFamily="18" charset="0"/>
                <a:cs typeface="Times New Roman" pitchFamily="18" charset="0"/>
              </a:rPr>
              <a:t> </a:t>
            </a:r>
            <a:r>
              <a:rPr sz="2000" spc="-10" smtClean="0">
                <a:latin typeface="Times New Roman" pitchFamily="18" charset="0"/>
                <a:cs typeface="Times New Roman" pitchFamily="18" charset="0"/>
              </a:rPr>
              <a:t>TRICHY</a:t>
            </a:r>
            <a:r>
              <a:rPr lang="en-US" sz="2000" spc="-10" dirty="0" smtClean="0">
                <a:latin typeface="Times New Roman" pitchFamily="18" charset="0"/>
                <a:cs typeface="Times New Roman" pitchFamily="18" charset="0"/>
              </a:rPr>
              <a:t/>
            </a:r>
            <a:br>
              <a:rPr lang="en-US" sz="2000" spc="-10" dirty="0" smtClean="0">
                <a:latin typeface="Times New Roman" pitchFamily="18" charset="0"/>
                <a:cs typeface="Times New Roman" pitchFamily="18" charset="0"/>
              </a:rPr>
            </a:br>
            <a:r>
              <a:rPr lang="en-US" sz="2000" spc="-10" dirty="0" smtClean="0">
                <a:latin typeface="Times New Roman" pitchFamily="18" charset="0"/>
                <a:cs typeface="Times New Roman" pitchFamily="18" charset="0"/>
              </a:rPr>
              <a:t/>
            </a:r>
            <a:br>
              <a:rPr lang="en-US" sz="2000" spc="-10" dirty="0" smtClean="0">
                <a:latin typeface="Times New Roman" pitchFamily="18" charset="0"/>
                <a:cs typeface="Times New Roman" pitchFamily="18" charset="0"/>
              </a:rPr>
            </a:br>
            <a:r>
              <a:rPr lang="en-US" sz="2800" spc="-10" dirty="0" smtClean="0">
                <a:latin typeface="Times New Roman" pitchFamily="18" charset="0"/>
                <a:cs typeface="Times New Roman" pitchFamily="18" charset="0"/>
              </a:rPr>
              <a:t>R PROGRAMMING</a:t>
            </a:r>
            <a:endParaRPr sz="2800">
              <a:latin typeface="Times New Roman" pitchFamily="18" charset="0"/>
              <a:cs typeface="Times New Roman" pitchFamily="18" charset="0"/>
            </a:endParaRPr>
          </a:p>
        </p:txBody>
      </p:sp>
      <p:sp>
        <p:nvSpPr>
          <p:cNvPr id="5" name="object 5"/>
          <p:cNvSpPr txBox="1"/>
          <p:nvPr/>
        </p:nvSpPr>
        <p:spPr>
          <a:xfrm>
            <a:off x="2016632" y="1698193"/>
            <a:ext cx="9870568" cy="566822"/>
          </a:xfrm>
          <a:prstGeom prst="rect">
            <a:avLst/>
          </a:prstGeom>
        </p:spPr>
        <p:txBody>
          <a:bodyPr vert="horz" wrap="square" lIns="0" tIns="12700" rIns="0" bIns="0" rtlCol="0">
            <a:spAutoFit/>
          </a:bodyPr>
          <a:lstStyle/>
          <a:p>
            <a:pPr marL="1911350" marR="5080" indent="-1899285" algn="just">
              <a:lnSpc>
                <a:spcPct val="100000"/>
              </a:lnSpc>
              <a:spcBef>
                <a:spcPts val="100"/>
              </a:spcBef>
            </a:pPr>
            <a:r>
              <a:rPr lang="en-US" sz="3600" dirty="0"/>
              <a:t>        </a:t>
            </a:r>
            <a:endParaRPr lang="en-US" sz="3600" b="1" dirty="0">
              <a:latin typeface="Arial" panose="020B0604020202020204" pitchFamily="34" charset="0"/>
              <a:cs typeface="Arial" panose="020B0604020202020204" pitchFamily="34" charset="0"/>
            </a:endParaRPr>
          </a:p>
        </p:txBody>
      </p:sp>
      <p:pic>
        <p:nvPicPr>
          <p:cNvPr id="6" name="object 6"/>
          <p:cNvPicPr/>
          <p:nvPr/>
        </p:nvPicPr>
        <p:blipFill>
          <a:blip r:embed="rId3" cstate="print"/>
          <a:stretch>
            <a:fillRect/>
          </a:stretch>
        </p:blipFill>
        <p:spPr>
          <a:xfrm>
            <a:off x="10335768" y="259079"/>
            <a:ext cx="1155192" cy="1103376"/>
          </a:xfrm>
          <a:prstGeom prst="rect">
            <a:avLst/>
          </a:prstGeom>
        </p:spPr>
      </p:pic>
      <p:sp>
        <p:nvSpPr>
          <p:cNvPr id="7" name="Rectangle 6">
            <a:extLst>
              <a:ext uri="{FF2B5EF4-FFF2-40B4-BE49-F238E27FC236}">
                <a16:creationId xmlns="" xmlns:a16="http://schemas.microsoft.com/office/drawing/2014/main" id="{2376CB27-6084-1003-8A54-C0ACDFB54BB0}"/>
              </a:ext>
            </a:extLst>
          </p:cNvPr>
          <p:cNvSpPr/>
          <p:nvPr/>
        </p:nvSpPr>
        <p:spPr>
          <a:xfrm>
            <a:off x="1309654" y="2357430"/>
            <a:ext cx="9483509" cy="1323439"/>
          </a:xfrm>
          <a:prstGeom prst="rect">
            <a:avLst/>
          </a:prstGeom>
          <a:noFill/>
        </p:spPr>
        <p:txBody>
          <a:bodyPr wrap="square" lIns="91440" tIns="45720" rIns="91440" bIns="45720">
            <a:spAutoFit/>
          </a:bodyPr>
          <a:lstStyle/>
          <a:p>
            <a:pPr algn="ctr"/>
            <a:r>
              <a:rPr lang="en-US" sz="4000" b="1" dirty="0" smtClean="0">
                <a:latin typeface="Times New Roman" pitchFamily="18" charset="0"/>
                <a:cs typeface="Times New Roman" pitchFamily="18" charset="0"/>
              </a:rPr>
              <a:t>CREATING </a:t>
            </a:r>
            <a:r>
              <a:rPr lang="en-US" sz="4000" b="1" dirty="0">
                <a:latin typeface="Times New Roman" pitchFamily="18" charset="0"/>
                <a:cs typeface="Times New Roman" pitchFamily="18" charset="0"/>
              </a:rPr>
              <a:t>A</a:t>
            </a:r>
            <a:r>
              <a:rPr lang="en-US" sz="4000" b="1" dirty="0" smtClean="0">
                <a:latin typeface="Times New Roman" pitchFamily="18" charset="0"/>
                <a:cs typeface="Times New Roman" pitchFamily="18" charset="0"/>
              </a:rPr>
              <a:t> SHINY APP TO DISPLAY WEATHER TRENDS IN YOUR CITY</a:t>
            </a:r>
            <a:endParaRPr lang="en-US" sz="4000" b="1"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smtClean="0">
                <a:latin typeface="Times New Roman" pitchFamily="18" charset="0"/>
                <a:cs typeface="Times New Roman" pitchFamily="18" charset="0"/>
              </a:rPr>
              <a:t>         MODULE DESCRIPTION</a:t>
            </a:r>
            <a:endParaRPr spc="-1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5"/>
          <p:cNvSpPr/>
          <p:nvPr/>
        </p:nvSpPr>
        <p:spPr>
          <a:xfrm>
            <a:off x="380960" y="1643050"/>
            <a:ext cx="11287204" cy="5262979"/>
          </a:xfrm>
          <a:prstGeom prst="rect">
            <a:avLst/>
          </a:prstGeom>
        </p:spPr>
        <p:txBody>
          <a:bodyPr wrap="square">
            <a:spAutoFit/>
          </a:bodyPr>
          <a:lstStyle/>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mod_data.R</a:t>
            </a:r>
            <a:r>
              <a:rPr lang="en-US" sz="2400" b="1" dirty="0" smtClean="0">
                <a:latin typeface="Times New Roman" pitchFamily="18" charset="0"/>
                <a:cs typeface="Times New Roman" pitchFamily="18" charset="0"/>
              </a:rPr>
              <a:t> :</a:t>
            </a:r>
          </a:p>
          <a:p>
            <a:pPr>
              <a:lnSpc>
                <a:spcPct val="200000"/>
              </a:lnSpc>
            </a:pPr>
            <a:r>
              <a:rPr lang="en-US" sz="2400" dirty="0" smtClean="0">
                <a:latin typeface="Times New Roman" pitchFamily="18" charset="0"/>
                <a:cs typeface="Times New Roman" pitchFamily="18" charset="0"/>
              </a:rPr>
              <a:t>Generates sample weather data for multiple cities. Used as the data backend for the entire app.</a:t>
            </a:r>
          </a:p>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mod_user_inputs.R</a:t>
            </a:r>
            <a:r>
              <a:rPr lang="en-US" sz="2400" b="1" dirty="0" smtClean="0">
                <a:latin typeface="Times New Roman" pitchFamily="18" charset="0"/>
                <a:cs typeface="Times New Roman" pitchFamily="18" charset="0"/>
              </a:rPr>
              <a:t> :</a:t>
            </a:r>
          </a:p>
          <a:p>
            <a:pPr>
              <a:lnSpc>
                <a:spcPct val="200000"/>
              </a:lnSpc>
            </a:pPr>
            <a:r>
              <a:rPr lang="en-US" sz="2400" dirty="0" smtClean="0">
                <a:latin typeface="Times New Roman" pitchFamily="18" charset="0"/>
                <a:cs typeface="Times New Roman" pitchFamily="18" charset="0"/>
              </a:rPr>
              <a:t>Creates the user interface for selecting a city and triggering the display. Encapsulates city dropdown and "Show Weather" button.</a:t>
            </a:r>
          </a:p>
          <a:p>
            <a:pPr>
              <a:lnSpc>
                <a:spcPct val="200000"/>
              </a:lnSpc>
            </a:pPr>
            <a:endParaRPr lang="en-US" sz="24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smtClean="0"/>
              <a:t>         </a:t>
            </a:r>
            <a:r>
              <a:rPr lang="en-US" spc="-50" dirty="0" smtClean="0">
                <a:latin typeface="Times New Roman" pitchFamily="18" charset="0"/>
                <a:cs typeface="Times New Roman" pitchFamily="18" charset="0"/>
              </a:rPr>
              <a:t>MODULE DESCRIPTION</a:t>
            </a:r>
            <a:endParaRPr spc="-1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5"/>
          <p:cNvSpPr/>
          <p:nvPr/>
        </p:nvSpPr>
        <p:spPr>
          <a:xfrm>
            <a:off x="380960" y="1643050"/>
            <a:ext cx="11287204" cy="4524315"/>
          </a:xfrm>
          <a:prstGeom prst="rect">
            <a:avLst/>
          </a:prstGeom>
        </p:spPr>
        <p:txBody>
          <a:bodyPr wrap="square">
            <a:spAutoFit/>
          </a:bodyPr>
          <a:lstStyle/>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mod_temperature_chart.R</a:t>
            </a:r>
            <a:r>
              <a:rPr lang="en-US" sz="2400" b="1" dirty="0" smtClean="0">
                <a:latin typeface="Times New Roman" pitchFamily="18" charset="0"/>
                <a:cs typeface="Times New Roman" pitchFamily="18" charset="0"/>
              </a:rPr>
              <a:t> :</a:t>
            </a:r>
          </a:p>
          <a:p>
            <a:pPr>
              <a:lnSpc>
                <a:spcPct val="200000"/>
              </a:lnSpc>
            </a:pPr>
            <a:r>
              <a:rPr lang="en-US" sz="2400" dirty="0" smtClean="0">
                <a:latin typeface="Times New Roman" pitchFamily="18" charset="0"/>
                <a:cs typeface="Times New Roman" pitchFamily="18" charset="0"/>
              </a:rPr>
              <a:t>Displays the temperature trend for the selected city. Uses ggplot2 to render a time-series line chart.</a:t>
            </a:r>
          </a:p>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mod_humidity_chart.R</a:t>
            </a:r>
            <a:r>
              <a:rPr lang="en-US" sz="2400" b="1" dirty="0" smtClean="0">
                <a:latin typeface="Times New Roman" pitchFamily="18" charset="0"/>
                <a:cs typeface="Times New Roman" pitchFamily="18" charset="0"/>
              </a:rPr>
              <a:t> :</a:t>
            </a:r>
          </a:p>
          <a:p>
            <a:pPr>
              <a:lnSpc>
                <a:spcPct val="200000"/>
              </a:lnSpc>
            </a:pPr>
            <a:r>
              <a:rPr lang="en-US" sz="2400" dirty="0" smtClean="0">
                <a:latin typeface="Times New Roman" pitchFamily="18" charset="0"/>
                <a:cs typeface="Times New Roman" pitchFamily="18" charset="0"/>
              </a:rPr>
              <a:t>Displays the humidity trend for the selected city. Similar to the temperature module but for humidity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smtClean="0">
                <a:latin typeface="Times New Roman" pitchFamily="18" charset="0"/>
                <a:cs typeface="Times New Roman" pitchFamily="18" charset="0"/>
              </a:rPr>
              <a:t>         MODULE DESCRIPTION</a:t>
            </a:r>
            <a:endParaRPr spc="-1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5"/>
          <p:cNvSpPr/>
          <p:nvPr/>
        </p:nvSpPr>
        <p:spPr>
          <a:xfrm>
            <a:off x="380960" y="1643050"/>
            <a:ext cx="11287204" cy="2308324"/>
          </a:xfrm>
          <a:prstGeom prst="rect">
            <a:avLst/>
          </a:prstGeom>
        </p:spPr>
        <p:txBody>
          <a:bodyPr wrap="square">
            <a:spAutoFit/>
          </a:bodyPr>
          <a:lstStyle/>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app.R</a:t>
            </a:r>
            <a:r>
              <a:rPr lang="en-US" sz="2400" b="1" dirty="0" smtClean="0">
                <a:latin typeface="Times New Roman" pitchFamily="18" charset="0"/>
                <a:cs typeface="Times New Roman" pitchFamily="18" charset="0"/>
              </a:rPr>
              <a:t> :</a:t>
            </a:r>
          </a:p>
          <a:p>
            <a:pPr>
              <a:lnSpc>
                <a:spcPct val="200000"/>
              </a:lnSpc>
            </a:pPr>
            <a:r>
              <a:rPr lang="en-US" sz="2400" dirty="0" smtClean="0">
                <a:latin typeface="Times New Roman" pitchFamily="18" charset="0"/>
                <a:cs typeface="Times New Roman" pitchFamily="18" charset="0"/>
              </a:rPr>
              <a:t>Main application file that stitches all modules together. Launches the Shiny app with a sidebar and main plot panel layout.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smtClean="0"/>
              <a:t>            </a:t>
            </a:r>
            <a:r>
              <a:rPr lang="en-US" spc="-50" dirty="0" smtClean="0">
                <a:latin typeface="Times New Roman" pitchFamily="18" charset="0"/>
                <a:cs typeface="Times New Roman" pitchFamily="18" charset="0"/>
              </a:rPr>
              <a:t>IMPLEMENTATION</a:t>
            </a:r>
            <a:endParaRPr spc="-1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pic>
        <p:nvPicPr>
          <p:cNvPr id="1026" name="Picture 2" descr="D:\ssa power bi\R CODE.png"/>
          <p:cNvPicPr>
            <a:picLocks noChangeAspect="1" noChangeArrowheads="1"/>
          </p:cNvPicPr>
          <p:nvPr/>
        </p:nvPicPr>
        <p:blipFill>
          <a:blip r:embed="rId4"/>
          <a:srcRect/>
          <a:stretch>
            <a:fillRect/>
          </a:stretch>
        </p:blipFill>
        <p:spPr bwMode="auto">
          <a:xfrm>
            <a:off x="380960" y="1357298"/>
            <a:ext cx="4943323" cy="5118115"/>
          </a:xfrm>
          <a:prstGeom prst="rect">
            <a:avLst/>
          </a:prstGeom>
          <a:noFill/>
        </p:spPr>
      </p:pic>
      <p:pic>
        <p:nvPicPr>
          <p:cNvPr id="1027" name="Picture 3" descr="D:\ssa power bi\R CODE 2.png"/>
          <p:cNvPicPr>
            <a:picLocks noChangeAspect="1" noChangeArrowheads="1"/>
          </p:cNvPicPr>
          <p:nvPr/>
        </p:nvPicPr>
        <p:blipFill>
          <a:blip r:embed="rId5"/>
          <a:srcRect/>
          <a:stretch>
            <a:fillRect/>
          </a:stretch>
        </p:blipFill>
        <p:spPr bwMode="auto">
          <a:xfrm>
            <a:off x="6524628" y="2500306"/>
            <a:ext cx="4595813" cy="18669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smtClean="0"/>
              <a:t>                 </a:t>
            </a:r>
            <a:r>
              <a:rPr lang="en-US" spc="-50" dirty="0" smtClean="0">
                <a:latin typeface="Times New Roman" pitchFamily="18" charset="0"/>
                <a:cs typeface="Times New Roman" pitchFamily="18" charset="0"/>
              </a:rPr>
              <a:t>OUTPUT</a:t>
            </a:r>
            <a:endParaRPr spc="-1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pic>
        <p:nvPicPr>
          <p:cNvPr id="1027" name="Picture 3" descr="D:\ssa power bi\R.png"/>
          <p:cNvPicPr>
            <a:picLocks noChangeAspect="1" noChangeArrowheads="1"/>
          </p:cNvPicPr>
          <p:nvPr/>
        </p:nvPicPr>
        <p:blipFill>
          <a:blip r:embed="rId4"/>
          <a:srcRect/>
          <a:stretch>
            <a:fillRect/>
          </a:stretch>
        </p:blipFill>
        <p:spPr bwMode="auto">
          <a:xfrm>
            <a:off x="1952596" y="1785926"/>
            <a:ext cx="7096132" cy="399157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smtClean="0"/>
              <a:t>         </a:t>
            </a:r>
            <a:r>
              <a:rPr lang="en-US" spc="-50" dirty="0" smtClean="0">
                <a:latin typeface="Times New Roman" pitchFamily="18" charset="0"/>
                <a:cs typeface="Times New Roman" pitchFamily="18" charset="0"/>
              </a:rPr>
              <a:t>CONCLUSION</a:t>
            </a:r>
            <a:endParaRPr spc="-1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5"/>
          <p:cNvSpPr/>
          <p:nvPr/>
        </p:nvSpPr>
        <p:spPr>
          <a:xfrm>
            <a:off x="380960" y="1643050"/>
            <a:ext cx="11287204" cy="2934458"/>
          </a:xfrm>
          <a:prstGeom prst="rect">
            <a:avLst/>
          </a:prstGeom>
        </p:spPr>
        <p:txBody>
          <a:bodyPr wrap="square">
            <a:spAutoFit/>
          </a:bodyPr>
          <a:lstStyle/>
          <a:p>
            <a:pPr>
              <a:lnSpc>
                <a:spcPct val="200000"/>
              </a:lnSpc>
            </a:pPr>
            <a:r>
              <a:rPr lang="en-US" sz="2400" dirty="0" smtClean="0">
                <a:latin typeface="Times New Roman" pitchFamily="18" charset="0"/>
                <a:cs typeface="Times New Roman" pitchFamily="18" charset="0"/>
              </a:rPr>
              <a:t>This modular Shiny app displays temperature and humidity trends for 10 cities using simulated data. By separating the code into UI, server, and reusable plot modules, the app is clean, scalable, and easy to maintain. It works offline and provides an interactive way to explore weather patterns — a solid foundation for future enhancements or API integration.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rot="5400000">
            <a:off x="11734800" y="1752600"/>
            <a:ext cx="3342004" cy="135293"/>
          </a:xfrm>
          <a:prstGeom prst="rect">
            <a:avLst/>
          </a:prstGeom>
        </p:spPr>
        <p:txBody>
          <a:bodyPr vert="horz" wrap="square" lIns="0" tIns="12065" rIns="0" bIns="0" rtlCol="0">
            <a:spAutoFit/>
          </a:bodyPr>
          <a:lstStyle/>
          <a:p>
            <a:pPr marL="12700">
              <a:lnSpc>
                <a:spcPct val="100000"/>
              </a:lnSpc>
              <a:spcBef>
                <a:spcPts val="95"/>
              </a:spcBef>
            </a:pPr>
            <a:endParaRPr sz="800" dirty="0"/>
          </a:p>
        </p:txBody>
      </p:sp>
      <p:pic>
        <p:nvPicPr>
          <p:cNvPr id="3" name="object 2">
            <a:extLst>
              <a:ext uri="{FF2B5EF4-FFF2-40B4-BE49-F238E27FC236}">
                <a16:creationId xmlns="" xmlns:a16="http://schemas.microsoft.com/office/drawing/2014/main" id="{D53778C0-1159-4211-CA5F-535E768BCB0D}"/>
              </a:ext>
            </a:extLst>
          </p:cNvPr>
          <p:cNvPicPr/>
          <p:nvPr/>
        </p:nvPicPr>
        <p:blipFill>
          <a:blip r:embed="rId2" cstate="print"/>
          <a:stretch>
            <a:fillRect/>
          </a:stretch>
        </p:blipFill>
        <p:spPr>
          <a:xfrm>
            <a:off x="4191000" y="1447800"/>
            <a:ext cx="3696292" cy="35527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813299"/>
          </a:xfrm>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latin typeface="Times New Roman" pitchFamily="18" charset="0"/>
                <a:cs typeface="Times New Roman" pitchFamily="18" charset="0"/>
              </a:rPr>
              <a:t>PRESENTATION</a:t>
            </a:r>
            <a:r>
              <a:rPr sz="3000" spc="-140" dirty="0">
                <a:solidFill>
                  <a:srgbClr val="000000"/>
                </a:solidFill>
                <a:latin typeface="Times New Roman" pitchFamily="18" charset="0"/>
                <a:cs typeface="Times New Roman" pitchFamily="18" charset="0"/>
              </a:rPr>
              <a:t> </a:t>
            </a:r>
            <a:r>
              <a:rPr sz="3000" spc="-10" dirty="0">
                <a:solidFill>
                  <a:srgbClr val="000000"/>
                </a:solidFill>
                <a:latin typeface="Times New Roman" pitchFamily="18" charset="0"/>
                <a:cs typeface="Times New Roman" pitchFamily="18" charset="0"/>
              </a:rPr>
              <a:t>OVERVIEW</a:t>
            </a:r>
            <a:endParaRPr sz="3000">
              <a:latin typeface="Times New Roman" pitchFamily="18" charset="0"/>
              <a:cs typeface="Times New Roman" pitchFamily="18" charset="0"/>
            </a:endParaRPr>
          </a:p>
        </p:txBody>
      </p:sp>
      <p:sp>
        <p:nvSpPr>
          <p:cNvPr id="3" name="object 3"/>
          <p:cNvSpPr txBox="1"/>
          <p:nvPr/>
        </p:nvSpPr>
        <p:spPr>
          <a:xfrm>
            <a:off x="910844" y="1795652"/>
            <a:ext cx="4998085" cy="4700005"/>
          </a:xfrm>
          <a:prstGeom prst="rect">
            <a:avLst/>
          </a:prstGeom>
        </p:spPr>
        <p:txBody>
          <a:bodyPr vert="horz" wrap="square" lIns="0" tIns="11430" rIns="0" bIns="0" rtlCol="0">
            <a:spAutoFit/>
          </a:bodyPr>
          <a:lstStyle/>
          <a:p>
            <a:pPr marL="356870" indent="-344170">
              <a:lnSpc>
                <a:spcPct val="100000"/>
              </a:lnSpc>
              <a:spcBef>
                <a:spcPts val="90"/>
              </a:spcBef>
              <a:buClr>
                <a:srgbClr val="000000"/>
              </a:buClr>
              <a:buFont typeface="Wingdings"/>
              <a:buChar char=""/>
              <a:tabLst>
                <a:tab pos="356870" algn="l"/>
              </a:tabLst>
            </a:pPr>
            <a:r>
              <a:rPr sz="2400" b="1" smtClean="0">
                <a:solidFill>
                  <a:schemeClr val="tx1"/>
                </a:solidFill>
                <a:latin typeface="Times New Roman" pitchFamily="18" charset="0"/>
                <a:cs typeface="Times New Roman" pitchFamily="18" charset="0"/>
              </a:rPr>
              <a:t>P</a:t>
            </a:r>
            <a:r>
              <a:rPr lang="en-US" sz="2400" b="1" dirty="0" smtClean="0">
                <a:solidFill>
                  <a:schemeClr val="tx1"/>
                </a:solidFill>
                <a:latin typeface="Times New Roman" pitchFamily="18" charset="0"/>
                <a:cs typeface="Times New Roman" pitchFamily="18" charset="0"/>
              </a:rPr>
              <a:t>ROBLEM IDENTIFICATION</a:t>
            </a:r>
            <a:endParaRPr sz="2400" b="1" dirty="0">
              <a:solidFill>
                <a:schemeClr val="tx1"/>
              </a:solidFill>
              <a:latin typeface="Times New Roman" pitchFamily="18" charset="0"/>
              <a:cs typeface="Times New Roman" pitchFamily="18" charset="0"/>
            </a:endParaRPr>
          </a:p>
          <a:p>
            <a:pPr>
              <a:lnSpc>
                <a:spcPct val="100000"/>
              </a:lnSpc>
              <a:spcBef>
                <a:spcPts val="409"/>
              </a:spcBef>
              <a:buFont typeface="Wingdings"/>
              <a:buChar char=""/>
            </a:pPr>
            <a:endParaRPr sz="2400" b="1" dirty="0">
              <a:solidFill>
                <a:schemeClr val="tx1"/>
              </a:solidFill>
              <a:latin typeface="Times New Roman" pitchFamily="18" charset="0"/>
              <a:cs typeface="Times New Roman" pitchFamily="18" charset="0"/>
            </a:endParaRPr>
          </a:p>
          <a:p>
            <a:pPr marL="356870" indent="-344170">
              <a:lnSpc>
                <a:spcPct val="100000"/>
              </a:lnSpc>
              <a:spcBef>
                <a:spcPts val="5"/>
              </a:spcBef>
              <a:buClr>
                <a:srgbClr val="000000"/>
              </a:buClr>
              <a:buFont typeface="Wingdings"/>
              <a:buChar char=""/>
              <a:tabLst>
                <a:tab pos="356870" algn="l"/>
              </a:tabLst>
            </a:pPr>
            <a:r>
              <a:rPr sz="2400" b="1" spc="-10" smtClean="0">
                <a:solidFill>
                  <a:schemeClr val="tx1"/>
                </a:solidFill>
                <a:latin typeface="Times New Roman" pitchFamily="18" charset="0"/>
                <a:cs typeface="Times New Roman" pitchFamily="18" charset="0"/>
              </a:rPr>
              <a:t>O</a:t>
            </a:r>
            <a:r>
              <a:rPr lang="en-US" sz="2400" b="1" spc="-10" dirty="0" smtClean="0">
                <a:solidFill>
                  <a:schemeClr val="tx1"/>
                </a:solidFill>
                <a:latin typeface="Times New Roman" pitchFamily="18" charset="0"/>
                <a:cs typeface="Times New Roman" pitchFamily="18" charset="0"/>
              </a:rPr>
              <a:t>BJECTIVE</a:t>
            </a:r>
            <a:endParaRPr sz="2400" b="1" dirty="0">
              <a:solidFill>
                <a:schemeClr val="tx1"/>
              </a:solidFill>
              <a:latin typeface="Times New Roman" pitchFamily="18" charset="0"/>
              <a:cs typeface="Times New Roman" pitchFamily="18" charset="0"/>
            </a:endParaRPr>
          </a:p>
          <a:p>
            <a:pPr>
              <a:lnSpc>
                <a:spcPct val="100000"/>
              </a:lnSpc>
              <a:spcBef>
                <a:spcPts val="390"/>
              </a:spcBef>
              <a:buFont typeface="Wingdings"/>
              <a:buChar char=""/>
            </a:pPr>
            <a:endParaRPr sz="2400" b="1" dirty="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r>
              <a:rPr sz="2400" b="1" smtClean="0">
                <a:solidFill>
                  <a:schemeClr val="tx1"/>
                </a:solidFill>
                <a:latin typeface="Times New Roman" pitchFamily="18" charset="0"/>
                <a:cs typeface="Times New Roman" pitchFamily="18" charset="0"/>
              </a:rPr>
              <a:t>P</a:t>
            </a:r>
            <a:r>
              <a:rPr lang="en-US" sz="2400" b="1" dirty="0" smtClean="0">
                <a:solidFill>
                  <a:schemeClr val="tx1"/>
                </a:solidFill>
                <a:latin typeface="Times New Roman" pitchFamily="18" charset="0"/>
                <a:cs typeface="Times New Roman" pitchFamily="18" charset="0"/>
              </a:rPr>
              <a:t>ROPOSED SYSTEM</a:t>
            </a:r>
            <a:endParaRPr sz="2400" b="1" dirty="0">
              <a:solidFill>
                <a:schemeClr val="tx1"/>
              </a:solidFill>
              <a:latin typeface="Times New Roman" pitchFamily="18" charset="0"/>
              <a:cs typeface="Times New Roman" pitchFamily="18" charset="0"/>
            </a:endParaRPr>
          </a:p>
          <a:p>
            <a:pPr>
              <a:lnSpc>
                <a:spcPct val="100000"/>
              </a:lnSpc>
              <a:spcBef>
                <a:spcPts val="409"/>
              </a:spcBef>
              <a:buFont typeface="Wingdings"/>
              <a:buChar char=""/>
            </a:pPr>
            <a:endParaRPr sz="2400" b="1" dirty="0">
              <a:solidFill>
                <a:schemeClr val="tx1"/>
              </a:solidFill>
              <a:latin typeface="Times New Roman" pitchFamily="18" charset="0"/>
              <a:cs typeface="Times New Roman" pitchFamily="18" charset="0"/>
            </a:endParaRPr>
          </a:p>
          <a:p>
            <a:pPr marL="755650" lvl="1" indent="-285750">
              <a:lnSpc>
                <a:spcPct val="100000"/>
              </a:lnSpc>
              <a:spcBef>
                <a:spcPts val="5"/>
              </a:spcBef>
              <a:buClr>
                <a:srgbClr val="000000"/>
              </a:buClr>
              <a:buFont typeface="Wingdings"/>
              <a:buChar char=""/>
              <a:tabLst>
                <a:tab pos="755650" algn="l"/>
              </a:tabLst>
            </a:pPr>
            <a:r>
              <a:rPr sz="2400" b="1" smtClean="0">
                <a:solidFill>
                  <a:schemeClr val="tx1"/>
                </a:solidFill>
                <a:latin typeface="Times New Roman" pitchFamily="18" charset="0"/>
                <a:cs typeface="Times New Roman" pitchFamily="18" charset="0"/>
              </a:rPr>
              <a:t>B</a:t>
            </a:r>
            <a:r>
              <a:rPr lang="en-US" sz="2400" b="1" dirty="0" smtClean="0">
                <a:solidFill>
                  <a:schemeClr val="tx1"/>
                </a:solidFill>
                <a:latin typeface="Times New Roman" pitchFamily="18" charset="0"/>
                <a:cs typeface="Times New Roman" pitchFamily="18" charset="0"/>
              </a:rPr>
              <a:t>LOCK DIAGRAM OF PROPOSED SYSTEM</a:t>
            </a:r>
            <a:endParaRPr sz="2400" b="1" dirty="0">
              <a:solidFill>
                <a:schemeClr val="tx1"/>
              </a:solidFill>
              <a:latin typeface="Times New Roman" pitchFamily="18" charset="0"/>
              <a:cs typeface="Times New Roman" pitchFamily="18" charset="0"/>
            </a:endParaRPr>
          </a:p>
          <a:p>
            <a:pPr lvl="1">
              <a:lnSpc>
                <a:spcPct val="100000"/>
              </a:lnSpc>
              <a:spcBef>
                <a:spcPts val="385"/>
              </a:spcBef>
              <a:buFont typeface="Wingdings"/>
              <a:buChar char=""/>
            </a:pPr>
            <a:endParaRPr sz="2400" b="1" dirty="0">
              <a:solidFill>
                <a:schemeClr val="tx1"/>
              </a:solidFill>
              <a:latin typeface="Times New Roman" pitchFamily="18" charset="0"/>
              <a:cs typeface="Times New Roman" pitchFamily="18" charset="0"/>
            </a:endParaRPr>
          </a:p>
          <a:p>
            <a:pPr marL="755650" lvl="1" indent="-285750">
              <a:lnSpc>
                <a:spcPct val="100000"/>
              </a:lnSpc>
              <a:spcBef>
                <a:spcPts val="5"/>
              </a:spcBef>
              <a:buClr>
                <a:srgbClr val="000000"/>
              </a:buClr>
              <a:buFont typeface="Wingdings"/>
              <a:buChar char=""/>
              <a:tabLst>
                <a:tab pos="755650" algn="l"/>
              </a:tabLst>
            </a:pPr>
            <a:r>
              <a:rPr lang="en-IN" sz="2400" b="1" dirty="0" smtClean="0">
                <a:solidFill>
                  <a:schemeClr val="tx1"/>
                </a:solidFill>
                <a:latin typeface="Times New Roman" pitchFamily="18" charset="0"/>
                <a:cs typeface="Times New Roman" pitchFamily="18" charset="0"/>
              </a:rPr>
              <a:t>R USED</a:t>
            </a:r>
            <a:endParaRPr sz="2400" b="1" dirty="0">
              <a:solidFill>
                <a:schemeClr val="tx1"/>
              </a:solidFill>
              <a:latin typeface="Times New Roman" pitchFamily="18" charset="0"/>
              <a:cs typeface="Times New Roman" pitchFamily="18" charset="0"/>
            </a:endParaRPr>
          </a:p>
          <a:p>
            <a:pPr lvl="1">
              <a:lnSpc>
                <a:spcPct val="100000"/>
              </a:lnSpc>
              <a:spcBef>
                <a:spcPts val="415"/>
              </a:spcBef>
              <a:buFont typeface="Wingdings"/>
              <a:buChar char=""/>
            </a:pPr>
            <a:endParaRPr sz="2400" b="1" dirty="0">
              <a:solidFill>
                <a:schemeClr val="tx1"/>
              </a:solidFill>
              <a:latin typeface="Times New Roman" pitchFamily="18" charset="0"/>
              <a:cs typeface="Times New Roman" pitchFamily="18" charset="0"/>
            </a:endParaRPr>
          </a:p>
          <a:p>
            <a:pPr marL="755650" lvl="1" indent="-285750">
              <a:lnSpc>
                <a:spcPct val="100000"/>
              </a:lnSpc>
              <a:buClr>
                <a:srgbClr val="000000"/>
              </a:buClr>
              <a:buFont typeface="Wingdings"/>
              <a:buChar char=""/>
              <a:tabLst>
                <a:tab pos="755650" algn="l"/>
              </a:tabLst>
            </a:pPr>
            <a:r>
              <a:rPr lang="en-US" sz="2400" b="1" spc="-10" dirty="0" smtClean="0">
                <a:solidFill>
                  <a:schemeClr val="tx1"/>
                </a:solidFill>
                <a:latin typeface="Times New Roman" pitchFamily="18" charset="0"/>
                <a:cs typeface="Times New Roman" pitchFamily="18" charset="0"/>
              </a:rPr>
              <a:t>ADVANTAGES</a:t>
            </a:r>
            <a:endParaRPr sz="2400" b="1" dirty="0">
              <a:solidFill>
                <a:schemeClr val="tx1"/>
              </a:solidFill>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856387"/>
          </a:xfrm>
          <a:prstGeom prst="rect">
            <a:avLst/>
          </a:prstGeom>
        </p:spPr>
        <p:txBody>
          <a:bodyPr vert="horz" wrap="square" lIns="0" tIns="360425" rIns="0" bIns="0" rtlCol="0">
            <a:spAutoFit/>
          </a:bodyPr>
          <a:lstStyle/>
          <a:p>
            <a:pPr marL="1034415">
              <a:lnSpc>
                <a:spcPct val="100000"/>
              </a:lnSpc>
              <a:spcBef>
                <a:spcPts val="90"/>
              </a:spcBef>
            </a:pPr>
            <a:r>
              <a:rPr dirty="0">
                <a:latin typeface="Times New Roman" pitchFamily="18" charset="0"/>
                <a:cs typeface="Times New Roman" pitchFamily="18" charset="0"/>
              </a:rPr>
              <a:t>PROBLEM</a:t>
            </a:r>
            <a:r>
              <a:rPr spc="-125" dirty="0">
                <a:latin typeface="Times New Roman" pitchFamily="18" charset="0"/>
                <a:cs typeface="Times New Roman" pitchFamily="18" charset="0"/>
              </a:rPr>
              <a:t> </a:t>
            </a:r>
            <a:r>
              <a:rPr spc="-20" dirty="0">
                <a:latin typeface="Times New Roman" pitchFamily="18" charset="0"/>
                <a:cs typeface="Times New Roman" pitchFamily="18" charset="0"/>
              </a:rPr>
              <a:t>IDENTIFICATION</a:t>
            </a:r>
          </a:p>
        </p:txBody>
      </p:sp>
      <p:pic>
        <p:nvPicPr>
          <p:cNvPr id="7" name="object 7"/>
          <p:cNvPicPr/>
          <p:nvPr/>
        </p:nvPicPr>
        <p:blipFill>
          <a:blip r:embed="rId2" cstate="print"/>
          <a:stretch>
            <a:fillRect/>
          </a:stretch>
        </p:blipFill>
        <p:spPr>
          <a:xfrm>
            <a:off x="841714" y="222888"/>
            <a:ext cx="1057189" cy="1048127"/>
          </a:xfrm>
          <a:prstGeom prst="rect">
            <a:avLst/>
          </a:prstGeom>
        </p:spPr>
      </p:pic>
      <p:pic>
        <p:nvPicPr>
          <p:cNvPr id="8" name="object 8"/>
          <p:cNvPicPr/>
          <p:nvPr/>
        </p:nvPicPr>
        <p:blipFill>
          <a:blip r:embed="rId3" cstate="print"/>
          <a:stretch>
            <a:fillRect/>
          </a:stretch>
        </p:blipFill>
        <p:spPr>
          <a:xfrm>
            <a:off x="10335768" y="259079"/>
            <a:ext cx="1155192" cy="1103376"/>
          </a:xfrm>
          <a:prstGeom prst="rect">
            <a:avLst/>
          </a:prstGeom>
        </p:spPr>
      </p:pic>
      <p:sp>
        <p:nvSpPr>
          <p:cNvPr id="5" name="Rectangle 4">
            <a:extLst>
              <a:ext uri="{FF2B5EF4-FFF2-40B4-BE49-F238E27FC236}">
                <a16:creationId xmlns="" xmlns:a16="http://schemas.microsoft.com/office/drawing/2014/main" id="{0ECC2B92-DF35-88A6-DBE1-FD2C8604B130}"/>
              </a:ext>
            </a:extLst>
          </p:cNvPr>
          <p:cNvSpPr/>
          <p:nvPr/>
        </p:nvSpPr>
        <p:spPr>
          <a:xfrm>
            <a:off x="609600" y="1600200"/>
            <a:ext cx="11201402" cy="5524589"/>
          </a:xfrm>
          <a:prstGeom prst="rect">
            <a:avLst/>
          </a:prstGeom>
          <a:noFill/>
        </p:spPr>
        <p:txBody>
          <a:bodyPr wrap="square" lIns="91440" tIns="45720" rIns="91440" bIns="45720">
            <a:spAutoFit/>
          </a:bodyPr>
          <a:lstStyle/>
          <a:p>
            <a:pPr>
              <a:lnSpc>
                <a:spcPct val="200000"/>
              </a:lnSpc>
              <a:buFont typeface="Arial" pitchFamily="34" charset="0"/>
              <a:buChar char="•"/>
            </a:pPr>
            <a:r>
              <a:rPr lang="en-US" sz="2400" dirty="0" smtClean="0">
                <a:latin typeface="Times New Roman" pitchFamily="18" charset="0"/>
                <a:cs typeface="Times New Roman" pitchFamily="18" charset="0"/>
              </a:rPr>
              <a:t> Weather trends impact daily life, agriculture, and urban planning</a:t>
            </a:r>
          </a:p>
          <a:p>
            <a:pPr>
              <a:lnSpc>
                <a:spcPct val="200000"/>
              </a:lnSpc>
              <a:buFont typeface="Arial" pitchFamily="34" charset="0"/>
              <a:buChar char="•"/>
            </a:pPr>
            <a:r>
              <a:rPr lang="en-US" sz="2400" dirty="0" smtClean="0">
                <a:latin typeface="Times New Roman" pitchFamily="18" charset="0"/>
                <a:cs typeface="Times New Roman" pitchFamily="18" charset="0"/>
              </a:rPr>
              <a:t> Existing apps focus on current conditions, lacking historical trend analysis.</a:t>
            </a:r>
          </a:p>
          <a:p>
            <a:pPr>
              <a:lnSpc>
                <a:spcPct val="200000"/>
              </a:lnSpc>
              <a:buFont typeface="Arial" pitchFamily="34" charset="0"/>
              <a:buChar char="•"/>
            </a:pPr>
            <a:r>
              <a:rPr lang="en-US" sz="2400" dirty="0" smtClean="0">
                <a:latin typeface="Times New Roman" pitchFamily="18" charset="0"/>
                <a:cs typeface="Times New Roman" pitchFamily="18" charset="0"/>
              </a:rPr>
              <a:t> Need for an interactive system to visualize long-term weather trends.</a:t>
            </a:r>
          </a:p>
          <a:p>
            <a:pPr>
              <a:lnSpc>
                <a:spcPct val="200000"/>
              </a:lnSpc>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Unpredictable weather patterns can affect transportation, health, and outdoor activities.</a:t>
            </a:r>
          </a:p>
          <a:p>
            <a:pPr>
              <a:lnSpc>
                <a:spcPct val="200000"/>
              </a:lnSpc>
              <a:buFont typeface="Arial" pitchFamily="34" charset="0"/>
              <a:buChar char="•"/>
            </a:pPr>
            <a:r>
              <a:rPr lang="en-US" sz="2400" dirty="0" smtClean="0">
                <a:latin typeface="Times New Roman" pitchFamily="18" charset="0"/>
                <a:cs typeface="Times New Roman" pitchFamily="18" charset="0"/>
              </a:rPr>
              <a:t> Lack of user-friendly tools to analyze weather data over different time frames.</a:t>
            </a:r>
          </a:p>
          <a:p>
            <a:pPr>
              <a:lnSpc>
                <a:spcPct val="200000"/>
              </a:lnSpc>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endParaRPr lang="en-US" sz="17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825866"/>
          </a:xfrm>
          <a:prstGeom prst="rect">
            <a:avLst/>
          </a:prstGeom>
        </p:spPr>
        <p:txBody>
          <a:bodyPr vert="horz" wrap="square" lIns="0" tIns="330199" rIns="0" bIns="0" rtlCol="0">
            <a:spAutoFit/>
          </a:bodyPr>
          <a:lstStyle/>
          <a:p>
            <a:pPr marL="2694940">
              <a:lnSpc>
                <a:spcPct val="100000"/>
              </a:lnSpc>
              <a:spcBef>
                <a:spcPts val="90"/>
              </a:spcBef>
            </a:pPr>
            <a:r>
              <a:rPr spc="-10" dirty="0">
                <a:latin typeface="Times New Roman" pitchFamily="18" charset="0"/>
                <a:cs typeface="Times New Roman" pitchFamily="18" charset="0"/>
              </a:rPr>
              <a:t>OBJECTIVE</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5">
            <a:extLst>
              <a:ext uri="{FF2B5EF4-FFF2-40B4-BE49-F238E27FC236}">
                <a16:creationId xmlns="" xmlns:a16="http://schemas.microsoft.com/office/drawing/2014/main" id="{B90A57D1-F46C-DF5D-856A-1320AF7B467F}"/>
              </a:ext>
            </a:extLst>
          </p:cNvPr>
          <p:cNvSpPr/>
          <p:nvPr/>
        </p:nvSpPr>
        <p:spPr>
          <a:xfrm>
            <a:off x="701040" y="1447800"/>
            <a:ext cx="10789920" cy="4154984"/>
          </a:xfrm>
          <a:prstGeom prst="rect">
            <a:avLst/>
          </a:prstGeom>
          <a:noFill/>
        </p:spPr>
        <p:txBody>
          <a:bodyPr wrap="square" lIns="91440" tIns="45720" rIns="91440" bIns="45720">
            <a:spAutoFit/>
          </a:bodyPr>
          <a:lstStyle/>
          <a:p>
            <a:pPr>
              <a:lnSpc>
                <a:spcPct val="200000"/>
              </a:lnSpc>
              <a:buFont typeface="Arial" pitchFamily="34" charset="0"/>
              <a:buChar char="•"/>
            </a:pPr>
            <a:r>
              <a:rPr lang="en-US" sz="2400" dirty="0" smtClean="0">
                <a:latin typeface="Times New Roman" pitchFamily="18" charset="0"/>
                <a:cs typeface="Times New Roman" pitchFamily="18" charset="0"/>
              </a:rPr>
              <a:t> Develop a Shiny app for exploring and analyzing city weather trends.</a:t>
            </a:r>
          </a:p>
          <a:p>
            <a:pPr>
              <a:lnSpc>
                <a:spcPct val="200000"/>
              </a:lnSpc>
              <a:buFont typeface="Arial" pitchFamily="34" charset="0"/>
              <a:buChar char="•"/>
            </a:pPr>
            <a:r>
              <a:rPr lang="en-US" sz="2400" dirty="0" smtClean="0">
                <a:latin typeface="Times New Roman" pitchFamily="18" charset="0"/>
                <a:cs typeface="Times New Roman" pitchFamily="18" charset="0"/>
              </a:rPr>
              <a:t> Provide interactive visualizations of temperature, humidity, and precipitation.</a:t>
            </a:r>
          </a:p>
          <a:p>
            <a:pPr>
              <a:lnSpc>
                <a:spcPct val="200000"/>
              </a:lnSpc>
              <a:buFont typeface="Arial" pitchFamily="34" charset="0"/>
              <a:buChar char="•"/>
            </a:pPr>
            <a:r>
              <a:rPr lang="en-US" sz="2400" dirty="0" smtClean="0">
                <a:latin typeface="Times New Roman" pitchFamily="18" charset="0"/>
                <a:cs typeface="Times New Roman" pitchFamily="18" charset="0"/>
              </a:rPr>
              <a:t> Enable informed decision-making with historical and real-time weather data</a:t>
            </a:r>
          </a:p>
          <a:p>
            <a:pPr>
              <a:lnSpc>
                <a:spcPct val="200000"/>
              </a:lnSpc>
              <a:buFont typeface="Arial" pitchFamily="34" charset="0"/>
              <a:buChar char="•"/>
            </a:pPr>
            <a:r>
              <a:rPr lang="en-US" sz="2400" dirty="0" smtClean="0"/>
              <a:t> </a:t>
            </a:r>
            <a:r>
              <a:rPr lang="en-US" sz="2400" dirty="0" smtClean="0">
                <a:latin typeface="Times New Roman" pitchFamily="18" charset="0"/>
                <a:cs typeface="Times New Roman" pitchFamily="18" charset="0"/>
              </a:rPr>
              <a:t>Support better planning for businesses, individuals, and local authorities.</a:t>
            </a:r>
          </a:p>
          <a:p>
            <a:pPr>
              <a:lnSpc>
                <a:spcPct val="200000"/>
              </a:lnSpc>
              <a:buFont typeface="Arial" pitchFamily="34" charset="0"/>
              <a:buChar char="•"/>
            </a:pPr>
            <a:endParaRPr lang="en-US" sz="2400" dirty="0" smtClean="0">
              <a:latin typeface="Times New Roman" pitchFamily="18" charset="0"/>
              <a:cs typeface="Times New Roman" pitchFamily="18" charset="0"/>
            </a:endParaRPr>
          </a:p>
          <a:p>
            <a:pPr algn="ctr"/>
            <a:endParaRPr lang="en-US" sz="2400" b="0"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5315" y="271309"/>
            <a:ext cx="4110354" cy="1047750"/>
          </a:xfrm>
          <a:prstGeom prst="rect">
            <a:avLst/>
          </a:prstGeom>
        </p:spPr>
        <p:txBody>
          <a:bodyPr vert="horz" wrap="square" lIns="0" tIns="68580" rIns="0" bIns="0" rtlCol="0">
            <a:spAutoFit/>
          </a:bodyPr>
          <a:lstStyle/>
          <a:p>
            <a:pPr algn="ctr">
              <a:lnSpc>
                <a:spcPct val="100000"/>
              </a:lnSpc>
              <a:spcBef>
                <a:spcPts val="540"/>
              </a:spcBef>
            </a:pPr>
            <a:r>
              <a:rPr smtClean="0">
                <a:solidFill>
                  <a:srgbClr val="0000FF"/>
                </a:solidFill>
                <a:latin typeface="Times New Roman" pitchFamily="18" charset="0"/>
                <a:cs typeface="Times New Roman" pitchFamily="18" charset="0"/>
              </a:rPr>
              <a:t>PROPOSED</a:t>
            </a:r>
            <a:r>
              <a:rPr spc="-140" smtClean="0">
                <a:solidFill>
                  <a:srgbClr val="0000FF"/>
                </a:solidFill>
                <a:latin typeface="Times New Roman" pitchFamily="18" charset="0"/>
                <a:cs typeface="Times New Roman" pitchFamily="18" charset="0"/>
              </a:rPr>
              <a:t> </a:t>
            </a:r>
            <a:r>
              <a:rPr spc="-10" smtClean="0">
                <a:solidFill>
                  <a:srgbClr val="0000FF"/>
                </a:solidFill>
                <a:latin typeface="Times New Roman" pitchFamily="18" charset="0"/>
                <a:cs typeface="Times New Roman" pitchFamily="18" charset="0"/>
              </a:rPr>
              <a:t>SYSTEM</a:t>
            </a:r>
          </a:p>
          <a:p>
            <a:pPr marL="113664" algn="ctr">
              <a:lnSpc>
                <a:spcPct val="100000"/>
              </a:lnSpc>
              <a:spcBef>
                <a:spcPts val="400"/>
              </a:spcBef>
              <a:tabLst>
                <a:tab pos="1675764" algn="l"/>
              </a:tabLst>
            </a:pPr>
            <a:r>
              <a:rPr sz="2800" spc="-10" smtClean="0">
                <a:solidFill>
                  <a:srgbClr val="FF0000"/>
                </a:solidFill>
                <a:latin typeface="Times New Roman" pitchFamily="18" charset="0"/>
                <a:cs typeface="Times New Roman" pitchFamily="18" charset="0"/>
              </a:rPr>
              <a:t>BLOCK</a:t>
            </a:r>
            <a:r>
              <a:rPr sz="2800" smtClean="0">
                <a:solidFill>
                  <a:srgbClr val="FF0000"/>
                </a:solidFill>
                <a:latin typeface="Times New Roman" pitchFamily="18" charset="0"/>
                <a:cs typeface="Times New Roman" pitchFamily="18" charset="0"/>
              </a:rPr>
              <a:t>	</a:t>
            </a:r>
            <a:r>
              <a:rPr sz="2800" spc="-10" smtClean="0">
                <a:solidFill>
                  <a:srgbClr val="FF0000"/>
                </a:solidFill>
                <a:latin typeface="Times New Roman" pitchFamily="18" charset="0"/>
                <a:cs typeface="Times New Roman" pitchFamily="18" charset="0"/>
              </a:rPr>
              <a:t>DIAGRAM</a:t>
            </a:r>
            <a:endParaRPr sz="2800" dirty="0">
              <a:latin typeface="Times New Roman" pitchFamily="18" charset="0"/>
              <a:cs typeface="Times New Roman" pitchFamily="18" charset="0"/>
            </a:endParaRPr>
          </a:p>
        </p:txBody>
      </p:sp>
      <p:pic>
        <p:nvPicPr>
          <p:cNvPr id="3" name="object 3"/>
          <p:cNvPicPr/>
          <p:nvPr/>
        </p:nvPicPr>
        <p:blipFill>
          <a:blip r:embed="rId2" cstate="print"/>
          <a:stretch>
            <a:fillRect/>
          </a:stretch>
        </p:blipFill>
        <p:spPr>
          <a:xfrm>
            <a:off x="841714" y="222888"/>
            <a:ext cx="1057189" cy="1048127"/>
          </a:xfrm>
          <a:prstGeom prst="rect">
            <a:avLst/>
          </a:prstGeom>
        </p:spPr>
      </p:pic>
      <p:pic>
        <p:nvPicPr>
          <p:cNvPr id="4" name="object 4"/>
          <p:cNvPicPr/>
          <p:nvPr/>
        </p:nvPicPr>
        <p:blipFill>
          <a:blip r:embed="rId3" cstate="print"/>
          <a:stretch>
            <a:fillRect/>
          </a:stretch>
        </p:blipFill>
        <p:spPr>
          <a:xfrm>
            <a:off x="10335768" y="259079"/>
            <a:ext cx="1155192" cy="1103376"/>
          </a:xfrm>
          <a:prstGeom prst="rect">
            <a:avLst/>
          </a:prstGeom>
        </p:spPr>
      </p:pic>
      <p:sp>
        <p:nvSpPr>
          <p:cNvPr id="5" name="Rectangle 4">
            <a:extLst>
              <a:ext uri="{FF2B5EF4-FFF2-40B4-BE49-F238E27FC236}">
                <a16:creationId xmlns="" xmlns:a16="http://schemas.microsoft.com/office/drawing/2014/main" id="{796DCFF3-02F8-BCF6-EA19-92235E7BE7BC}"/>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p:cNvSpPr txBox="1"/>
          <p:nvPr/>
        </p:nvSpPr>
        <p:spPr>
          <a:xfrm>
            <a:off x="833358" y="1428736"/>
            <a:ext cx="11358642" cy="5262979"/>
          </a:xfrm>
          <a:prstGeom prst="rect">
            <a:avLst/>
          </a:prstGeom>
          <a:noFill/>
        </p:spPr>
        <p:txBody>
          <a:bodyPr wrap="square" rtlCol="0">
            <a:spAutoFit/>
          </a:bodyPr>
          <a:lstStyle/>
          <a:p>
            <a:pPr>
              <a:lnSpc>
                <a:spcPct val="200000"/>
              </a:lnSpc>
              <a:buFont typeface="Arial" pitchFamily="34" charset="0"/>
              <a:buChar char="•"/>
            </a:pPr>
            <a:r>
              <a:rPr lang="en-US" sz="2400" b="1" dirty="0" smtClean="0">
                <a:latin typeface="Times New Roman" pitchFamily="18" charset="0"/>
                <a:cs typeface="Times New Roman" pitchFamily="18" charset="0"/>
              </a:rPr>
              <a:t> User Interface:</a:t>
            </a:r>
            <a:r>
              <a:rPr lang="en-US" sz="2400" dirty="0" smtClean="0">
                <a:latin typeface="Times New Roman" pitchFamily="18" charset="0"/>
                <a:cs typeface="Times New Roman" pitchFamily="18" charset="0"/>
              </a:rPr>
              <a:t> Users can input location details to fetch weather information.</a:t>
            </a:r>
          </a:p>
          <a:p>
            <a:pPr>
              <a:lnSpc>
                <a:spcPct val="200000"/>
              </a:lnSpc>
              <a:buFont typeface="Arial" pitchFamily="34" charset="0"/>
              <a:buChar char="•"/>
            </a:pPr>
            <a:r>
              <a:rPr lang="en-US" sz="2400" b="1" dirty="0" smtClean="0">
                <a:latin typeface="Times New Roman" pitchFamily="18" charset="0"/>
                <a:cs typeface="Times New Roman" pitchFamily="18" charset="0"/>
              </a:rPr>
              <a:t> Server Logic:</a:t>
            </a:r>
            <a:r>
              <a:rPr lang="en-US" sz="2400" dirty="0" smtClean="0">
                <a:latin typeface="Times New Roman" pitchFamily="18" charset="0"/>
                <a:cs typeface="Times New Roman" pitchFamily="18" charset="0"/>
              </a:rPr>
              <a:t> Communicates with weather APIs or databases.</a:t>
            </a:r>
          </a:p>
          <a:p>
            <a:pPr>
              <a:lnSpc>
                <a:spcPct val="200000"/>
              </a:lnSpc>
              <a:buFont typeface="Arial" pitchFamily="34" charset="0"/>
              <a:buChar char="•"/>
            </a:pPr>
            <a:r>
              <a:rPr lang="en-US" sz="2400" b="1" dirty="0" smtClean="0">
                <a:latin typeface="Times New Roman" pitchFamily="18" charset="0"/>
                <a:cs typeface="Times New Roman" pitchFamily="18" charset="0"/>
              </a:rPr>
              <a:t> Fetching Weather Data:</a:t>
            </a:r>
            <a:r>
              <a:rPr lang="en-US" sz="2400" dirty="0" smtClean="0">
                <a:latin typeface="Times New Roman" pitchFamily="18" charset="0"/>
                <a:cs typeface="Times New Roman" pitchFamily="18" charset="0"/>
              </a:rPr>
              <a:t> Collects real-time and historical weather data such as temperature, humidity, wind speed, and precipitation.</a:t>
            </a:r>
          </a:p>
          <a:p>
            <a:pPr>
              <a:lnSpc>
                <a:spcPct val="200000"/>
              </a:lnSpc>
              <a:buFont typeface="Arial" pitchFamily="34" charset="0"/>
              <a:buChar char="•"/>
            </a:pPr>
            <a:r>
              <a:rPr lang="en-US" sz="2400" b="1" dirty="0" smtClean="0">
                <a:latin typeface="Times New Roman" pitchFamily="18" charset="0"/>
                <a:cs typeface="Times New Roman" pitchFamily="18" charset="0"/>
              </a:rPr>
              <a:t> Processing Data:</a:t>
            </a:r>
            <a:r>
              <a:rPr lang="en-US" sz="2400" dirty="0" smtClean="0">
                <a:latin typeface="Times New Roman" pitchFamily="18" charset="0"/>
                <a:cs typeface="Times New Roman" pitchFamily="18" charset="0"/>
              </a:rPr>
              <a:t> Applying algorithms for weather pattern recognition.</a:t>
            </a:r>
          </a:p>
          <a:p>
            <a:pPr>
              <a:lnSpc>
                <a:spcPct val="200000"/>
              </a:lnSpc>
              <a:buFont typeface="Arial" pitchFamily="34" charset="0"/>
              <a:buChar char="•"/>
            </a:pPr>
            <a:r>
              <a:rPr lang="en-US" sz="2400" b="1" dirty="0" smtClean="0">
                <a:latin typeface="Times New Roman" pitchFamily="18" charset="0"/>
                <a:cs typeface="Times New Roman" pitchFamily="18" charset="0"/>
              </a:rPr>
              <a:t> Data Visualization:</a:t>
            </a:r>
            <a:r>
              <a:rPr lang="en-US" sz="2400" dirty="0" smtClean="0">
                <a:latin typeface="Times New Roman" pitchFamily="18" charset="0"/>
                <a:cs typeface="Times New Roman" pitchFamily="18" charset="0"/>
              </a:rPr>
              <a:t> Different visual representations such as bar charts, line graphs, and heat maps.</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5315" y="271309"/>
            <a:ext cx="4110354" cy="1047750"/>
          </a:xfrm>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latin typeface="Times New Roman" pitchFamily="18" charset="0"/>
                <a:cs typeface="Times New Roman" pitchFamily="18" charset="0"/>
              </a:rPr>
              <a:t>PROPOSED</a:t>
            </a:r>
            <a:r>
              <a:rPr spc="-140" dirty="0">
                <a:solidFill>
                  <a:srgbClr val="0000FF"/>
                </a:solidFill>
                <a:latin typeface="Times New Roman" pitchFamily="18" charset="0"/>
                <a:cs typeface="Times New Roman" pitchFamily="18" charset="0"/>
              </a:rPr>
              <a:t> </a:t>
            </a:r>
            <a:r>
              <a:rPr spc="-10" dirty="0">
                <a:solidFill>
                  <a:srgbClr val="0000FF"/>
                </a:solidFill>
                <a:latin typeface="Times New Roman" pitchFamily="18" charset="0"/>
                <a:cs typeface="Times New Roman" pitchFamily="18" charset="0"/>
              </a:rPr>
              <a:t>SYSTEM</a:t>
            </a:r>
          </a:p>
          <a:p>
            <a:pPr marL="113664" algn="ctr">
              <a:lnSpc>
                <a:spcPct val="100000"/>
              </a:lnSpc>
              <a:spcBef>
                <a:spcPts val="400"/>
              </a:spcBef>
              <a:tabLst>
                <a:tab pos="1675764" algn="l"/>
              </a:tabLst>
            </a:pPr>
            <a:r>
              <a:rPr sz="2800" spc="-10" dirty="0">
                <a:solidFill>
                  <a:srgbClr val="FF0000"/>
                </a:solidFill>
                <a:latin typeface="Times New Roman" pitchFamily="18" charset="0"/>
                <a:cs typeface="Times New Roman" pitchFamily="18" charset="0"/>
              </a:rPr>
              <a:t>BLOCK</a:t>
            </a:r>
            <a:r>
              <a:rPr sz="2800" dirty="0">
                <a:solidFill>
                  <a:srgbClr val="FF0000"/>
                </a:solidFill>
                <a:latin typeface="Times New Roman" pitchFamily="18" charset="0"/>
                <a:cs typeface="Times New Roman" pitchFamily="18" charset="0"/>
              </a:rPr>
              <a:t>	</a:t>
            </a:r>
            <a:r>
              <a:rPr sz="2800" spc="-10" dirty="0">
                <a:solidFill>
                  <a:srgbClr val="FF0000"/>
                </a:solidFill>
                <a:latin typeface="Times New Roman" pitchFamily="18" charset="0"/>
                <a:cs typeface="Times New Roman" pitchFamily="18" charset="0"/>
              </a:rPr>
              <a:t>DIAGRAM</a:t>
            </a:r>
            <a:endParaRPr sz="2800" dirty="0">
              <a:latin typeface="Times New Roman" pitchFamily="18" charset="0"/>
              <a:cs typeface="Times New Roman" pitchFamily="18" charset="0"/>
            </a:endParaRPr>
          </a:p>
        </p:txBody>
      </p:sp>
      <p:pic>
        <p:nvPicPr>
          <p:cNvPr id="3" name="object 3"/>
          <p:cNvPicPr/>
          <p:nvPr/>
        </p:nvPicPr>
        <p:blipFill>
          <a:blip r:embed="rId2" cstate="print"/>
          <a:stretch>
            <a:fillRect/>
          </a:stretch>
        </p:blipFill>
        <p:spPr>
          <a:xfrm>
            <a:off x="841714" y="222888"/>
            <a:ext cx="1057189" cy="1048127"/>
          </a:xfrm>
          <a:prstGeom prst="rect">
            <a:avLst/>
          </a:prstGeom>
        </p:spPr>
      </p:pic>
      <p:pic>
        <p:nvPicPr>
          <p:cNvPr id="4" name="object 4"/>
          <p:cNvPicPr/>
          <p:nvPr/>
        </p:nvPicPr>
        <p:blipFill>
          <a:blip r:embed="rId3" cstate="print"/>
          <a:stretch>
            <a:fillRect/>
          </a:stretch>
        </p:blipFill>
        <p:spPr>
          <a:xfrm>
            <a:off x="10335768" y="259079"/>
            <a:ext cx="1155192" cy="1103376"/>
          </a:xfrm>
          <a:prstGeom prst="rect">
            <a:avLst/>
          </a:prstGeom>
        </p:spPr>
      </p:pic>
      <p:sp>
        <p:nvSpPr>
          <p:cNvPr id="5" name="Rectangle 4">
            <a:extLst>
              <a:ext uri="{FF2B5EF4-FFF2-40B4-BE49-F238E27FC236}">
                <a16:creationId xmlns="" xmlns:a16="http://schemas.microsoft.com/office/drawing/2014/main" id="{796DCFF3-02F8-BCF6-EA19-92235E7BE7BC}"/>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p:cNvPicPr>
            <a:picLocks noChangeAspect="1" noChangeArrowheads="1"/>
          </p:cNvPicPr>
          <p:nvPr/>
        </p:nvPicPr>
        <p:blipFill>
          <a:blip r:embed="rId4"/>
          <a:srcRect/>
          <a:stretch>
            <a:fillRect/>
          </a:stretch>
        </p:blipFill>
        <p:spPr bwMode="auto">
          <a:xfrm>
            <a:off x="3809984" y="1285836"/>
            <a:ext cx="2277821" cy="557216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0236" y="76200"/>
            <a:ext cx="7685532" cy="1779154"/>
          </a:xfrm>
          <a:prstGeom prst="rect">
            <a:avLst/>
          </a:prstGeom>
        </p:spPr>
        <p:txBody>
          <a:bodyPr vert="horz" wrap="square" lIns="0" tIns="512267" rIns="0" bIns="0" rtlCol="0">
            <a:spAutoFit/>
          </a:bodyPr>
          <a:lstStyle/>
          <a:p>
            <a:pPr marL="755650" lvl="1" indent="-285750">
              <a:lnSpc>
                <a:spcPct val="100000"/>
              </a:lnSpc>
              <a:spcBef>
                <a:spcPts val="5"/>
              </a:spcBef>
              <a:tabLst>
                <a:tab pos="755650" algn="l"/>
              </a:tabLst>
            </a:pPr>
            <a:r>
              <a:rPr lang="en-IN" sz="3200" b="1" spc="-60" dirty="0" smtClean="0">
                <a:solidFill>
                  <a:srgbClr val="FF0000"/>
                </a:solidFill>
                <a:latin typeface="Arial" panose="020B0604020202020204" pitchFamily="34" charset="0"/>
                <a:cs typeface="Arial" panose="020B0604020202020204" pitchFamily="34" charset="0"/>
              </a:rPr>
              <a:t>     </a:t>
            </a:r>
            <a:r>
              <a:rPr lang="en-IN" sz="3200" b="1" spc="-60" dirty="0" smtClean="0">
                <a:solidFill>
                  <a:srgbClr val="FF0000"/>
                </a:solidFill>
                <a:latin typeface="Times New Roman" pitchFamily="18" charset="0"/>
                <a:cs typeface="Times New Roman" pitchFamily="18" charset="0"/>
              </a:rPr>
              <a:t>R </a:t>
            </a:r>
            <a:r>
              <a:rPr lang="en-IN" sz="3200" b="1" spc="-20" dirty="0">
                <a:solidFill>
                  <a:srgbClr val="FF0000"/>
                </a:solidFill>
                <a:latin typeface="Times New Roman" pitchFamily="18" charset="0"/>
                <a:cs typeface="Times New Roman" pitchFamily="18" charset="0"/>
              </a:rPr>
              <a:t>USED</a:t>
            </a:r>
            <a:r>
              <a:rPr lang="en-IN" sz="3200" dirty="0">
                <a:latin typeface="Arial" panose="020B0604020202020204" pitchFamily="34" charset="0"/>
                <a:cs typeface="Arial" panose="020B0604020202020204" pitchFamily="34" charset="0"/>
              </a:rPr>
              <a:t/>
            </a:r>
            <a:br>
              <a:rPr lang="en-IN" sz="3200" dirty="0">
                <a:latin typeface="Arial" panose="020B0604020202020204" pitchFamily="34" charset="0"/>
                <a:cs typeface="Arial" panose="020B0604020202020204" pitchFamily="34" charset="0"/>
              </a:rPr>
            </a:br>
            <a:r>
              <a:rPr lang="en-IN" sz="3200" dirty="0">
                <a:latin typeface="Arial"/>
                <a:cs typeface="Arial"/>
              </a:rPr>
              <a:t/>
            </a:r>
            <a:br>
              <a:rPr lang="en-IN" sz="3200" dirty="0">
                <a:latin typeface="Arial"/>
                <a:cs typeface="Arial"/>
              </a:rPr>
            </a:br>
            <a:endParaRPr lang="en-IN" spc="-20" dirty="0"/>
          </a:p>
        </p:txBody>
      </p:sp>
      <p:sp>
        <p:nvSpPr>
          <p:cNvPr id="3" name="object 3"/>
          <p:cNvSpPr txBox="1">
            <a:spLocks noGrp="1"/>
          </p:cNvSpPr>
          <p:nvPr>
            <p:ph type="body" idx="1"/>
          </p:nvPr>
        </p:nvSpPr>
        <p:spPr>
          <a:xfrm>
            <a:off x="595274" y="1357298"/>
            <a:ext cx="11079480" cy="4348861"/>
          </a:xfrm>
          <a:prstGeom prst="rect">
            <a:avLst/>
          </a:prstGeom>
        </p:spPr>
        <p:txBody>
          <a:bodyPr vert="horz" wrap="square" lIns="0" tIns="527282" rIns="0" bIns="0" rtlCol="0">
            <a:spAutoFit/>
          </a:bodyPr>
          <a:lstStyle/>
          <a:p>
            <a:pPr>
              <a:lnSpc>
                <a:spcPct val="200000"/>
              </a:lnSpc>
              <a:buFont typeface="Arial" pitchFamily="34" charset="0"/>
              <a:buChar char="•"/>
            </a:pPr>
            <a:r>
              <a:rPr lang="en-US" sz="2400" b="0" dirty="0" smtClean="0">
                <a:latin typeface="Times New Roman" pitchFamily="18" charset="0"/>
                <a:cs typeface="Times New Roman" pitchFamily="18" charset="0"/>
              </a:rPr>
              <a:t> Vectors: Store temperature, humidity, and precipitation data.</a:t>
            </a:r>
          </a:p>
          <a:p>
            <a:pPr>
              <a:lnSpc>
                <a:spcPct val="200000"/>
              </a:lnSpc>
              <a:buFont typeface="Arial" pitchFamily="34" charset="0"/>
              <a:buChar char="•"/>
            </a:pPr>
            <a:r>
              <a:rPr lang="en-US" sz="2400" b="0" dirty="0" smtClean="0">
                <a:latin typeface="Times New Roman" pitchFamily="18" charset="0"/>
                <a:cs typeface="Times New Roman" pitchFamily="18" charset="0"/>
              </a:rPr>
              <a:t> Lists: Hold multiple data types like city names, timestamps, and weather parameters.</a:t>
            </a:r>
          </a:p>
          <a:p>
            <a:pPr>
              <a:lnSpc>
                <a:spcPct val="200000"/>
              </a:lnSpc>
              <a:buFont typeface="Arial" pitchFamily="34" charset="0"/>
              <a:buChar char="•"/>
            </a:pPr>
            <a:r>
              <a:rPr lang="en-US" sz="2400" b="0" dirty="0" smtClean="0">
                <a:latin typeface="Times New Roman" pitchFamily="18" charset="0"/>
                <a:cs typeface="Times New Roman" pitchFamily="18" charset="0"/>
              </a:rPr>
              <a:t> Data Frames: Organize structured weather data for analysis and visualization.</a:t>
            </a:r>
          </a:p>
          <a:p>
            <a:pPr>
              <a:lnSpc>
                <a:spcPct val="200000"/>
              </a:lnSpc>
              <a:buFont typeface="Arial" pitchFamily="34" charset="0"/>
              <a:buChar char="•"/>
            </a:pPr>
            <a:r>
              <a:rPr lang="en-US" sz="2400" b="0" dirty="0" smtClean="0">
                <a:latin typeface="Times New Roman" pitchFamily="18" charset="0"/>
                <a:cs typeface="Times New Roman" pitchFamily="18" charset="0"/>
              </a:rPr>
              <a:t> Matrices: Handle multi-dimensional weather attributes.</a:t>
            </a:r>
          </a:p>
          <a:p>
            <a:pPr>
              <a:lnSpc>
                <a:spcPct val="150000"/>
              </a:lnSpc>
            </a:pPr>
            <a:r>
              <a:rPr lang="en-US" sz="2400" b="0" dirty="0" smtClean="0">
                <a:latin typeface="Times New Roman" pitchFamily="18" charset="0"/>
                <a:cs typeface="Times New Roman" pitchFamily="18" charset="0"/>
              </a:rPr>
              <a:t>.</a:t>
            </a:r>
          </a:p>
          <a:p>
            <a:endParaRPr sz="2000" dirty="0">
              <a:latin typeface="Arial MT"/>
              <a:cs typeface="Arial MT"/>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1009712"/>
          </a:xfrm>
          <a:prstGeom prst="rect">
            <a:avLst/>
          </a:prstGeom>
        </p:spPr>
        <p:txBody>
          <a:bodyPr vert="horz" wrap="square" lIns="0" tIns="512267" rIns="0" bIns="0" rtlCol="0">
            <a:spAutoFit/>
          </a:bodyPr>
          <a:lstStyle/>
          <a:p>
            <a:pPr marL="12700">
              <a:lnSpc>
                <a:spcPct val="100000"/>
              </a:lnSpc>
              <a:spcBef>
                <a:spcPts val="95"/>
              </a:spcBef>
            </a:pPr>
            <a:r>
              <a:rPr spc="-50" dirty="0">
                <a:latin typeface="Times New Roman" pitchFamily="18" charset="0"/>
                <a:cs typeface="Times New Roman" pitchFamily="18" charset="0"/>
              </a:rPr>
              <a:t>ADVANTAGES</a:t>
            </a:r>
            <a:r>
              <a:rPr spc="-60" dirty="0">
                <a:latin typeface="Times New Roman" pitchFamily="18" charset="0"/>
                <a:cs typeface="Times New Roman" pitchFamily="18" charset="0"/>
              </a:rPr>
              <a:t> </a:t>
            </a:r>
            <a:r>
              <a:rPr dirty="0">
                <a:latin typeface="Times New Roman" pitchFamily="18" charset="0"/>
                <a:cs typeface="Times New Roman" pitchFamily="18" charset="0"/>
              </a:rPr>
              <a:t>OF</a:t>
            </a:r>
            <a:r>
              <a:rPr spc="-150" dirty="0">
                <a:latin typeface="Times New Roman" pitchFamily="18" charset="0"/>
                <a:cs typeface="Times New Roman" pitchFamily="18" charset="0"/>
              </a:rPr>
              <a:t> </a:t>
            </a:r>
            <a:r>
              <a:rPr dirty="0">
                <a:latin typeface="Times New Roman" pitchFamily="18" charset="0"/>
                <a:cs typeface="Times New Roman" pitchFamily="18" charset="0"/>
              </a:rPr>
              <a:t>PROPOSED</a:t>
            </a:r>
            <a:r>
              <a:rPr spc="-125" dirty="0">
                <a:latin typeface="Times New Roman" pitchFamily="18" charset="0"/>
                <a:cs typeface="Times New Roman" pitchFamily="18" charset="0"/>
              </a:rPr>
              <a:t> </a:t>
            </a:r>
            <a:r>
              <a:rPr spc="-10" dirty="0">
                <a:latin typeface="Times New Roman" pitchFamily="18" charset="0"/>
                <a:cs typeface="Times New Roman" pitchFamily="18" charset="0"/>
              </a:rPr>
              <a:t>SYSTEM</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5"/>
          <p:cNvSpPr/>
          <p:nvPr/>
        </p:nvSpPr>
        <p:spPr>
          <a:xfrm>
            <a:off x="380960" y="1643050"/>
            <a:ext cx="11287204" cy="3785652"/>
          </a:xfrm>
          <a:prstGeom prst="rect">
            <a:avLst/>
          </a:prstGeom>
        </p:spPr>
        <p:txBody>
          <a:bodyPr wrap="square">
            <a:spAutoFit/>
          </a:bodyPr>
          <a:lstStyle/>
          <a:p>
            <a:pPr>
              <a:lnSpc>
                <a:spcPct val="200000"/>
              </a:lnSpc>
              <a:buFont typeface="Arial" pitchFamily="34" charset="0"/>
              <a:buChar char="•"/>
            </a:pPr>
            <a:r>
              <a:rPr lang="en-US" sz="2400" b="1" dirty="0" smtClean="0">
                <a:latin typeface="Times New Roman" pitchFamily="18" charset="0"/>
                <a:cs typeface="Times New Roman" pitchFamily="18" charset="0"/>
              </a:rPr>
              <a:t> Real-Time Insights:</a:t>
            </a:r>
            <a:r>
              <a:rPr lang="en-US" sz="2400" dirty="0" smtClean="0">
                <a:latin typeface="Times New Roman" pitchFamily="18" charset="0"/>
                <a:cs typeface="Times New Roman" pitchFamily="18" charset="0"/>
              </a:rPr>
              <a:t> Provides up-to-date weather trend analysis.</a:t>
            </a:r>
          </a:p>
          <a:p>
            <a:pPr>
              <a:lnSpc>
                <a:spcPct val="200000"/>
              </a:lnSpc>
              <a:buFont typeface="Arial" pitchFamily="34" charset="0"/>
              <a:buChar char="•"/>
            </a:pPr>
            <a:r>
              <a:rPr lang="en-US" sz="2400" b="1" dirty="0" smtClean="0">
                <a:latin typeface="Times New Roman" pitchFamily="18" charset="0"/>
                <a:cs typeface="Times New Roman" pitchFamily="18" charset="0"/>
              </a:rPr>
              <a:t> Historical Data Analysis:</a:t>
            </a:r>
            <a:r>
              <a:rPr lang="en-US" sz="2400" dirty="0" smtClean="0">
                <a:latin typeface="Times New Roman" pitchFamily="18" charset="0"/>
                <a:cs typeface="Times New Roman" pitchFamily="18" charset="0"/>
              </a:rPr>
              <a:t> Allows users to compare past and present weather conditions.</a:t>
            </a:r>
          </a:p>
          <a:p>
            <a:pPr>
              <a:lnSpc>
                <a:spcPct val="200000"/>
              </a:lnSpc>
              <a:buFont typeface="Arial" pitchFamily="34" charset="0"/>
              <a:buChar char="•"/>
            </a:pPr>
            <a:r>
              <a:rPr lang="en-US" sz="2400" b="1" dirty="0" smtClean="0">
                <a:latin typeface="Times New Roman" pitchFamily="18" charset="0"/>
                <a:cs typeface="Times New Roman" pitchFamily="18" charset="0"/>
              </a:rPr>
              <a:t> Interactive Visualizations:</a:t>
            </a:r>
            <a:r>
              <a:rPr lang="en-US" sz="2400" dirty="0" smtClean="0">
                <a:latin typeface="Times New Roman" pitchFamily="18" charset="0"/>
                <a:cs typeface="Times New Roman" pitchFamily="18" charset="0"/>
              </a:rPr>
              <a:t> Enhances user experience with dynamic graphs and charts.</a:t>
            </a:r>
          </a:p>
          <a:p>
            <a:pPr>
              <a:lnSpc>
                <a:spcPct val="200000"/>
              </a:lnSpc>
              <a:buFont typeface="Arial" pitchFamily="34" charset="0"/>
              <a:buChar char="•"/>
            </a:pPr>
            <a:r>
              <a:rPr lang="en-US" sz="2400" b="1" dirty="0" smtClean="0">
                <a:latin typeface="Times New Roman" pitchFamily="18" charset="0"/>
                <a:cs typeface="Times New Roman" pitchFamily="18" charset="0"/>
              </a:rPr>
              <a:t> Customizable Analysis:</a:t>
            </a:r>
            <a:r>
              <a:rPr lang="en-US" sz="2400" dirty="0" smtClean="0">
                <a:latin typeface="Times New Roman" pitchFamily="18" charset="0"/>
                <a:cs typeface="Times New Roman" pitchFamily="18" charset="0"/>
              </a:rPr>
              <a:t> Users can select specific parameters and timeframes.</a:t>
            </a:r>
          </a:p>
          <a:p>
            <a:pPr>
              <a:lnSpc>
                <a:spcPct val="200000"/>
              </a:lnSpc>
              <a:buFont typeface="Arial" pitchFamily="34" charset="0"/>
              <a:buChar char="•"/>
            </a:pPr>
            <a:r>
              <a:rPr lang="en-US" sz="2400" b="1" dirty="0" smtClean="0">
                <a:latin typeface="Times New Roman" pitchFamily="18" charset="0"/>
                <a:cs typeface="Times New Roman" pitchFamily="18" charset="0"/>
              </a:rPr>
              <a:t> Predictive Capabilities:</a:t>
            </a:r>
            <a:r>
              <a:rPr lang="en-US" sz="2400" dirty="0" smtClean="0">
                <a:latin typeface="Times New Roman" pitchFamily="18" charset="0"/>
                <a:cs typeface="Times New Roman" pitchFamily="18" charset="0"/>
              </a:rPr>
              <a:t> Machine learning models help forecast future weather trends.</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3" y="237871"/>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smtClean="0">
                <a:latin typeface="Times New Roman" pitchFamily="18" charset="0"/>
                <a:cs typeface="Times New Roman" pitchFamily="18" charset="0"/>
              </a:rPr>
              <a:t>           LIST OF MODULES</a:t>
            </a:r>
            <a:endParaRPr spc="-1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5"/>
          <p:cNvSpPr/>
          <p:nvPr/>
        </p:nvSpPr>
        <p:spPr>
          <a:xfrm>
            <a:off x="380960" y="1643050"/>
            <a:ext cx="11287204" cy="3785652"/>
          </a:xfrm>
          <a:prstGeom prst="rect">
            <a:avLst/>
          </a:prstGeom>
        </p:spPr>
        <p:txBody>
          <a:bodyPr wrap="square">
            <a:spAutoFit/>
          </a:bodyPr>
          <a:lstStyle/>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mod_data.R</a:t>
            </a:r>
            <a:endParaRPr lang="en-US" sz="2400" dirty="0" smtClean="0">
              <a:latin typeface="Times New Roman" pitchFamily="18" charset="0"/>
              <a:cs typeface="Times New Roman" pitchFamily="18" charset="0"/>
            </a:endParaRPr>
          </a:p>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mod_user_inputs.R</a:t>
            </a:r>
            <a:endParaRPr lang="en-US" sz="2400" dirty="0" smtClean="0">
              <a:latin typeface="Times New Roman" pitchFamily="18" charset="0"/>
              <a:cs typeface="Times New Roman" pitchFamily="18" charset="0"/>
            </a:endParaRPr>
          </a:p>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mod_temperature_chart.R</a:t>
            </a:r>
            <a:endParaRPr lang="en-US" sz="2400" dirty="0" smtClean="0">
              <a:latin typeface="Times New Roman" pitchFamily="18" charset="0"/>
              <a:cs typeface="Times New Roman" pitchFamily="18" charset="0"/>
            </a:endParaRPr>
          </a:p>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mod_humidity_chart.R</a:t>
            </a:r>
            <a:endParaRPr lang="en-US" sz="2400" dirty="0" smtClean="0">
              <a:latin typeface="Times New Roman" pitchFamily="18" charset="0"/>
              <a:cs typeface="Times New Roman" pitchFamily="18" charset="0"/>
            </a:endParaRPr>
          </a:p>
          <a:p>
            <a:pPr>
              <a:lnSpc>
                <a:spcPct val="20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app.R</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928</TotalTime>
  <Words>572</Words>
  <Application>Microsoft Office PowerPoint</Application>
  <PresentationFormat>Custom</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K.RAMAKRISHNAN COLLEGE OF TECHNOLOGY (AUTONOMOUS), TRICHY  R PROGRAMMING</vt:lpstr>
      <vt:lpstr>PRESENTATION OVERVIEW</vt:lpstr>
      <vt:lpstr>PROBLEM IDENTIFICATION</vt:lpstr>
      <vt:lpstr>OBJECTIVE</vt:lpstr>
      <vt:lpstr>PROPOSED SYSTEM BLOCK DIAGRAM</vt:lpstr>
      <vt:lpstr>PROPOSED SYSTEM BLOCK DIAGRAM</vt:lpstr>
      <vt:lpstr>     R USED  </vt:lpstr>
      <vt:lpstr>ADVANTAGES OF PROPOSED SYSTEM</vt:lpstr>
      <vt:lpstr>           LIST OF MODULES</vt:lpstr>
      <vt:lpstr>         MODULE DESCRIPTION</vt:lpstr>
      <vt:lpstr>         MODULE DESCRIPTION</vt:lpstr>
      <vt:lpstr>         MODULE DESCRIPTION</vt:lpstr>
      <vt:lpstr>            IMPLEMENTATION</vt:lpstr>
      <vt:lpstr>                 OUTPUT</vt:lpstr>
      <vt:lpstr>         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Admin</cp:lastModifiedBy>
  <cp:revision>50</cp:revision>
  <dcterms:created xsi:type="dcterms:W3CDTF">2024-06-16T11:32:42Z</dcterms:created>
  <dcterms:modified xsi:type="dcterms:W3CDTF">2025-05-30T10:30:10Z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ies>
</file>