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7" r:id="rId3"/>
    <p:sldId id="259" r:id="rId4"/>
    <p:sldId id="260" r:id="rId5"/>
    <p:sldId id="261" r:id="rId6"/>
    <p:sldId id="262" r:id="rId7"/>
    <p:sldId id="269" r:id="rId8"/>
    <p:sldId id="263" r:id="rId9"/>
    <p:sldId id="266" r:id="rId10"/>
    <p:sldId id="268" r:id="rId11"/>
    <p:sldId id="25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07" autoAdjust="0"/>
  </p:normalViewPr>
  <p:slideViewPr>
    <p:cSldViewPr showGuides="1">
      <p:cViewPr>
        <p:scale>
          <a:sx n="72" d="100"/>
          <a:sy n="72" d="100"/>
        </p:scale>
        <p:origin x="1762" y="1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t>28-09-2024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t>‹#›</a:t>
            </a:fld>
            <a:endParaRPr lang="en-IN"/>
          </a:p>
        </p:txBody>
      </p:sp>
    </p:spTree>
    <p:extLst>
      <p:ext uri="{BB962C8B-B14F-4D97-AF65-F5344CB8AC3E}">
        <p14:creationId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0AF957-720A-46D1-B6D8-31AC93EC341D}" type="datetime1">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4150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B6533-E4AD-4987-BA5C-C562A70477DA}" type="datetime1">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90460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22EC05-2B36-45F6-9AF7-896873FAF4EC}" type="datetime1">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250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8F6B8-6CCD-44CC-8EC5-043D277CA19F}" type="datetime1">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92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FC587-0215-4971-ABD6-A9B296FADFC5}" type="datetime1">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6336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AFC3C5-6506-4004-90C8-853C8000AD4F}" type="datetime1">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5736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98A149-89AF-4249-A190-B08CE9B77B93}" type="datetime1">
              <a:rPr lang="en-US" smtClean="0"/>
              <a:t>9/28/2024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78825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612C21-DE4D-4A8B-8566-F6FBC2D841AB}" type="datetime1">
              <a:rPr lang="en-US" smtClean="0"/>
              <a:t>9/28/2024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086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9/28/2024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53248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973B6-0314-4191-A59B-B5946D6514BF}" type="datetime1">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1353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26270-A361-43A7-B7D5-A941C3B6F275}" type="datetime1">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1198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F0B86-2AD8-4CE1-A8F3-B9AA024661FF}" type="datetime1">
              <a:rPr lang="en-US" smtClean="0"/>
              <a:t>9/28/2024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t>‹#›</a:t>
            </a:fld>
            <a:endParaRPr lang="en-US"/>
          </a:p>
        </p:txBody>
      </p:sp>
    </p:spTree>
    <p:extLst>
      <p:ext uri="{BB962C8B-B14F-4D97-AF65-F5344CB8AC3E}">
        <p14:creationId xmlns:p14="http://schemas.microsoft.com/office/powerpoint/2010/main" val="389406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57200" y="2650200"/>
            <a:ext cx="7772400" cy="1377081"/>
          </a:xfrm>
        </p:spPr>
        <p:txBody>
          <a:bodyPr/>
          <a:lstStyle/>
          <a:p>
            <a:r>
              <a:rPr lang="en-US" dirty="0"/>
              <a:t>FAKE NEWS</a:t>
            </a:r>
          </a:p>
        </p:txBody>
      </p:sp>
      <p:sp>
        <p:nvSpPr>
          <p:cNvPr id="7" name="Subtitle 6"/>
          <p:cNvSpPr>
            <a:spLocks noGrp="1"/>
          </p:cNvSpPr>
          <p:nvPr>
            <p:ph type="subTitle" idx="1"/>
          </p:nvPr>
        </p:nvSpPr>
        <p:spPr>
          <a:xfrm>
            <a:off x="1171402" y="4027281"/>
            <a:ext cx="6553200" cy="1981200"/>
          </a:xfrm>
        </p:spPr>
        <p:txBody>
          <a:bodyPr numCol="1">
            <a:normAutofit/>
          </a:bodyPr>
          <a:lstStyle/>
          <a:p>
            <a:r>
              <a:rPr lang="en-US" sz="2000" dirty="0">
                <a:solidFill>
                  <a:schemeClr val="accent1">
                    <a:lumMod val="75000"/>
                  </a:schemeClr>
                </a:solidFill>
              </a:rPr>
              <a:t>VIMESH SAMUEL  RA2311056010275</a:t>
            </a:r>
          </a:p>
          <a:p>
            <a:r>
              <a:rPr lang="en-US" sz="2000" dirty="0">
                <a:solidFill>
                  <a:schemeClr val="accent1">
                    <a:lumMod val="75000"/>
                  </a:schemeClr>
                </a:solidFill>
              </a:rPr>
              <a:t>TAMILINIYAN M    RA2311056010272</a:t>
            </a:r>
          </a:p>
          <a:p>
            <a:r>
              <a:rPr lang="en-US" sz="2000" dirty="0">
                <a:solidFill>
                  <a:schemeClr val="accent1">
                    <a:lumMod val="75000"/>
                  </a:schemeClr>
                </a:solidFill>
              </a:rPr>
              <a:t>K ARYA VARDHAN    RA2311056010291</a:t>
            </a:r>
          </a:p>
          <a:p>
            <a:r>
              <a:rPr lang="en-US" sz="2000" dirty="0">
                <a:solidFill>
                  <a:schemeClr val="accent1">
                    <a:lumMod val="75000"/>
                  </a:schemeClr>
                </a:solidFill>
              </a:rPr>
              <a:t>CHANDRA MOULI KVS    RA2311056010274</a:t>
            </a:r>
          </a:p>
          <a:p>
            <a:endParaRPr lang="en-US" sz="2000" dirty="0"/>
          </a:p>
          <a:p>
            <a:endParaRPr lang="en-US" sz="2000" dirty="0"/>
          </a:p>
        </p:txBody>
      </p:sp>
      <p:pic>
        <p:nvPicPr>
          <p:cNvPr id="8"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9" name="Rectangle 8"/>
          <p:cNvSpPr/>
          <p:nvPr/>
        </p:nvSpPr>
        <p:spPr>
          <a:xfrm>
            <a:off x="2819400" y="457200"/>
            <a:ext cx="6172200" cy="923330"/>
          </a:xfrm>
          <a:prstGeom prst="rect">
            <a:avLst/>
          </a:prstGeom>
        </p:spPr>
        <p:txBody>
          <a:bodyPr wrap="square">
            <a:spAutoFit/>
          </a:bodyPr>
          <a:lstStyle/>
          <a:p>
            <a:pPr algn="ctr"/>
            <a:r>
              <a:rPr lang="en-US" b="1" dirty="0"/>
              <a:t>SRM INSTITUTE OF SCIENCE AND TECHNOLOGY </a:t>
            </a:r>
            <a:endParaRPr lang="en-US" dirty="0"/>
          </a:p>
          <a:p>
            <a:pPr algn="ctr"/>
            <a:r>
              <a:rPr lang="en-US" b="1" dirty="0"/>
              <a:t>FACULTY OF ENGINEERING AND TECHNOLOGY</a:t>
            </a:r>
            <a:endParaRPr lang="en-US" dirty="0"/>
          </a:p>
          <a:p>
            <a:pPr algn="ctr"/>
            <a:r>
              <a:rPr lang="en-US" b="1" dirty="0"/>
              <a:t>DEPARTMENT OF DATA SCIENCE AND BUSINESS SYSTEMS</a:t>
            </a:r>
            <a:endParaRPr lang="en-US" dirty="0"/>
          </a:p>
        </p:txBody>
      </p:sp>
      <p:sp>
        <p:nvSpPr>
          <p:cNvPr id="2" name="TextBox 1">
            <a:extLst>
              <a:ext uri="{FF2B5EF4-FFF2-40B4-BE49-F238E27FC236}">
                <a16:creationId xmlns:a16="http://schemas.microsoft.com/office/drawing/2014/main" id="{629B141C-7A61-4573-AE42-A5881BFF3D77}"/>
              </a:ext>
            </a:extLst>
          </p:cNvPr>
          <p:cNvSpPr txBox="1"/>
          <p:nvPr/>
        </p:nvSpPr>
        <p:spPr>
          <a:xfrm>
            <a:off x="1143000" y="1798617"/>
            <a:ext cx="6604462" cy="738664"/>
          </a:xfrm>
          <a:prstGeom prst="rect">
            <a:avLst/>
          </a:prstGeom>
          <a:noFill/>
        </p:spPr>
        <p:txBody>
          <a:bodyPr wrap="square" rtlCol="0">
            <a:spAutoFit/>
          </a:bodyPr>
          <a:lstStyle/>
          <a:p>
            <a:pPr algn="ctr"/>
            <a:r>
              <a:rPr lang="en-US" sz="1800" dirty="0">
                <a:effectLst/>
                <a:latin typeface="Trebuchet MS" panose="020B0603020202020204" pitchFamily="34" charset="0"/>
                <a:ea typeface="Trebuchet MS" panose="020B0603020202020204" pitchFamily="34" charset="0"/>
                <a:cs typeface="Trebuchet MS" panose="020B0603020202020204" pitchFamily="34" charset="0"/>
              </a:rPr>
              <a:t>21CSS202T FUNDAMENTALS OF DATA SCIENCE</a:t>
            </a:r>
            <a:r>
              <a:rPr lang="en-US" sz="1800" spc="-440" dirty="0">
                <a:effectLst/>
                <a:latin typeface="Trebuchet MS" panose="020B0603020202020204" pitchFamily="34" charset="0"/>
                <a:ea typeface="Trebuchet MS" panose="020B0603020202020204" pitchFamily="34" charset="0"/>
                <a:cs typeface="Trebuchet MS" panose="020B0603020202020204" pitchFamily="34" charset="0"/>
              </a:rPr>
              <a:t>   </a:t>
            </a:r>
            <a:endParaRPr lang="en-IN" sz="1800" dirty="0">
              <a:effectLst/>
              <a:latin typeface="Trebuchet MS" panose="020B0603020202020204" pitchFamily="34" charset="0"/>
              <a:ea typeface="Trebuchet MS" panose="020B0603020202020204" pitchFamily="34" charset="0"/>
              <a:cs typeface="Trebuchet MS" panose="020B0603020202020204" pitchFamily="34" charset="0"/>
            </a:endParaRPr>
          </a:p>
          <a:p>
            <a:pPr algn="ctr"/>
            <a:r>
              <a:rPr lang="en-US" sz="2400" b="1" i="0" dirty="0">
                <a:effectLst/>
                <a:latin typeface="Arial" panose="020B0604020202020204" pitchFamily="34" charset="0"/>
                <a:cs typeface="Arial" panose="020B0604020202020204" pitchFamily="34" charset="0"/>
              </a:rPr>
              <a:t>Project Review </a:t>
            </a:r>
            <a:r>
              <a:rPr lang="en-US" sz="2400" b="1" dirty="0">
                <a:latin typeface="Arial" panose="020B0604020202020204" pitchFamily="34" charset="0"/>
                <a:cs typeface="Arial" panose="020B0604020202020204" pitchFamily="34" charset="0"/>
              </a:rPr>
              <a:t>2</a:t>
            </a:r>
            <a:endParaRPr lang="en-US" sz="2400" b="1"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530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35B6-862A-9EAB-E50C-A89C147E0AB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632E444-27C3-3A3D-4BB3-6FEB6BC06864}"/>
              </a:ext>
            </a:extLst>
          </p:cNvPr>
          <p:cNvSpPr>
            <a:spLocks noGrp="1"/>
          </p:cNvSpPr>
          <p:nvPr>
            <p:ph idx="1"/>
          </p:nvPr>
        </p:nvSpPr>
        <p:spPr/>
        <p:txBody>
          <a:bodyPr>
            <a:normAutofit fontScale="70000" lnSpcReduction="20000"/>
          </a:bodyPr>
          <a:lstStyle/>
          <a:p>
            <a:pPr marL="0" indent="0">
              <a:buNone/>
            </a:pPr>
            <a:r>
              <a:rPr lang="en-US" dirty="0"/>
              <a:t>In conclusion, the proliferation of fake news poses significant challenges to society, undermining trust in media and distorting public perception. Addressing this issue requires a multifaceted approach that includes enhancing media literacy, fostering critical thinking, and developing robust technological solutions to combat misinformation. By creating dedicated spaces for education, dialogue, and collaboration, we can empower individuals and communities to discern credible information from falsehoods. Ultimately, a collective commitment to promoting truth and transparency is essential for safeguarding democratic processes and nurturing a well-informed society. As we navigate the complexities of the digital age, it is imperative to prioritize the integrity of information and cultivate a culture of responsible media consumption.</a:t>
            </a:r>
            <a:endParaRPr lang="en-IN" dirty="0"/>
          </a:p>
        </p:txBody>
      </p:sp>
      <p:sp>
        <p:nvSpPr>
          <p:cNvPr id="4" name="Date Placeholder 3">
            <a:extLst>
              <a:ext uri="{FF2B5EF4-FFF2-40B4-BE49-F238E27FC236}">
                <a16:creationId xmlns:a16="http://schemas.microsoft.com/office/drawing/2014/main" id="{37811F65-6796-C9E8-B89D-E4A475E70DD2}"/>
              </a:ext>
            </a:extLst>
          </p:cNvPr>
          <p:cNvSpPr>
            <a:spLocks noGrp="1"/>
          </p:cNvSpPr>
          <p:nvPr>
            <p:ph type="dt" sz="half" idx="10"/>
          </p:nvPr>
        </p:nvSpPr>
        <p:spPr/>
        <p:txBody>
          <a:bodyPr/>
          <a:lstStyle/>
          <a:p>
            <a:fld id="{ABD8F6B8-6CCD-44CC-8EC5-043D277CA19F}" type="datetime1">
              <a:rPr lang="en-US" smtClean="0"/>
              <a:t>9/28/2024</a:t>
            </a:fld>
            <a:endParaRPr lang="en-US"/>
          </a:p>
        </p:txBody>
      </p:sp>
      <p:sp>
        <p:nvSpPr>
          <p:cNvPr id="5" name="Footer Placeholder 4">
            <a:extLst>
              <a:ext uri="{FF2B5EF4-FFF2-40B4-BE49-F238E27FC236}">
                <a16:creationId xmlns:a16="http://schemas.microsoft.com/office/drawing/2014/main" id="{299D808F-1CDA-035E-0B2B-AC7D99DD0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C5FD6-C334-A99E-45DF-B358F063296E}"/>
              </a:ext>
            </a:extLst>
          </p:cNvPr>
          <p:cNvSpPr>
            <a:spLocks noGrp="1"/>
          </p:cNvSpPr>
          <p:nvPr>
            <p:ph type="sldNum" sz="quarter" idx="12"/>
          </p:nvPr>
        </p:nvSpPr>
        <p:spPr/>
        <p:txBody>
          <a:bodyPr/>
          <a:lstStyle/>
          <a:p>
            <a:fld id="{4F7E9C80-C75B-4B75-A6C5-E58A18995148}" type="slidenum">
              <a:rPr lang="en-US" smtClean="0"/>
              <a:t>10</a:t>
            </a:fld>
            <a:endParaRPr lang="en-US"/>
          </a:p>
        </p:txBody>
      </p:sp>
    </p:spTree>
    <p:extLst>
      <p:ext uri="{BB962C8B-B14F-4D97-AF65-F5344CB8AC3E}">
        <p14:creationId xmlns:p14="http://schemas.microsoft.com/office/powerpoint/2010/main" val="305369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numCol="1"/>
          <a:lstStyle/>
          <a:p>
            <a:pPr marL="0" indent="0" algn="ctr">
              <a:buNone/>
            </a:pPr>
            <a:endParaRPr lang="en-US" dirty="0">
              <a:solidFill>
                <a:srgbClr val="FF0000"/>
              </a:solidFill>
            </a:endParaRPr>
          </a:p>
          <a:p>
            <a:pPr marL="0" indent="0" algn="ctr">
              <a:buNone/>
            </a:pPr>
            <a:r>
              <a:rPr lang="en-US" sz="8000" b="1" dirty="0"/>
              <a:t>Thank you !</a:t>
            </a: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F6A0F44-706E-4D20-954F-D817FAFB9FF6}" type="datetime1">
              <a:rPr lang="en-US" smtClean="0"/>
              <a:t>9/28/2024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11</a:t>
            </a:fld>
            <a:endParaRPr lang="en-US"/>
          </a:p>
        </p:txBody>
      </p:sp>
    </p:spTree>
    <p:extLst>
      <p:ext uri="{BB962C8B-B14F-4D97-AF65-F5344CB8AC3E}">
        <p14:creationId xmlns:p14="http://schemas.microsoft.com/office/powerpoint/2010/main" val="325180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Table of contents</a:t>
            </a:r>
          </a:p>
        </p:txBody>
      </p:sp>
      <p:sp>
        <p:nvSpPr>
          <p:cNvPr id="3" name="Content Placeholder 2"/>
          <p:cNvSpPr>
            <a:spLocks noGrp="1"/>
          </p:cNvSpPr>
          <p:nvPr>
            <p:ph idx="1"/>
          </p:nvPr>
        </p:nvSpPr>
        <p:spPr/>
        <p:txBody>
          <a:bodyPr>
            <a:normAutofit/>
          </a:bodyPr>
          <a:lstStyle/>
          <a:p>
            <a:pPr marL="0" indent="0">
              <a:buNone/>
            </a:pPr>
            <a:r>
              <a:rPr lang="en-US" dirty="0"/>
              <a:t>                </a:t>
            </a:r>
          </a:p>
          <a:p>
            <a:pPr lvl="0"/>
            <a:r>
              <a:rPr lang="en-IN" dirty="0"/>
              <a:t>Abstract</a:t>
            </a:r>
          </a:p>
          <a:p>
            <a:pPr lvl="0"/>
            <a:r>
              <a:rPr lang="en-US" dirty="0"/>
              <a:t>Objectives </a:t>
            </a:r>
            <a:endParaRPr lang="en-IN" dirty="0"/>
          </a:p>
          <a:p>
            <a:pPr lvl="0"/>
            <a:r>
              <a:rPr lang="en-US" dirty="0"/>
              <a:t>Architecture diagram</a:t>
            </a:r>
          </a:p>
          <a:p>
            <a:pPr lvl="0"/>
            <a:r>
              <a:rPr lang="en-US" dirty="0"/>
              <a:t>Sample Dataset</a:t>
            </a:r>
          </a:p>
          <a:p>
            <a:pPr lvl="0"/>
            <a:r>
              <a:rPr lang="en-IN" dirty="0"/>
              <a:t>Visualization</a:t>
            </a:r>
          </a:p>
          <a:p>
            <a:pPr lvl="0"/>
            <a:r>
              <a:rPr lang="en-IN" dirty="0"/>
              <a:t>Conclusion</a:t>
            </a:r>
            <a:endParaRPr lang="en-US" dirty="0"/>
          </a:p>
          <a:p>
            <a:pPr marL="0" indent="0">
              <a:buNone/>
            </a:pPr>
            <a:endParaRPr lang="en-US" dirty="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56EF3FC5-A176-4F94-826C-363911495B0D}" type="datetime1">
              <a:rPr lang="en-US" smtClean="0"/>
              <a:t>9/28/2024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7E9C80-C75B-4B75-A6C5-E58A18995148}" type="slidenum">
              <a:rPr lang="en-US" smtClean="0"/>
              <a:t>2</a:t>
            </a:fld>
            <a:endParaRPr lang="en-US" dirty="0"/>
          </a:p>
        </p:txBody>
      </p:sp>
    </p:spTree>
    <p:extLst>
      <p:ext uri="{BB962C8B-B14F-4D97-AF65-F5344CB8AC3E}">
        <p14:creationId xmlns:p14="http://schemas.microsoft.com/office/powerpoint/2010/main" val="225982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C392D-77DC-92F1-3BB3-814128D5B27B}"/>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A2EAAD22-1AF4-B658-8ED4-0FCD3E0BFE82}"/>
              </a:ext>
            </a:extLst>
          </p:cNvPr>
          <p:cNvSpPr>
            <a:spLocks noGrp="1"/>
          </p:cNvSpPr>
          <p:nvPr>
            <p:ph idx="1"/>
          </p:nvPr>
        </p:nvSpPr>
        <p:spPr/>
        <p:txBody>
          <a:bodyPr>
            <a:normAutofit/>
          </a:bodyPr>
          <a:lstStyle/>
          <a:p>
            <a:pPr>
              <a:buFont typeface="Arial" panose="020B0604020202020204" pitchFamily="34" charset="0"/>
              <a:buChar char="•"/>
            </a:pPr>
            <a:r>
              <a:rPr lang="en-US" sz="2000" dirty="0"/>
              <a:t>This paper explores the phenomenon of fake news, examining its origins, prevalence, and effects on public perception and societal trust. We analyze the mechanisms by which misinformation spreads through social media platforms and the psychological factors that make individuals susceptible to believing and sharing false information. The implications of fake news for democratic processes, public health, and social cohesion are discussed, alongside potential strategies for mitigation, including media literacy initiatives and technological solutions. Through a comprehensive review of existing literature and case studies, we aim to provide a nuanced understanding of how fake news shapes contemporary discourse and to highlight the urgent need for effective responses in an increasingly interconnected world.</a:t>
            </a:r>
            <a:endParaRPr lang="en-IN" sz="2400" dirty="0"/>
          </a:p>
        </p:txBody>
      </p:sp>
      <p:sp>
        <p:nvSpPr>
          <p:cNvPr id="4" name="Date Placeholder 3">
            <a:extLst>
              <a:ext uri="{FF2B5EF4-FFF2-40B4-BE49-F238E27FC236}">
                <a16:creationId xmlns:a16="http://schemas.microsoft.com/office/drawing/2014/main" id="{42E7AC63-6BF4-5592-63BD-6E837A204AA4}"/>
              </a:ext>
            </a:extLst>
          </p:cNvPr>
          <p:cNvSpPr>
            <a:spLocks noGrp="1"/>
          </p:cNvSpPr>
          <p:nvPr>
            <p:ph type="dt" sz="half" idx="10"/>
          </p:nvPr>
        </p:nvSpPr>
        <p:spPr/>
        <p:txBody>
          <a:bodyPr/>
          <a:lstStyle/>
          <a:p>
            <a:fld id="{ABD8F6B8-6CCD-44CC-8EC5-043D277CA19F}" type="datetime1">
              <a:rPr lang="en-US" smtClean="0"/>
              <a:t>9/28/2024</a:t>
            </a:fld>
            <a:endParaRPr lang="en-US"/>
          </a:p>
        </p:txBody>
      </p:sp>
      <p:sp>
        <p:nvSpPr>
          <p:cNvPr id="5" name="Footer Placeholder 4">
            <a:extLst>
              <a:ext uri="{FF2B5EF4-FFF2-40B4-BE49-F238E27FC236}">
                <a16:creationId xmlns:a16="http://schemas.microsoft.com/office/drawing/2014/main" id="{B36D3321-18A3-19E5-6948-2E1B4FACB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8E621-2636-C1CC-56EC-F7FE27CEEF7A}"/>
              </a:ext>
            </a:extLst>
          </p:cNvPr>
          <p:cNvSpPr>
            <a:spLocks noGrp="1"/>
          </p:cNvSpPr>
          <p:nvPr>
            <p:ph type="sldNum" sz="quarter" idx="12"/>
          </p:nvPr>
        </p:nvSpPr>
        <p:spPr/>
        <p:txBody>
          <a:bodyPr/>
          <a:lstStyle/>
          <a:p>
            <a:fld id="{4F7E9C80-C75B-4B75-A6C5-E58A18995148}" type="slidenum">
              <a:rPr lang="en-US" smtClean="0"/>
              <a:t>3</a:t>
            </a:fld>
            <a:endParaRPr lang="en-US"/>
          </a:p>
        </p:txBody>
      </p:sp>
    </p:spTree>
    <p:extLst>
      <p:ext uri="{BB962C8B-B14F-4D97-AF65-F5344CB8AC3E}">
        <p14:creationId xmlns:p14="http://schemas.microsoft.com/office/powerpoint/2010/main" val="258865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40598-7EDA-4393-F5D6-ACCF310BC29E}"/>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1C42D089-E623-83D1-6A19-FACBECC7365B}"/>
              </a:ext>
            </a:extLst>
          </p:cNvPr>
          <p:cNvSpPr>
            <a:spLocks noGrp="1"/>
          </p:cNvSpPr>
          <p:nvPr>
            <p:ph idx="1"/>
          </p:nvPr>
        </p:nvSpPr>
        <p:spPr/>
        <p:txBody>
          <a:bodyPr>
            <a:normAutofit fontScale="92500" lnSpcReduction="10000"/>
          </a:bodyPr>
          <a:lstStyle/>
          <a:p>
            <a:r>
              <a:rPr lang="en-US" sz="2400" dirty="0"/>
              <a:t>Here are some key objectives for studying fake news:</a:t>
            </a:r>
          </a:p>
          <a:p>
            <a:pPr>
              <a:buFont typeface="+mj-lt"/>
              <a:buAutoNum type="arabicPeriod"/>
            </a:pPr>
            <a:r>
              <a:rPr lang="en-US" sz="2400" b="1" dirty="0"/>
              <a:t>Identify Sources and Mechanisms:</a:t>
            </a:r>
            <a:r>
              <a:rPr lang="en-US" sz="2400" dirty="0"/>
              <a:t> Investigate the primary sources of fake news and the mechanisms through which misinformation spreads, particularly on social media platforms.</a:t>
            </a:r>
          </a:p>
          <a:p>
            <a:pPr>
              <a:buFont typeface="+mj-lt"/>
              <a:buAutoNum type="arabicPeriod"/>
            </a:pPr>
            <a:r>
              <a:rPr lang="en-US" sz="2400" b="1" dirty="0"/>
              <a:t>Analyze Impact:</a:t>
            </a:r>
            <a:r>
              <a:rPr lang="en-US" sz="2400" dirty="0"/>
              <a:t> Assess the impact of fake news on public opinion, trust in media, and societal behavior, focusing on specific case studies and demographic factors.</a:t>
            </a:r>
          </a:p>
          <a:p>
            <a:pPr>
              <a:buFont typeface="+mj-lt"/>
              <a:buAutoNum type="arabicPeriod"/>
            </a:pPr>
            <a:r>
              <a:rPr lang="en-US" sz="2400" b="1" dirty="0"/>
              <a:t>Understand Psychological Factors:</a:t>
            </a:r>
            <a:r>
              <a:rPr lang="en-US" sz="2400" dirty="0"/>
              <a:t> Explore the cognitive biases and psychological factors that contribute to the acceptance and sharing of fake news among individuals.</a:t>
            </a:r>
          </a:p>
          <a:p>
            <a:pPr>
              <a:buFont typeface="+mj-lt"/>
              <a:buAutoNum type="arabicPeriod"/>
            </a:pPr>
            <a:r>
              <a:rPr lang="en-US" sz="2400" b="1" dirty="0"/>
              <a:t>Evaluate Consequences:</a:t>
            </a:r>
            <a:r>
              <a:rPr lang="en-US" sz="2400" dirty="0"/>
              <a:t> Examine the broader consequences of fake news on democratic processes, public health, and social cohesion.</a:t>
            </a:r>
          </a:p>
          <a:p>
            <a:pPr marL="0" indent="0">
              <a:buNone/>
            </a:pPr>
            <a:endParaRPr lang="en-IN" dirty="0"/>
          </a:p>
        </p:txBody>
      </p:sp>
      <p:sp>
        <p:nvSpPr>
          <p:cNvPr id="4" name="Date Placeholder 3">
            <a:extLst>
              <a:ext uri="{FF2B5EF4-FFF2-40B4-BE49-F238E27FC236}">
                <a16:creationId xmlns:a16="http://schemas.microsoft.com/office/drawing/2014/main" id="{F4859E89-24D9-3C15-FCD1-0AB42811CEE1}"/>
              </a:ext>
            </a:extLst>
          </p:cNvPr>
          <p:cNvSpPr>
            <a:spLocks noGrp="1"/>
          </p:cNvSpPr>
          <p:nvPr>
            <p:ph type="dt" sz="half" idx="10"/>
          </p:nvPr>
        </p:nvSpPr>
        <p:spPr/>
        <p:txBody>
          <a:bodyPr/>
          <a:lstStyle/>
          <a:p>
            <a:fld id="{ABD8F6B8-6CCD-44CC-8EC5-043D277CA19F}" type="datetime1">
              <a:rPr lang="en-US" smtClean="0"/>
              <a:t>9/28/2024</a:t>
            </a:fld>
            <a:endParaRPr lang="en-US"/>
          </a:p>
        </p:txBody>
      </p:sp>
      <p:sp>
        <p:nvSpPr>
          <p:cNvPr id="5" name="Footer Placeholder 4">
            <a:extLst>
              <a:ext uri="{FF2B5EF4-FFF2-40B4-BE49-F238E27FC236}">
                <a16:creationId xmlns:a16="http://schemas.microsoft.com/office/drawing/2014/main" id="{9FC009D3-F934-DE38-55EB-5D0B0D46F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33404-6D44-70BE-974A-16C76EABFA92}"/>
              </a:ext>
            </a:extLst>
          </p:cNvPr>
          <p:cNvSpPr>
            <a:spLocks noGrp="1"/>
          </p:cNvSpPr>
          <p:nvPr>
            <p:ph type="sldNum" sz="quarter" idx="12"/>
          </p:nvPr>
        </p:nvSpPr>
        <p:spPr/>
        <p:txBody>
          <a:bodyPr/>
          <a:lstStyle/>
          <a:p>
            <a:fld id="{4F7E9C80-C75B-4B75-A6C5-E58A18995148}" type="slidenum">
              <a:rPr lang="en-US" smtClean="0"/>
              <a:t>4</a:t>
            </a:fld>
            <a:endParaRPr lang="en-US"/>
          </a:p>
        </p:txBody>
      </p:sp>
    </p:spTree>
    <p:extLst>
      <p:ext uri="{BB962C8B-B14F-4D97-AF65-F5344CB8AC3E}">
        <p14:creationId xmlns:p14="http://schemas.microsoft.com/office/powerpoint/2010/main" val="92029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64A73-54F5-BC3F-E6F8-F4EEE9DBBE7D}"/>
              </a:ext>
            </a:extLst>
          </p:cNvPr>
          <p:cNvSpPr>
            <a:spLocks noGrp="1"/>
          </p:cNvSpPr>
          <p:nvPr>
            <p:ph idx="1"/>
          </p:nvPr>
        </p:nvSpPr>
        <p:spPr>
          <a:xfrm>
            <a:off x="457200" y="228600"/>
            <a:ext cx="8229600" cy="5897563"/>
          </a:xfrm>
        </p:spPr>
        <p:txBody>
          <a:bodyPr/>
          <a:lstStyle/>
          <a:p>
            <a:pPr marL="0" indent="0">
              <a:buNone/>
            </a:pPr>
            <a:r>
              <a:rPr lang="en-US" sz="2400" b="1" dirty="0"/>
              <a:t>5. Foster Critical Thinking:</a:t>
            </a:r>
            <a:r>
              <a:rPr lang="en-US" sz="2400" dirty="0"/>
              <a:t> Encourage the development of critical thinking skills in individuals to enhance their ability to discern credible information from misinformation.</a:t>
            </a:r>
          </a:p>
          <a:p>
            <a:pPr marL="0" indent="0">
              <a:buNone/>
            </a:pPr>
            <a:r>
              <a:rPr lang="en-US" sz="2400" b="1" dirty="0"/>
              <a:t>6. Promote Responsible Media Consumption:</a:t>
            </a:r>
            <a:r>
              <a:rPr lang="en-US" sz="2400" dirty="0"/>
              <a:t> Advocate for responsible media consumption habits among the public to reduce the spread and influence of fake news.</a:t>
            </a:r>
          </a:p>
          <a:p>
            <a:pPr marL="0" indent="0">
              <a:buNone/>
            </a:pPr>
            <a:r>
              <a:rPr lang="en-US" sz="2400" b="1" dirty="0"/>
              <a:t>7.Develop Mitigation Strategies:</a:t>
            </a:r>
            <a:r>
              <a:rPr lang="en-US" sz="2400" dirty="0"/>
              <a:t> Propose effective strategies for combating fake news, including media literacy programs, fact-checking initiatives, and technological solutions.</a:t>
            </a:r>
          </a:p>
          <a:p>
            <a:pPr marL="0" indent="0">
              <a:buNone/>
            </a:pPr>
            <a:endParaRPr lang="en-US" sz="2400" dirty="0"/>
          </a:p>
          <a:p>
            <a:pPr marL="0" indent="0">
              <a:buNone/>
            </a:pPr>
            <a:endParaRPr lang="en-IN" dirty="0"/>
          </a:p>
        </p:txBody>
      </p:sp>
      <p:sp>
        <p:nvSpPr>
          <p:cNvPr id="4" name="Date Placeholder 3">
            <a:extLst>
              <a:ext uri="{FF2B5EF4-FFF2-40B4-BE49-F238E27FC236}">
                <a16:creationId xmlns:a16="http://schemas.microsoft.com/office/drawing/2014/main" id="{26DD85FF-F38D-49DE-1228-0D54FD963008}"/>
              </a:ext>
            </a:extLst>
          </p:cNvPr>
          <p:cNvSpPr>
            <a:spLocks noGrp="1"/>
          </p:cNvSpPr>
          <p:nvPr>
            <p:ph type="dt" sz="half" idx="10"/>
          </p:nvPr>
        </p:nvSpPr>
        <p:spPr/>
        <p:txBody>
          <a:bodyPr/>
          <a:lstStyle/>
          <a:p>
            <a:fld id="{ABD8F6B8-6CCD-44CC-8EC5-043D277CA19F}" type="datetime1">
              <a:rPr lang="en-US" smtClean="0"/>
              <a:t>9/28/2024</a:t>
            </a:fld>
            <a:endParaRPr lang="en-US"/>
          </a:p>
        </p:txBody>
      </p:sp>
      <p:sp>
        <p:nvSpPr>
          <p:cNvPr id="5" name="Footer Placeholder 4">
            <a:extLst>
              <a:ext uri="{FF2B5EF4-FFF2-40B4-BE49-F238E27FC236}">
                <a16:creationId xmlns:a16="http://schemas.microsoft.com/office/drawing/2014/main" id="{9DF2D338-7A2E-214C-27B8-6BC32ABC4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8150B8-3606-AC2E-5903-8EC56360DE0D}"/>
              </a:ext>
            </a:extLst>
          </p:cNvPr>
          <p:cNvSpPr>
            <a:spLocks noGrp="1"/>
          </p:cNvSpPr>
          <p:nvPr>
            <p:ph type="sldNum" sz="quarter" idx="12"/>
          </p:nvPr>
        </p:nvSpPr>
        <p:spPr/>
        <p:txBody>
          <a:bodyPr/>
          <a:lstStyle/>
          <a:p>
            <a:fld id="{4F7E9C80-C75B-4B75-A6C5-E58A18995148}" type="slidenum">
              <a:rPr lang="en-US" smtClean="0"/>
              <a:t>5</a:t>
            </a:fld>
            <a:endParaRPr lang="en-US"/>
          </a:p>
        </p:txBody>
      </p:sp>
    </p:spTree>
    <p:extLst>
      <p:ext uri="{BB962C8B-B14F-4D97-AF65-F5344CB8AC3E}">
        <p14:creationId xmlns:p14="http://schemas.microsoft.com/office/powerpoint/2010/main" val="2610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95CCF-D05E-D262-27C4-3FA713F34BE9}"/>
              </a:ext>
            </a:extLst>
          </p:cNvPr>
          <p:cNvSpPr>
            <a:spLocks noGrp="1"/>
          </p:cNvSpPr>
          <p:nvPr>
            <p:ph type="title"/>
          </p:nvPr>
        </p:nvSpPr>
        <p:spPr>
          <a:xfrm>
            <a:off x="457200" y="136525"/>
            <a:ext cx="8229600" cy="777875"/>
          </a:xfrm>
        </p:spPr>
        <p:txBody>
          <a:bodyPr/>
          <a:lstStyle/>
          <a:p>
            <a:r>
              <a:rPr lang="en-IN" dirty="0"/>
              <a:t>ARCHITECTURE DIAGRAM</a:t>
            </a:r>
          </a:p>
        </p:txBody>
      </p:sp>
      <p:sp>
        <p:nvSpPr>
          <p:cNvPr id="4" name="Date Placeholder 3">
            <a:extLst>
              <a:ext uri="{FF2B5EF4-FFF2-40B4-BE49-F238E27FC236}">
                <a16:creationId xmlns:a16="http://schemas.microsoft.com/office/drawing/2014/main" id="{5DD3A92F-F95E-37E0-B3EE-AF01C7E565A8}"/>
              </a:ext>
            </a:extLst>
          </p:cNvPr>
          <p:cNvSpPr>
            <a:spLocks noGrp="1"/>
          </p:cNvSpPr>
          <p:nvPr>
            <p:ph type="dt" sz="half" idx="10"/>
          </p:nvPr>
        </p:nvSpPr>
        <p:spPr/>
        <p:txBody>
          <a:bodyPr/>
          <a:lstStyle/>
          <a:p>
            <a:fld id="{ABD8F6B8-6CCD-44CC-8EC5-043D277CA19F}" type="datetime1">
              <a:rPr lang="en-US" smtClean="0"/>
              <a:t>9/28/2024</a:t>
            </a:fld>
            <a:endParaRPr lang="en-US"/>
          </a:p>
        </p:txBody>
      </p:sp>
      <p:sp>
        <p:nvSpPr>
          <p:cNvPr id="5" name="Footer Placeholder 4">
            <a:extLst>
              <a:ext uri="{FF2B5EF4-FFF2-40B4-BE49-F238E27FC236}">
                <a16:creationId xmlns:a16="http://schemas.microsoft.com/office/drawing/2014/main" id="{755D1416-2F67-4066-0109-6E9E7DED4B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BD3D49-1C6E-D247-FDE2-1D2890124DFC}"/>
              </a:ext>
            </a:extLst>
          </p:cNvPr>
          <p:cNvSpPr>
            <a:spLocks noGrp="1"/>
          </p:cNvSpPr>
          <p:nvPr>
            <p:ph type="sldNum" sz="quarter" idx="12"/>
          </p:nvPr>
        </p:nvSpPr>
        <p:spPr/>
        <p:txBody>
          <a:bodyPr/>
          <a:lstStyle/>
          <a:p>
            <a:fld id="{4F7E9C80-C75B-4B75-A6C5-E58A18995148}" type="slidenum">
              <a:rPr lang="en-US" smtClean="0"/>
              <a:t>6</a:t>
            </a:fld>
            <a:endParaRPr lang="en-US"/>
          </a:p>
        </p:txBody>
      </p:sp>
      <p:pic>
        <p:nvPicPr>
          <p:cNvPr id="8" name="Picture 7">
            <a:extLst>
              <a:ext uri="{FF2B5EF4-FFF2-40B4-BE49-F238E27FC236}">
                <a16:creationId xmlns:a16="http://schemas.microsoft.com/office/drawing/2014/main" id="{E5329D50-9A02-7DBF-EEB9-8A46F2D11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989114"/>
            <a:ext cx="4867275" cy="5248275"/>
          </a:xfrm>
          <a:prstGeom prst="rect">
            <a:avLst/>
          </a:prstGeom>
        </p:spPr>
      </p:pic>
    </p:spTree>
    <p:extLst>
      <p:ext uri="{BB962C8B-B14F-4D97-AF65-F5344CB8AC3E}">
        <p14:creationId xmlns:p14="http://schemas.microsoft.com/office/powerpoint/2010/main" val="2247506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2DCBF-8522-87E7-7200-C9C4CC5EFC37}"/>
              </a:ext>
            </a:extLst>
          </p:cNvPr>
          <p:cNvSpPr>
            <a:spLocks noGrp="1"/>
          </p:cNvSpPr>
          <p:nvPr>
            <p:ph type="ctrTitle"/>
          </p:nvPr>
        </p:nvSpPr>
        <p:spPr>
          <a:xfrm>
            <a:off x="685800" y="228600"/>
            <a:ext cx="7772400" cy="1470025"/>
          </a:xfrm>
        </p:spPr>
        <p:txBody>
          <a:bodyPr/>
          <a:lstStyle/>
          <a:p>
            <a:r>
              <a:rPr lang="en-IN" dirty="0"/>
              <a:t>SAMPLE DATASET</a:t>
            </a:r>
          </a:p>
        </p:txBody>
      </p:sp>
      <p:graphicFrame>
        <p:nvGraphicFramePr>
          <p:cNvPr id="4" name="Table 3">
            <a:extLst>
              <a:ext uri="{FF2B5EF4-FFF2-40B4-BE49-F238E27FC236}">
                <a16:creationId xmlns:a16="http://schemas.microsoft.com/office/drawing/2014/main" id="{CF000C48-F7B7-0AA5-0049-F3B59B54ABF9}"/>
              </a:ext>
            </a:extLst>
          </p:cNvPr>
          <p:cNvGraphicFramePr>
            <a:graphicFrameLocks noGrp="1"/>
          </p:cNvGraphicFramePr>
          <p:nvPr>
            <p:extLst>
              <p:ext uri="{D42A27DB-BD31-4B8C-83A1-F6EECF244321}">
                <p14:modId xmlns:p14="http://schemas.microsoft.com/office/powerpoint/2010/main" val="3930846725"/>
              </p:ext>
            </p:extLst>
          </p:nvPr>
        </p:nvGraphicFramePr>
        <p:xfrm>
          <a:off x="533400" y="1295400"/>
          <a:ext cx="7772400" cy="5298934"/>
        </p:xfrm>
        <a:graphic>
          <a:graphicData uri="http://schemas.openxmlformats.org/drawingml/2006/table">
            <a:tbl>
              <a:tblPr/>
              <a:tblGrid>
                <a:gridCol w="1554480">
                  <a:extLst>
                    <a:ext uri="{9D8B030D-6E8A-4147-A177-3AD203B41FA5}">
                      <a16:colId xmlns:a16="http://schemas.microsoft.com/office/drawing/2014/main" val="1132036059"/>
                    </a:ext>
                  </a:extLst>
                </a:gridCol>
                <a:gridCol w="1554480">
                  <a:extLst>
                    <a:ext uri="{9D8B030D-6E8A-4147-A177-3AD203B41FA5}">
                      <a16:colId xmlns:a16="http://schemas.microsoft.com/office/drawing/2014/main" val="708246876"/>
                    </a:ext>
                  </a:extLst>
                </a:gridCol>
                <a:gridCol w="1554480">
                  <a:extLst>
                    <a:ext uri="{9D8B030D-6E8A-4147-A177-3AD203B41FA5}">
                      <a16:colId xmlns:a16="http://schemas.microsoft.com/office/drawing/2014/main" val="497704153"/>
                    </a:ext>
                  </a:extLst>
                </a:gridCol>
                <a:gridCol w="1554480">
                  <a:extLst>
                    <a:ext uri="{9D8B030D-6E8A-4147-A177-3AD203B41FA5}">
                      <a16:colId xmlns:a16="http://schemas.microsoft.com/office/drawing/2014/main" val="1013688752"/>
                    </a:ext>
                  </a:extLst>
                </a:gridCol>
                <a:gridCol w="1554480">
                  <a:extLst>
                    <a:ext uri="{9D8B030D-6E8A-4147-A177-3AD203B41FA5}">
                      <a16:colId xmlns:a16="http://schemas.microsoft.com/office/drawing/2014/main" val="3616586036"/>
                    </a:ext>
                  </a:extLst>
                </a:gridCol>
              </a:tblGrid>
              <a:tr h="75155">
                <a:tc>
                  <a:txBody>
                    <a:bodyPr/>
                    <a:lstStyle/>
                    <a:p>
                      <a:r>
                        <a:rPr lang="en-IN" sz="1000" dirty="0"/>
                        <a:t>ID</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dirty="0"/>
                        <a:t>Title</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a:t>Content</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a:t>Source</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dirty="0"/>
                        <a:t>Label</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4739225"/>
                  </a:ext>
                </a:extLst>
              </a:tr>
              <a:tr h="765735">
                <a:tc>
                  <a:txBody>
                    <a:bodyPr/>
                    <a:lstStyle/>
                    <a:p>
                      <a:r>
                        <a:rPr lang="en-IN" sz="1000"/>
                        <a:t>1</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t>"Miracle Cure for COVID-19 Discovered!"</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t>"A group of scientists from an undisclosed location have found a miraculous cure for COVID-19, which can cure anyone within 24 hours."</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000"/>
                        <a:t>unknown-news.com</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000" dirty="0"/>
                        <a:t>Fake</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086470"/>
                  </a:ext>
                </a:extLst>
              </a:tr>
              <a:tr h="765735">
                <a:tc>
                  <a:txBody>
                    <a:bodyPr/>
                    <a:lstStyle/>
                    <a:p>
                      <a:r>
                        <a:rPr lang="en-IN" sz="1000" dirty="0"/>
                        <a:t>2</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a:t>"Global Warming a Hoax, Says New Study"</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a:t>"A new study claims that global warming is just a fabricated idea created to control governments and increase taxes."</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000"/>
                        <a:t>conspiracytheory.net</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000" dirty="0"/>
                        <a:t>Fake</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274396"/>
                  </a:ext>
                </a:extLst>
              </a:tr>
              <a:tr h="915586">
                <a:tc>
                  <a:txBody>
                    <a:bodyPr/>
                    <a:lstStyle/>
                    <a:p>
                      <a:r>
                        <a:rPr lang="en-IN" sz="1000"/>
                        <a:t>3</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a:t>"NASA Confirms Water on Mars"</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t>"NASA has officially confirmed that there is liquid water present on the surface of Mars, sparking hope for potential life on the red planet."</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000"/>
                        <a:t>nasa.gov</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000" dirty="0"/>
                        <a:t>Real</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5355501"/>
                  </a:ext>
                </a:extLst>
              </a:tr>
              <a:tr h="765735">
                <a:tc>
                  <a:txBody>
                    <a:bodyPr/>
                    <a:lstStyle/>
                    <a:p>
                      <a:r>
                        <a:rPr lang="en-IN" sz="1000"/>
                        <a:t>4</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a:t>"Aliens Have Landed in Nevada"</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a:t>"Multiple reports are coming in from Nevada about sightings of alien spacecraft landing. Experts believe this could be the first contact."</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000" dirty="0"/>
                        <a:t>extraterrestrialnews.com</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000"/>
                        <a:t>Fake</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3667412"/>
                  </a:ext>
                </a:extLst>
              </a:tr>
              <a:tr h="915586">
                <a:tc>
                  <a:txBody>
                    <a:bodyPr/>
                    <a:lstStyle/>
                    <a:p>
                      <a:r>
                        <a:rPr lang="en-IN" sz="1000"/>
                        <a:t>5</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a:t>"New Vaccine Effectively Reduces COVID-19"</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a:t>"Clinical trials have shown that the new vaccine for COVID-19 has a 95% effectiveness rate in reducing symptoms and preventing severe cases."</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000"/>
                        <a:t>healthnews.org</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000"/>
                        <a:t>Real</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7666336"/>
                  </a:ext>
                </a:extLst>
              </a:tr>
              <a:tr h="915586">
                <a:tc>
                  <a:txBody>
                    <a:bodyPr/>
                    <a:lstStyle/>
                    <a:p>
                      <a:r>
                        <a:rPr lang="en-IN" sz="1000" dirty="0"/>
                        <a:t>6</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000"/>
                        <a:t>"New Renewable Energy Breakthrough"</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a:t>"Scientists have developed a new type of solar panel that is 50% more efficient than current technologies, marking a huge leap in renewable energy."</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000"/>
                        <a:t>greenfuture.org</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000" dirty="0"/>
                        <a:t>Real</a:t>
                      </a:r>
                    </a:p>
                  </a:txBody>
                  <a:tcPr marL="16763" marR="16763" marT="8381" marB="83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5492270"/>
                  </a:ext>
                </a:extLst>
              </a:tr>
            </a:tbl>
          </a:graphicData>
        </a:graphic>
      </p:graphicFrame>
    </p:spTree>
    <p:extLst>
      <p:ext uri="{BB962C8B-B14F-4D97-AF65-F5344CB8AC3E}">
        <p14:creationId xmlns:p14="http://schemas.microsoft.com/office/powerpoint/2010/main" val="3022994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B5CC1-62FF-27C8-0361-7BD629AE07F5}"/>
              </a:ext>
            </a:extLst>
          </p:cNvPr>
          <p:cNvSpPr>
            <a:spLocks noGrp="1"/>
          </p:cNvSpPr>
          <p:nvPr>
            <p:ph type="title"/>
          </p:nvPr>
        </p:nvSpPr>
        <p:spPr/>
        <p:txBody>
          <a:bodyPr/>
          <a:lstStyle/>
          <a:p>
            <a:r>
              <a:rPr lang="en-IN" dirty="0"/>
              <a:t>VISUALIZATION</a:t>
            </a:r>
          </a:p>
        </p:txBody>
      </p:sp>
      <p:sp>
        <p:nvSpPr>
          <p:cNvPr id="4" name="Date Placeholder 3">
            <a:extLst>
              <a:ext uri="{FF2B5EF4-FFF2-40B4-BE49-F238E27FC236}">
                <a16:creationId xmlns:a16="http://schemas.microsoft.com/office/drawing/2014/main" id="{7522FCD9-D1E8-68CD-8AFD-32244E2704EC}"/>
              </a:ext>
            </a:extLst>
          </p:cNvPr>
          <p:cNvSpPr>
            <a:spLocks noGrp="1"/>
          </p:cNvSpPr>
          <p:nvPr>
            <p:ph type="dt" sz="half" idx="10"/>
          </p:nvPr>
        </p:nvSpPr>
        <p:spPr/>
        <p:txBody>
          <a:bodyPr/>
          <a:lstStyle/>
          <a:p>
            <a:fld id="{ABD8F6B8-6CCD-44CC-8EC5-043D277CA19F}" type="datetime1">
              <a:rPr lang="en-US" smtClean="0"/>
              <a:t>9/28/2024</a:t>
            </a:fld>
            <a:endParaRPr lang="en-US"/>
          </a:p>
        </p:txBody>
      </p:sp>
      <p:sp>
        <p:nvSpPr>
          <p:cNvPr id="5" name="Footer Placeholder 4">
            <a:extLst>
              <a:ext uri="{FF2B5EF4-FFF2-40B4-BE49-F238E27FC236}">
                <a16:creationId xmlns:a16="http://schemas.microsoft.com/office/drawing/2014/main" id="{AE1AEAD6-F9A5-8406-E68F-19936A260C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C75D17-3F44-379D-D4D7-3AE2388998D5}"/>
              </a:ext>
            </a:extLst>
          </p:cNvPr>
          <p:cNvSpPr>
            <a:spLocks noGrp="1"/>
          </p:cNvSpPr>
          <p:nvPr>
            <p:ph type="sldNum" sz="quarter" idx="12"/>
          </p:nvPr>
        </p:nvSpPr>
        <p:spPr/>
        <p:txBody>
          <a:bodyPr/>
          <a:lstStyle/>
          <a:p>
            <a:fld id="{4F7E9C80-C75B-4B75-A6C5-E58A18995148}" type="slidenum">
              <a:rPr lang="en-US" smtClean="0"/>
              <a:t>8</a:t>
            </a:fld>
            <a:endParaRPr lang="en-US"/>
          </a:p>
        </p:txBody>
      </p:sp>
      <p:pic>
        <p:nvPicPr>
          <p:cNvPr id="12" name="Content Placeholder 11">
            <a:extLst>
              <a:ext uri="{FF2B5EF4-FFF2-40B4-BE49-F238E27FC236}">
                <a16:creationId xmlns:a16="http://schemas.microsoft.com/office/drawing/2014/main" id="{5ED9A678-DC97-712D-2091-C5E9386633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783" y="1752600"/>
            <a:ext cx="4114799" cy="2996542"/>
          </a:xfrm>
        </p:spPr>
      </p:pic>
      <p:pic>
        <p:nvPicPr>
          <p:cNvPr id="14" name="Picture 13">
            <a:extLst>
              <a:ext uri="{FF2B5EF4-FFF2-40B4-BE49-F238E27FC236}">
                <a16:creationId xmlns:a16="http://schemas.microsoft.com/office/drawing/2014/main" id="{856D200F-F8B9-2CE4-34F8-3F0DA5309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761467"/>
            <a:ext cx="4193235" cy="2987675"/>
          </a:xfrm>
          <a:prstGeom prst="rect">
            <a:avLst/>
          </a:prstGeom>
        </p:spPr>
      </p:pic>
    </p:spTree>
    <p:extLst>
      <p:ext uri="{BB962C8B-B14F-4D97-AF65-F5344CB8AC3E}">
        <p14:creationId xmlns:p14="http://schemas.microsoft.com/office/powerpoint/2010/main" val="216510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098234-3E64-CCF1-E78B-E9F6DA1BC377}"/>
              </a:ext>
            </a:extLst>
          </p:cNvPr>
          <p:cNvSpPr>
            <a:spLocks noGrp="1"/>
          </p:cNvSpPr>
          <p:nvPr>
            <p:ph idx="1"/>
          </p:nvPr>
        </p:nvSpPr>
        <p:spPr>
          <a:xfrm>
            <a:off x="457200" y="228600"/>
            <a:ext cx="8229600" cy="5897563"/>
          </a:xfrm>
        </p:spPr>
        <p:txBody>
          <a:bodyPr/>
          <a:lstStyle/>
          <a:p>
            <a:r>
              <a:rPr lang="en-IN" dirty="0" err="1"/>
              <a:t>Vizualization</a:t>
            </a:r>
            <a:r>
              <a:rPr lang="en-IN" dirty="0"/>
              <a:t> of misinformation over the world</a:t>
            </a:r>
          </a:p>
          <a:p>
            <a:endParaRPr lang="en-IN" dirty="0"/>
          </a:p>
        </p:txBody>
      </p:sp>
      <p:sp>
        <p:nvSpPr>
          <p:cNvPr id="4" name="Date Placeholder 3">
            <a:extLst>
              <a:ext uri="{FF2B5EF4-FFF2-40B4-BE49-F238E27FC236}">
                <a16:creationId xmlns:a16="http://schemas.microsoft.com/office/drawing/2014/main" id="{C9C8867E-61F5-712C-DF88-7B31CE695F2B}"/>
              </a:ext>
            </a:extLst>
          </p:cNvPr>
          <p:cNvSpPr>
            <a:spLocks noGrp="1"/>
          </p:cNvSpPr>
          <p:nvPr>
            <p:ph type="dt" sz="half" idx="10"/>
          </p:nvPr>
        </p:nvSpPr>
        <p:spPr/>
        <p:txBody>
          <a:bodyPr/>
          <a:lstStyle/>
          <a:p>
            <a:fld id="{ABD8F6B8-6CCD-44CC-8EC5-043D277CA19F}" type="datetime1">
              <a:rPr lang="en-US" smtClean="0"/>
              <a:t>9/28/2024</a:t>
            </a:fld>
            <a:endParaRPr lang="en-US"/>
          </a:p>
        </p:txBody>
      </p:sp>
      <p:sp>
        <p:nvSpPr>
          <p:cNvPr id="5" name="Footer Placeholder 4">
            <a:extLst>
              <a:ext uri="{FF2B5EF4-FFF2-40B4-BE49-F238E27FC236}">
                <a16:creationId xmlns:a16="http://schemas.microsoft.com/office/drawing/2014/main" id="{AA8CC607-B94E-BF92-4758-41CB4C9AB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9D5286-63D9-236B-5A04-438A0D8C9FB1}"/>
              </a:ext>
            </a:extLst>
          </p:cNvPr>
          <p:cNvSpPr>
            <a:spLocks noGrp="1"/>
          </p:cNvSpPr>
          <p:nvPr>
            <p:ph type="sldNum" sz="quarter" idx="12"/>
          </p:nvPr>
        </p:nvSpPr>
        <p:spPr/>
        <p:txBody>
          <a:bodyPr/>
          <a:lstStyle/>
          <a:p>
            <a:fld id="{4F7E9C80-C75B-4B75-A6C5-E58A18995148}" type="slidenum">
              <a:rPr lang="en-US" smtClean="0"/>
              <a:t>9</a:t>
            </a:fld>
            <a:endParaRPr lang="en-US"/>
          </a:p>
        </p:txBody>
      </p:sp>
      <p:pic>
        <p:nvPicPr>
          <p:cNvPr id="8" name="Picture 7">
            <a:extLst>
              <a:ext uri="{FF2B5EF4-FFF2-40B4-BE49-F238E27FC236}">
                <a16:creationId xmlns:a16="http://schemas.microsoft.com/office/drawing/2014/main" id="{3BC7E42B-2471-125D-5623-0A2D296942A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480" y="1141412"/>
            <a:ext cx="8856778" cy="4984751"/>
          </a:xfrm>
          <a:prstGeom prst="rect">
            <a:avLst/>
          </a:prstGeom>
        </p:spPr>
      </p:pic>
    </p:spTree>
    <p:extLst>
      <p:ext uri="{BB962C8B-B14F-4D97-AF65-F5344CB8AC3E}">
        <p14:creationId xmlns:p14="http://schemas.microsoft.com/office/powerpoint/2010/main" val="722867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755</Words>
  <Application>Microsoft Office PowerPoint</Application>
  <PresentationFormat>On-screen Show (4:3)</PresentationFormat>
  <Paragraphs>90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Trebuchet MS</vt:lpstr>
      <vt:lpstr>Office Theme</vt:lpstr>
      <vt:lpstr>FAKE NEWS</vt:lpstr>
      <vt:lpstr>      Table of contents</vt:lpstr>
      <vt:lpstr>ABSTRACT</vt:lpstr>
      <vt:lpstr>OBJECTIVES</vt:lpstr>
      <vt:lpstr>PowerPoint Presentation</vt:lpstr>
      <vt:lpstr>ARCHITECTURE DIAGRAM</vt:lpstr>
      <vt:lpstr>SAMPLE DATASET</vt:lpstr>
      <vt:lpstr>VISUALIZATION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Rajasekar</dc:creator>
  <cp:lastModifiedBy>Arya vardhan</cp:lastModifiedBy>
  <cp:revision>23</cp:revision>
  <dcterms:created xsi:type="dcterms:W3CDTF">2020-05-13T07:00:09Z</dcterms:created>
  <dcterms:modified xsi:type="dcterms:W3CDTF">2024-09-28T16:41:57Z</dcterms:modified>
</cp:coreProperties>
</file>