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7.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removePersonalInfoOnSave="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9BA8B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b2a8e0b5b95dfe59/Documents/results%202%20fina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b2a8e0b5b95dfe59/Documents/results%202%20fina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a:t>TF-IDF Models</a:t>
            </a:r>
            <a:r>
              <a:rPr lang="en-US" sz="2000" b="1" baseline="0"/>
              <a:t> Performance Analysis </a:t>
            </a:r>
            <a:endParaRPr lang="en-US" sz="20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TF-IDF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0.86</c:v>
                </c:pt>
                <c:pt idx="1">
                  <c:v>0.973</c:v>
                </c:pt>
                <c:pt idx="2">
                  <c:v>0.837</c:v>
                </c:pt>
                <c:pt idx="3">
                  <c:v>0.853</c:v>
                </c:pt>
                <c:pt idx="4">
                  <c:v>0.893</c:v>
                </c:pt>
              </c:numCache>
            </c:numRef>
          </c:val>
        </c:ser>
        <c:ser>
          <c:idx val="1"/>
          <c:order val="1"/>
          <c:tx>
            <c:strRef>
              <c:f>'[results 2 final.xlsx]Sheet1'!$H$1</c:f>
              <c:strCache>
                <c:ptCount val="1"/>
                <c:pt idx="0">
                  <c:v>TF-IDF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0.963</c:v>
                </c:pt>
                <c:pt idx="1">
                  <c:v>0.973</c:v>
                </c:pt>
                <c:pt idx="2">
                  <c:v>0.957</c:v>
                </c:pt>
                <c:pt idx="3">
                  <c:v>0.964</c:v>
                </c:pt>
                <c:pt idx="4">
                  <c:v>0.974</c:v>
                </c:pt>
              </c:numCache>
            </c:numRef>
          </c:val>
        </c:ser>
        <c:dLbls>
          <c:dLblPos val="inEnd"/>
          <c:showLegendKey val="0"/>
          <c:showVal val="1"/>
          <c:showCatName val="0"/>
          <c:showSerName val="0"/>
          <c:showPercent val="0"/>
          <c:showBubbleSize val="0"/>
        </c:dLbls>
        <c:gapWidth val="182"/>
        <c:axId val="609847520"/>
        <c:axId val="609851128"/>
      </c:barChart>
      <c:catAx>
        <c:axId val="609847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09851128"/>
        <c:crosses val="autoZero"/>
        <c:auto val="1"/>
        <c:lblAlgn val="ctr"/>
        <c:lblOffset val="100"/>
        <c:noMultiLvlLbl val="0"/>
      </c:catAx>
      <c:valAx>
        <c:axId val="609851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84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2000" b="1"/>
              <a:t>Count Vectorizer Models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Count Vect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0.967</c:v>
                </c:pt>
                <c:pt idx="1">
                  <c:v>0.985</c:v>
                </c:pt>
                <c:pt idx="2">
                  <c:v>0.964</c:v>
                </c:pt>
                <c:pt idx="3">
                  <c:v>0.985</c:v>
                </c:pt>
                <c:pt idx="4">
                  <c:v>0.983</c:v>
                </c:pt>
              </c:numCache>
            </c:numRef>
          </c:val>
        </c:ser>
        <c:ser>
          <c:idx val="1"/>
          <c:order val="1"/>
          <c:tx>
            <c:strRef>
              <c:f>'[results 2 final.xlsx]Sheet1'!$H$1</c:f>
              <c:strCache>
                <c:ptCount val="1"/>
                <c:pt idx="0">
                  <c:v>Count Vect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0.872</c:v>
                </c:pt>
                <c:pt idx="1">
                  <c:v>0.986</c:v>
                </c:pt>
                <c:pt idx="2">
                  <c:v>0.863</c:v>
                </c:pt>
                <c:pt idx="3">
                  <c:v>0.946</c:v>
                </c:pt>
                <c:pt idx="4">
                  <c:v>0.936</c:v>
                </c:pt>
              </c:numCache>
            </c:numRef>
          </c:val>
        </c:ser>
        <c:dLbls>
          <c:dLblPos val="inEnd"/>
          <c:showLegendKey val="0"/>
          <c:showVal val="1"/>
          <c:showCatName val="0"/>
          <c:showSerName val="0"/>
          <c:showPercent val="0"/>
          <c:showBubbleSize val="0"/>
        </c:dLbls>
        <c:gapWidth val="182"/>
        <c:axId val="630170064"/>
        <c:axId val="630169408"/>
      </c:barChart>
      <c:catAx>
        <c:axId val="630170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69408"/>
        <c:crosses val="autoZero"/>
        <c:auto val="1"/>
        <c:lblAlgn val="ctr"/>
        <c:lblOffset val="100"/>
        <c:noMultiLvlLbl val="0"/>
      </c:catAx>
      <c:valAx>
        <c:axId val="630169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70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7" name=""/>
        <p:cNvGrpSpPr/>
        <p:nvPr/>
      </p:nvGrpSpPr>
      <p:grpSpPr>
        <a:xfrm>
          <a:off x="0" y="0"/>
          <a:ext cx="0" cy="0"/>
          <a:chOff x="0" y="0"/>
          <a:chExt cx="0" cy="0"/>
        </a:xfrm>
      </p:grpSpPr>
      <p:sp>
        <p:nvSpPr>
          <p:cNvPr id="104872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2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1162502C-5164-4BD4-A58D-1C1B384494DB}" type="datetimeFigureOut">
              <a:rPr lang="en-US" smtClean="0"/>
              <a:t>11/12/2023</a:t>
            </a:fld>
            <a:endParaRPr lang="en-US"/>
          </a:p>
        </p:txBody>
      </p:sp>
      <p:sp>
        <p:nvSpPr>
          <p:cNvPr id="104872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2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2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EA0B0ADC-0045-4078-8540-5F81B050753B}"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8"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2" name="Rectangle 9"/>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Title 1"/>
          <p:cNvSpPr>
            <a:spLocks noGrp="1"/>
          </p:cNvSpPr>
          <p:nvPr>
            <p:ph type="ctrTitle"/>
          </p:nvPr>
        </p:nvSpPr>
        <p:spPr>
          <a:xfrm>
            <a:off x="1097280" y="758952"/>
            <a:ext cx="10058400" cy="3566160"/>
          </a:xfrm>
        </p:spPr>
        <p:txBody>
          <a:bodyPr anchor="b">
            <a:normAutofit/>
          </a:bodyPr>
          <a:lstStyle>
            <a:lvl1pPr algn="l">
              <a:lnSpc>
                <a:spcPct val="90000"/>
              </a:lnSpc>
              <a:defRPr baseline="0" sz="8000" spc="-50">
                <a:solidFill>
                  <a:schemeClr val="tx1">
                    <a:lumMod val="85000"/>
                    <a:lumOff val="15000"/>
                  </a:schemeClr>
                </a:solidFill>
              </a:defRPr>
            </a:lvl1pPr>
          </a:lstStyle>
          <a:p>
            <a:r>
              <a:rPr lang="en-US"/>
              <a:t>Click to edit Master title style</a:t>
            </a:r>
          </a:p>
        </p:txBody>
      </p:sp>
      <p:sp>
        <p:nvSpPr>
          <p:cNvPr id="1048584" name="Subtitle 2"/>
          <p:cNvSpPr>
            <a:spLocks noGrp="1"/>
          </p:cNvSpPr>
          <p:nvPr>
            <p:ph type="subTitle" idx="1"/>
          </p:nvPr>
        </p:nvSpPr>
        <p:spPr>
          <a:xfrm>
            <a:off x="1100051" y="4645152"/>
            <a:ext cx="10058400" cy="1143000"/>
          </a:xfrm>
        </p:spPr>
        <p:txBody>
          <a:bodyPr lIns="91440" rIns="91440">
            <a:normAutofit/>
          </a:bodyPr>
          <a:lstStyle>
            <a:lvl1pPr algn="l" indent="0" marL="0">
              <a:buNone/>
              <a:defRPr baseline="0" cap="all" sz="2400" spc="200">
                <a:solidFill>
                  <a:schemeClr val="tx1"/>
                </a:solidFill>
                <a:latin typeface="+mn-lt"/>
              </a:defRPr>
            </a:lvl1pPr>
            <a:lvl2pPr algn="ctr" indent="0" marL="457200">
              <a:buNone/>
              <a:defRPr sz="2400"/>
            </a:lvl2pPr>
            <a:lvl3pPr algn="ctr" indent="0" marL="914400">
              <a:buNone/>
              <a:defRPr sz="24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a:t>Click to edit Master subtitle style</a:t>
            </a:r>
          </a:p>
        </p:txBody>
      </p:sp>
      <p:cxnSp>
        <p:nvCxnSpPr>
          <p:cNvPr id="3145729" name="Straight Connector 8"/>
          <p:cNvCxnSpPr>
            <a:cxnSpLocks/>
          </p:cNvCxnSpPr>
          <p:nvPr/>
        </p:nvCxnSpPr>
        <p:spPr>
          <a:xfrm>
            <a:off x="1207658" y="4474741"/>
            <a:ext cx="9875520"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585" name="Date Placeholder 3"/>
          <p:cNvSpPr>
            <a:spLocks noGrp="1"/>
          </p:cNvSpPr>
          <p:nvPr>
            <p:ph type="dt" sz="half" idx="10"/>
          </p:nvPr>
        </p:nvSpPr>
        <p:spPr/>
        <p:txBody>
          <a:bodyPr/>
          <a:p>
            <a:fld id="{9184DA70-C731-4C70-880D-CCD4705E623C}" type="datetime1">
              <a:rPr lang="en-US" smtClean="0"/>
              <a:t>11/12/2023</a:t>
            </a:fld>
            <a:endParaRPr lang="en-US"/>
          </a:p>
        </p:txBody>
      </p:sp>
      <p:sp>
        <p:nvSpPr>
          <p:cNvPr id="1048586" name="Footer Placeholder 4"/>
          <p:cNvSpPr>
            <a:spLocks noGrp="1"/>
          </p:cNvSpPr>
          <p:nvPr>
            <p:ph type="ftr" sz="quarter" idx="11"/>
          </p:nvPr>
        </p:nvSpPr>
        <p:spPr/>
        <p:txBody>
          <a:bodyPr/>
          <a:p>
            <a:endParaRPr lang="en-US"/>
          </a:p>
        </p:txBody>
      </p:sp>
      <p:sp>
        <p:nvSpPr>
          <p:cNvPr id="104858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711" name="Title 1"/>
          <p:cNvSpPr>
            <a:spLocks noGrp="1"/>
          </p:cNvSpPr>
          <p:nvPr>
            <p:ph type="title"/>
          </p:nvPr>
        </p:nvSpPr>
        <p:spPr/>
        <p:txBody>
          <a:bodyPr/>
          <a:p>
            <a:r>
              <a:rPr lang="en-US"/>
              <a:t>Click to edit Master title style</a:t>
            </a:r>
          </a:p>
        </p:txBody>
      </p:sp>
      <p:sp>
        <p:nvSpPr>
          <p:cNvPr id="1048712" name="Vertical Text Placeholder 2"/>
          <p:cNvSpPr>
            <a:spLocks noGrp="1"/>
          </p:cNvSpPr>
          <p:nvPr>
            <p:ph type="body" orient="vert" idx="1"/>
          </p:nvPr>
        </p:nvSpPr>
        <p:spPr/>
        <p:txBody>
          <a:bodyPr bIns="0" lIns="45720" rIns="45720" tIns="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3" name="Date Placeholder 6"/>
          <p:cNvSpPr>
            <a:spLocks noGrp="1"/>
          </p:cNvSpPr>
          <p:nvPr>
            <p:ph type="dt" sz="half" idx="10"/>
          </p:nvPr>
        </p:nvSpPr>
        <p:spPr/>
        <p:txBody>
          <a:bodyPr/>
          <a:p>
            <a:fld id="{B612A279-0833-481D-8C56-F67FD0AC6C50}" type="datetime1">
              <a:rPr lang="en-US" smtClean="0"/>
              <a:t>11/12/2023</a:t>
            </a:fld>
            <a:endParaRPr lang="en-US"/>
          </a:p>
        </p:txBody>
      </p:sp>
      <p:sp>
        <p:nvSpPr>
          <p:cNvPr id="1048714" name="Footer Placeholder 7"/>
          <p:cNvSpPr>
            <a:spLocks noGrp="1"/>
          </p:cNvSpPr>
          <p:nvPr>
            <p:ph type="ftr" sz="quarter" idx="11"/>
          </p:nvPr>
        </p:nvSpPr>
        <p:spPr/>
        <p:txBody>
          <a:bodyPr/>
          <a:p>
            <a:endParaRPr lang="en-US"/>
          </a:p>
        </p:txBody>
      </p:sp>
      <p:sp>
        <p:nvSpPr>
          <p:cNvPr id="104871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4" name=""/>
        <p:cNvGrpSpPr/>
        <p:nvPr/>
      </p:nvGrpSpPr>
      <p:grpSpPr>
        <a:xfrm>
          <a:off x="0" y="0"/>
          <a:ext cx="0" cy="0"/>
          <a:chOff x="0" y="0"/>
          <a:chExt cx="0" cy="0"/>
        </a:xfrm>
      </p:grpSpPr>
      <p:sp>
        <p:nvSpPr>
          <p:cNvPr id="1048705" name="Rectangle 8"/>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6" name="Vertical Title 1"/>
          <p:cNvSpPr>
            <a:spLocks noGrp="1"/>
          </p:cNvSpPr>
          <p:nvPr>
            <p:ph type="title" orient="vert"/>
          </p:nvPr>
        </p:nvSpPr>
        <p:spPr>
          <a:xfrm>
            <a:off x="8724900" y="412302"/>
            <a:ext cx="2628900" cy="5759898"/>
          </a:xfrm>
        </p:spPr>
        <p:txBody>
          <a:bodyPr vert="eaVert"/>
          <a:p>
            <a:r>
              <a:rPr lang="en-US"/>
              <a:t>Click to edit Master title style</a:t>
            </a:r>
          </a:p>
        </p:txBody>
      </p:sp>
      <p:sp>
        <p:nvSpPr>
          <p:cNvPr id="1048707" name="Vertical Text Placeholder 2"/>
          <p:cNvSpPr>
            <a:spLocks noGrp="1"/>
          </p:cNvSpPr>
          <p:nvPr>
            <p:ph type="body" orient="vert" idx="1"/>
          </p:nvPr>
        </p:nvSpPr>
        <p:spPr>
          <a:xfrm>
            <a:off x="838200" y="412302"/>
            <a:ext cx="7734300" cy="5759898"/>
          </a:xfrm>
        </p:spPr>
        <p:txBody>
          <a:bodyPr bIns="0" lIns="45720" rIns="45720" tIns="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Date Placeholder 6"/>
          <p:cNvSpPr>
            <a:spLocks noGrp="1"/>
          </p:cNvSpPr>
          <p:nvPr>
            <p:ph type="dt" sz="half" idx="10"/>
          </p:nvPr>
        </p:nvSpPr>
        <p:spPr/>
        <p:txBody>
          <a:bodyPr/>
          <a:p>
            <a:fld id="{6587DA83-5663-4C9C-B9AA-0B40A3DAFF81}" type="datetime1">
              <a:rPr lang="en-US" smtClean="0"/>
              <a:t>11/12/2023</a:t>
            </a:fld>
            <a:endParaRPr lang="en-US"/>
          </a:p>
        </p:txBody>
      </p:sp>
      <p:sp>
        <p:nvSpPr>
          <p:cNvPr id="1048709" name="Footer Placeholder 7"/>
          <p:cNvSpPr>
            <a:spLocks noGrp="1"/>
          </p:cNvSpPr>
          <p:nvPr>
            <p:ph type="ftr" sz="quarter" idx="11"/>
          </p:nvPr>
        </p:nvSpPr>
        <p:spPr/>
        <p:txBody>
          <a:bodyPr/>
          <a:p>
            <a:endParaRPr lang="en-US"/>
          </a:p>
        </p:txBody>
      </p:sp>
      <p:sp>
        <p:nvSpPr>
          <p:cNvPr id="104871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p>
        </p:txBody>
      </p:sp>
      <p:sp>
        <p:nvSpPr>
          <p:cNvPr id="10486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4" name="Date Placeholder 6"/>
          <p:cNvSpPr>
            <a:spLocks noGrp="1"/>
          </p:cNvSpPr>
          <p:nvPr>
            <p:ph type="dt" sz="half" idx="10"/>
          </p:nvPr>
        </p:nvSpPr>
        <p:spPr/>
        <p:txBody>
          <a:bodyPr/>
          <a:p>
            <a:fld id="{4BE1D723-8F53-4F53-90B0-1982A396982E}" type="datetime1">
              <a:rPr lang="en-US" smtClean="0"/>
              <a:t>11/12/2023</a:t>
            </a:fld>
            <a:endParaRPr lang="en-US"/>
          </a:p>
        </p:txBody>
      </p:sp>
      <p:sp>
        <p:nvSpPr>
          <p:cNvPr id="1048605" name="Footer Placeholder 7"/>
          <p:cNvSpPr>
            <a:spLocks noGrp="1"/>
          </p:cNvSpPr>
          <p:nvPr>
            <p:ph type="ftr" sz="quarter" idx="11"/>
          </p:nvPr>
        </p:nvSpPr>
        <p:spPr/>
        <p:txBody>
          <a:bodyPr/>
          <a:p>
            <a:endParaRPr lang="en-US"/>
          </a:p>
        </p:txBody>
      </p:sp>
      <p:sp>
        <p:nvSpPr>
          <p:cNvPr id="104860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Pr>
        <a:solidFill>
          <a:schemeClr val="bg1"/>
        </a:solidFill>
        <a:effectLst/>
      </p:bgPr>
    </p:bg>
    <p:spTree>
      <p:nvGrpSpPr>
        <p:cNvPr id="66" name=""/>
        <p:cNvGrpSpPr/>
        <p:nvPr/>
      </p:nvGrpSpPr>
      <p:grpSpPr>
        <a:xfrm>
          <a:off x="0" y="0"/>
          <a:ext cx="0" cy="0"/>
          <a:chOff x="0" y="0"/>
          <a:chExt cx="0" cy="0"/>
        </a:xfrm>
      </p:grpSpPr>
      <p:sp>
        <p:nvSpPr>
          <p:cNvPr id="1048716" name="Rectangle 9"/>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7" name="Title 1"/>
          <p:cNvSpPr>
            <a:spLocks noGrp="1"/>
          </p:cNvSpPr>
          <p:nvPr>
            <p:ph type="title"/>
          </p:nvPr>
        </p:nvSpPr>
        <p:spPr>
          <a:xfrm>
            <a:off x="1097280" y="758952"/>
            <a:ext cx="10058400" cy="3566160"/>
          </a:xfrm>
        </p:spPr>
        <p:txBody>
          <a:bodyPr anchor="b" anchorCtr="0">
            <a:normAutofit/>
          </a:bodyPr>
          <a:lstStyle>
            <a:lvl1pPr>
              <a:lnSpc>
                <a:spcPct val="90000"/>
              </a:lnSpc>
              <a:defRPr b="0" sz="8000">
                <a:solidFill>
                  <a:schemeClr val="tx1">
                    <a:lumMod val="85000"/>
                    <a:lumOff val="15000"/>
                  </a:schemeClr>
                </a:solidFill>
              </a:defRPr>
            </a:lvl1pPr>
          </a:lstStyle>
          <a:p>
            <a:r>
              <a:rPr lang="en-US"/>
              <a:t>Click to edit Master title style</a:t>
            </a:r>
          </a:p>
        </p:txBody>
      </p:sp>
      <p:sp>
        <p:nvSpPr>
          <p:cNvPr id="1048718" name="Text Placeholder 2"/>
          <p:cNvSpPr>
            <a:spLocks noGrp="1"/>
          </p:cNvSpPr>
          <p:nvPr>
            <p:ph type="body" idx="1"/>
          </p:nvPr>
        </p:nvSpPr>
        <p:spPr>
          <a:xfrm>
            <a:off x="1097280" y="4663440"/>
            <a:ext cx="10058400" cy="1143000"/>
          </a:xfrm>
        </p:spPr>
        <p:txBody>
          <a:bodyPr anchor="t" anchorCtr="0" lIns="91440" rIns="91440">
            <a:normAutofit/>
          </a:bodyPr>
          <a:lstStyle>
            <a:lvl1pPr indent="0" marL="0">
              <a:buNone/>
              <a:defRPr baseline="0" cap="all" sz="2400" spc="200">
                <a:solidFill>
                  <a:schemeClr val="tx1"/>
                </a:solidFill>
                <a:latin typeface="+mn-lt"/>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cxnSp>
        <p:nvCxnSpPr>
          <p:cNvPr id="3145737" name="Straight Connector 8"/>
          <p:cNvCxnSpPr>
            <a:cxnSpLocks/>
          </p:cNvCxnSpPr>
          <p:nvPr/>
        </p:nvCxnSpPr>
        <p:spPr>
          <a:xfrm>
            <a:off x="1207658" y="4485132"/>
            <a:ext cx="9875520"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719" name="Date Placeholder 6"/>
          <p:cNvSpPr>
            <a:spLocks noGrp="1"/>
          </p:cNvSpPr>
          <p:nvPr>
            <p:ph type="dt" sz="half" idx="10"/>
          </p:nvPr>
        </p:nvSpPr>
        <p:spPr/>
        <p:txBody>
          <a:bodyPr/>
          <a:p>
            <a:fld id="{97669AF7-7BEB-44E4-9852-375E34362B5B}" type="datetime1">
              <a:rPr lang="en-US" smtClean="0"/>
              <a:t>11/12/2023</a:t>
            </a:fld>
            <a:endParaRPr lang="en-US"/>
          </a:p>
        </p:txBody>
      </p:sp>
      <p:sp>
        <p:nvSpPr>
          <p:cNvPr id="1048720" name="Footer Placeholder 7"/>
          <p:cNvSpPr>
            <a:spLocks noGrp="1"/>
          </p:cNvSpPr>
          <p:nvPr>
            <p:ph type="ftr" sz="quarter" idx="11"/>
          </p:nvPr>
        </p:nvSpPr>
        <p:spPr/>
        <p:txBody>
          <a:bodyPr/>
          <a:p>
            <a:endParaRPr lang="en-US"/>
          </a:p>
        </p:txBody>
      </p:sp>
      <p:sp>
        <p:nvSpPr>
          <p:cNvPr id="1048721" name="Slide Number Placeholder 10"/>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 name=""/>
        <p:cNvGrpSpPr/>
        <p:nvPr/>
      </p:nvGrpSpPr>
      <p:grpSpPr>
        <a:xfrm>
          <a:off x="0" y="0"/>
          <a:ext cx="0" cy="0"/>
          <a:chOff x="0" y="0"/>
          <a:chExt cx="0" cy="0"/>
        </a:xfrm>
      </p:grpSpPr>
      <p:sp>
        <p:nvSpPr>
          <p:cNvPr id="1048622" name="Title 7"/>
          <p:cNvSpPr>
            <a:spLocks noGrp="1"/>
          </p:cNvSpPr>
          <p:nvPr>
            <p:ph type="title"/>
          </p:nvPr>
        </p:nvSpPr>
        <p:spPr>
          <a:xfrm>
            <a:off x="1097280" y="286603"/>
            <a:ext cx="10058400" cy="1450757"/>
          </a:xfrm>
        </p:spPr>
        <p:txBody>
          <a:bodyPr/>
          <a:p>
            <a:r>
              <a:rPr lang="en-US"/>
              <a:t>Click to edit Master title style</a:t>
            </a:r>
          </a:p>
        </p:txBody>
      </p:sp>
      <p:sp>
        <p:nvSpPr>
          <p:cNvPr id="1048623" name="Content Placeholder 2"/>
          <p:cNvSpPr>
            <a:spLocks noGrp="1"/>
          </p:cNvSpPr>
          <p:nvPr>
            <p:ph sz="half" idx="1"/>
          </p:nvPr>
        </p:nvSpPr>
        <p:spPr>
          <a:xfrm>
            <a:off x="1097280" y="2120900"/>
            <a:ext cx="4639736" cy="374819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Content Placeholder 3"/>
          <p:cNvSpPr>
            <a:spLocks noGrp="1"/>
          </p:cNvSpPr>
          <p:nvPr>
            <p:ph sz="half" idx="2"/>
          </p:nvPr>
        </p:nvSpPr>
        <p:spPr>
          <a:xfrm>
            <a:off x="6515944" y="2120900"/>
            <a:ext cx="4639736" cy="374819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Date Placeholder 1"/>
          <p:cNvSpPr>
            <a:spLocks noGrp="1"/>
          </p:cNvSpPr>
          <p:nvPr>
            <p:ph type="dt" sz="half" idx="10"/>
          </p:nvPr>
        </p:nvSpPr>
        <p:spPr/>
        <p:txBody>
          <a:bodyPr/>
          <a:p>
            <a:fld id="{BAAAC38D-0552-4C82-B593-E6124DFADBE2}" type="datetime1">
              <a:rPr lang="en-US" smtClean="0"/>
              <a:t>11/12/2023</a:t>
            </a:fld>
            <a:endParaRPr lang="en-US"/>
          </a:p>
        </p:txBody>
      </p:sp>
      <p:sp>
        <p:nvSpPr>
          <p:cNvPr id="1048626" name="Footer Placeholder 8"/>
          <p:cNvSpPr>
            <a:spLocks noGrp="1"/>
          </p:cNvSpPr>
          <p:nvPr>
            <p:ph type="ftr" sz="quarter" idx="11"/>
          </p:nvPr>
        </p:nvSpPr>
        <p:spPr/>
        <p:txBody>
          <a:bodyPr/>
          <a:p>
            <a:endParaRPr lang="en-US"/>
          </a:p>
        </p:txBody>
      </p:sp>
      <p:sp>
        <p:nvSpPr>
          <p:cNvPr id="104862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54" name="Title 9"/>
          <p:cNvSpPr>
            <a:spLocks noGrp="1"/>
          </p:cNvSpPr>
          <p:nvPr>
            <p:ph type="title"/>
          </p:nvPr>
        </p:nvSpPr>
        <p:spPr>
          <a:xfrm>
            <a:off x="1097280" y="286603"/>
            <a:ext cx="10058400" cy="1450757"/>
          </a:xfrm>
        </p:spPr>
        <p:txBody>
          <a:bodyPr/>
          <a:p>
            <a:r>
              <a:rPr lang="en-US"/>
              <a:t>Click to edit Master title style</a:t>
            </a:r>
          </a:p>
        </p:txBody>
      </p:sp>
      <p:sp>
        <p:nvSpPr>
          <p:cNvPr id="1048655" name="Text Placeholder 2"/>
          <p:cNvSpPr>
            <a:spLocks noGrp="1"/>
          </p:cNvSpPr>
          <p:nvPr>
            <p:ph type="body" idx="1"/>
          </p:nvPr>
        </p:nvSpPr>
        <p:spPr>
          <a:xfrm>
            <a:off x="1097280" y="2057400"/>
            <a:ext cx="4639736" cy="736282"/>
          </a:xfrm>
        </p:spPr>
        <p:txBody>
          <a:bodyPr anchor="ctr" lIns="91440" rIns="91440">
            <a:normAutofit/>
          </a:bodyPr>
          <a:lstStyle>
            <a:lvl1pPr indent="0" marL="0">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3"/>
          <p:cNvSpPr>
            <a:spLocks noGrp="1"/>
          </p:cNvSpPr>
          <p:nvPr>
            <p:ph sz="half" idx="2"/>
          </p:nvPr>
        </p:nvSpPr>
        <p:spPr>
          <a:xfrm>
            <a:off x="1097280" y="2958274"/>
            <a:ext cx="4639736" cy="291082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4"/>
          <p:cNvSpPr>
            <a:spLocks noGrp="1"/>
          </p:cNvSpPr>
          <p:nvPr>
            <p:ph type="body" sz="quarter" idx="3"/>
          </p:nvPr>
        </p:nvSpPr>
        <p:spPr>
          <a:xfrm>
            <a:off x="6515944" y="2057400"/>
            <a:ext cx="4639736" cy="736282"/>
          </a:xfrm>
        </p:spPr>
        <p:txBody>
          <a:bodyPr anchor="ctr" lIns="91440" rIns="91440">
            <a:normAutofit/>
          </a:bodyPr>
          <a:lstStyle>
            <a:lvl1pPr indent="0" marL="0">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5"/>
          <p:cNvSpPr>
            <a:spLocks noGrp="1"/>
          </p:cNvSpPr>
          <p:nvPr>
            <p:ph sz="quarter" idx="4"/>
          </p:nvPr>
        </p:nvSpPr>
        <p:spPr>
          <a:xfrm>
            <a:off x="6515944" y="2958273"/>
            <a:ext cx="4639736" cy="291082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1"/>
          <p:cNvSpPr>
            <a:spLocks noGrp="1"/>
          </p:cNvSpPr>
          <p:nvPr>
            <p:ph type="dt" sz="half" idx="10"/>
          </p:nvPr>
        </p:nvSpPr>
        <p:spPr/>
        <p:txBody>
          <a:bodyPr/>
          <a:p>
            <a:fld id="{D9DF0F1C-5577-4ACB-BB62-DF8F3C494C7E}" type="datetime1">
              <a:rPr lang="en-US" smtClean="0"/>
              <a:t>11/12/2023</a:t>
            </a:fld>
            <a:endParaRPr lang="en-US"/>
          </a:p>
        </p:txBody>
      </p:sp>
      <p:sp>
        <p:nvSpPr>
          <p:cNvPr id="1048660" name="Footer Placeholder 10"/>
          <p:cNvSpPr>
            <a:spLocks noGrp="1"/>
          </p:cNvSpPr>
          <p:nvPr>
            <p:ph type="ftr" sz="quarter" idx="11"/>
          </p:nvPr>
        </p:nvSpPr>
        <p:spPr/>
        <p:txBody>
          <a:bodyPr/>
          <a:p>
            <a:endParaRPr lang="en-US"/>
          </a:p>
        </p:txBody>
      </p:sp>
      <p:sp>
        <p:nvSpPr>
          <p:cNvPr id="1048661" name="Slide Number Placeholder 11"/>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2" name=""/>
        <p:cNvGrpSpPr/>
        <p:nvPr/>
      </p:nvGrpSpPr>
      <p:grpSpPr>
        <a:xfrm>
          <a:off x="0" y="0"/>
          <a:ext cx="0" cy="0"/>
          <a:chOff x="0" y="0"/>
          <a:chExt cx="0" cy="0"/>
        </a:xfrm>
      </p:grpSpPr>
      <p:sp>
        <p:nvSpPr>
          <p:cNvPr id="1048700" name="Title 1"/>
          <p:cNvSpPr>
            <a:spLocks noGrp="1"/>
          </p:cNvSpPr>
          <p:nvPr>
            <p:ph type="title"/>
          </p:nvPr>
        </p:nvSpPr>
        <p:spPr/>
        <p:txBody>
          <a:bodyPr/>
          <a:p>
            <a:r>
              <a:rPr lang="en-US"/>
              <a:t>Click to edit Master title style</a:t>
            </a:r>
          </a:p>
        </p:txBody>
      </p:sp>
      <p:sp>
        <p:nvSpPr>
          <p:cNvPr id="1048701" name="Date Placeholder 5"/>
          <p:cNvSpPr>
            <a:spLocks noGrp="1"/>
          </p:cNvSpPr>
          <p:nvPr>
            <p:ph type="dt" sz="half" idx="10"/>
          </p:nvPr>
        </p:nvSpPr>
        <p:spPr/>
        <p:txBody>
          <a:bodyPr/>
          <a:p>
            <a:fld id="{1775B394-D9F9-4F0C-B15D-605F45CB9E9F}" type="datetime1">
              <a:rPr lang="en-US" smtClean="0"/>
              <a:t>11/12/2023</a:t>
            </a:fld>
            <a:endParaRPr lang="en-US"/>
          </a:p>
        </p:txBody>
      </p:sp>
      <p:sp>
        <p:nvSpPr>
          <p:cNvPr id="1048702" name="Footer Placeholder 6"/>
          <p:cNvSpPr>
            <a:spLocks noGrp="1"/>
          </p:cNvSpPr>
          <p:nvPr>
            <p:ph type="ftr" sz="quarter" idx="11"/>
          </p:nvPr>
        </p:nvSpPr>
        <p:spPr/>
        <p:txBody>
          <a:bodyPr/>
          <a:p>
            <a:endParaRPr lang="en-US"/>
          </a:p>
        </p:txBody>
      </p:sp>
      <p:sp>
        <p:nvSpPr>
          <p:cNvPr id="1048703" name="Slide Number Placeholder 7"/>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1" name=""/>
        <p:cNvGrpSpPr/>
        <p:nvPr/>
      </p:nvGrpSpPr>
      <p:grpSpPr>
        <a:xfrm>
          <a:off x="0" y="0"/>
          <a:ext cx="0" cy="0"/>
          <a:chOff x="0" y="0"/>
          <a:chExt cx="0" cy="0"/>
        </a:xfrm>
      </p:grpSpPr>
      <p:sp>
        <p:nvSpPr>
          <p:cNvPr id="1048613" name="Rectangle 9"/>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4" name="Date Placeholder 1"/>
          <p:cNvSpPr>
            <a:spLocks noGrp="1"/>
          </p:cNvSpPr>
          <p:nvPr>
            <p:ph type="dt" sz="half" idx="10"/>
          </p:nvPr>
        </p:nvSpPr>
        <p:spPr/>
        <p:txBody>
          <a:bodyPr/>
          <a:p>
            <a:fld id="{39667345-2558-425A-8533-9BFDBCE15005}" type="datetime1">
              <a:rPr lang="en-US" smtClean="0"/>
              <a:t>11/12/2023</a:t>
            </a:fld>
            <a:endParaRPr lang="en-US"/>
          </a:p>
        </p:txBody>
      </p:sp>
      <p:sp>
        <p:nvSpPr>
          <p:cNvPr id="1048615" name="Footer Placeholder 2"/>
          <p:cNvSpPr>
            <a:spLocks noGrp="1"/>
          </p:cNvSpPr>
          <p:nvPr>
            <p:ph type="ftr" sz="quarter" idx="11"/>
          </p:nvPr>
        </p:nvSpPr>
        <p:spPr/>
        <p:txBody>
          <a:bodyPr/>
          <a:p>
            <a:endParaRPr lang="en-US"/>
          </a:p>
        </p:txBody>
      </p:sp>
      <p:sp>
        <p:nvSpPr>
          <p:cNvPr id="104861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46" name=""/>
        <p:cNvGrpSpPr/>
        <p:nvPr/>
      </p:nvGrpSpPr>
      <p:grpSpPr>
        <a:xfrm>
          <a:off x="0" y="0"/>
          <a:ext cx="0" cy="0"/>
          <a:chOff x="0" y="0"/>
          <a:chExt cx="0" cy="0"/>
        </a:xfrm>
      </p:grpSpPr>
      <p:sp>
        <p:nvSpPr>
          <p:cNvPr id="1048631" name="Rectangle 7"/>
          <p:cNvSpPr/>
          <p:nvPr/>
        </p:nvSpPr>
        <p:spPr>
          <a:xfrm>
            <a:off x="16" y="0"/>
            <a:ext cx="4654296" cy="68580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2" name="Title 1"/>
          <p:cNvSpPr>
            <a:spLocks noGrp="1"/>
          </p:cNvSpPr>
          <p:nvPr>
            <p:ph type="title"/>
          </p:nvPr>
        </p:nvSpPr>
        <p:spPr>
          <a:xfrm>
            <a:off x="643466" y="786383"/>
            <a:ext cx="3517567" cy="2093975"/>
          </a:xfrm>
        </p:spPr>
        <p:txBody>
          <a:bodyPr anchor="b">
            <a:normAutofit/>
          </a:bodyPr>
          <a:lstStyle>
            <a:lvl1pPr>
              <a:lnSpc>
                <a:spcPct val="90000"/>
              </a:lnSpc>
              <a:defRPr b="0" sz="3600">
                <a:solidFill>
                  <a:srgbClr val="FFFFFF"/>
                </a:solidFill>
              </a:defRPr>
            </a:lvl1pPr>
          </a:lstStyle>
          <a:p>
            <a:r>
              <a:rPr lang="en-US"/>
              <a:t>Click to edit Master title style</a:t>
            </a:r>
          </a:p>
        </p:txBody>
      </p:sp>
      <p:sp>
        <p:nvSpPr>
          <p:cNvPr id="1048633" name="Content Placeholder 2"/>
          <p:cNvSpPr>
            <a:spLocks noGrp="1"/>
          </p:cNvSpPr>
          <p:nvPr>
            <p:ph idx="1"/>
          </p:nvPr>
        </p:nvSpPr>
        <p:spPr>
          <a:xfrm>
            <a:off x="5458984" y="812799"/>
            <a:ext cx="5928344" cy="52947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Text Placeholder 3"/>
          <p:cNvSpPr>
            <a:spLocks noGrp="1"/>
          </p:cNvSpPr>
          <p:nvPr>
            <p:ph type="body" sz="half" idx="2"/>
          </p:nvPr>
        </p:nvSpPr>
        <p:spPr>
          <a:xfrm>
            <a:off x="643465" y="3043050"/>
            <a:ext cx="3517567" cy="3064505"/>
          </a:xfrm>
        </p:spPr>
        <p:txBody>
          <a:bodyPr lIns="91440" rIns="91440">
            <a:normAutofit/>
          </a:bodyPr>
          <a:lstStyle>
            <a:lvl1pPr indent="0" marL="0">
              <a:buNone/>
              <a:defRPr sz="18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5" name="Date Placeholder 4"/>
          <p:cNvSpPr>
            <a:spLocks noGrp="1"/>
          </p:cNvSpPr>
          <p:nvPr>
            <p:ph type="dt" sz="half" idx="10"/>
          </p:nvPr>
        </p:nvSpPr>
        <p:spPr>
          <a:xfrm>
            <a:off x="643464" y="6446520"/>
            <a:ext cx="3517568" cy="365125"/>
          </a:xfrm>
        </p:spPr>
        <p:txBody>
          <a:bodyPr/>
          <a:lstStyle>
            <a:lvl1pPr algn="l"/>
          </a:lstStyle>
          <a:p>
            <a:fld id="{92BEA474-078D-4E9B-9B14-09A87B19DC46}" type="datetime1">
              <a:rPr lang="en-US" smtClean="0"/>
              <a:t>11/12/2023</a:t>
            </a:fld>
            <a:endParaRPr lang="en-US"/>
          </a:p>
        </p:txBody>
      </p:sp>
      <p:sp>
        <p:nvSpPr>
          <p:cNvPr id="104863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104863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6" name=""/>
        <p:cNvGrpSpPr/>
        <p:nvPr/>
      </p:nvGrpSpPr>
      <p:grpSpPr>
        <a:xfrm>
          <a:off x="0" y="0"/>
          <a:ext cx="0" cy="0"/>
          <a:chOff x="0" y="0"/>
          <a:chExt cx="0" cy="0"/>
        </a:xfrm>
      </p:grpSpPr>
      <p:sp>
        <p:nvSpPr>
          <p:cNvPr id="1048676" name="Rectangle 7"/>
          <p:cNvSpPr/>
          <p:nvPr/>
        </p:nvSpPr>
        <p:spPr>
          <a:xfrm>
            <a:off x="0" y="4578350"/>
            <a:ext cx="12188825" cy="227965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7" name="Picture Placeholder 2"/>
          <p:cNvSpPr>
            <a:spLocks noChangeAspect="1" noGrp="1"/>
          </p:cNvSpPr>
          <p:nvPr>
            <p:ph type="pic" idx="1"/>
          </p:nvPr>
        </p:nvSpPr>
        <p:spPr>
          <a:xfrm>
            <a:off x="15" y="0"/>
            <a:ext cx="12191985" cy="4578350"/>
          </a:xfrm>
          <a:solidFill>
            <a:schemeClr val="bg1">
              <a:lumMod val="85000"/>
            </a:schemeClr>
          </a:solidFill>
        </p:spPr>
        <p:txBody>
          <a:bodyPr anchor="t" lIns="457200" tIns="457200"/>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p>
        </p:txBody>
      </p:sp>
      <p:sp>
        <p:nvSpPr>
          <p:cNvPr id="1048678" name="Title 1"/>
          <p:cNvSpPr>
            <a:spLocks noGrp="1"/>
          </p:cNvSpPr>
          <p:nvPr>
            <p:ph type="title"/>
          </p:nvPr>
        </p:nvSpPr>
        <p:spPr>
          <a:xfrm>
            <a:off x="1097279" y="4799362"/>
            <a:ext cx="10113645" cy="743682"/>
          </a:xfrm>
        </p:spPr>
        <p:txBody>
          <a:bodyPr anchor="b" bIns="0" tIns="0">
            <a:noAutofit/>
          </a:bodyPr>
          <a:lstStyle>
            <a:lvl1pPr>
              <a:defRPr b="0" sz="3600">
                <a:solidFill>
                  <a:srgbClr val="FFFFFF"/>
                </a:solidFill>
              </a:defRPr>
            </a:lvl1pPr>
          </a:lstStyle>
          <a:p>
            <a:r>
              <a:rPr lang="en-US"/>
              <a:t>Click to edit Master title style</a:t>
            </a:r>
          </a:p>
        </p:txBody>
      </p:sp>
      <p:sp>
        <p:nvSpPr>
          <p:cNvPr id="1048679" name="Text Placeholder 3"/>
          <p:cNvSpPr>
            <a:spLocks noGrp="1"/>
          </p:cNvSpPr>
          <p:nvPr>
            <p:ph type="body" sz="half" idx="2"/>
          </p:nvPr>
        </p:nvSpPr>
        <p:spPr>
          <a:xfrm>
            <a:off x="1097279" y="5715000"/>
            <a:ext cx="10113264" cy="609600"/>
          </a:xfrm>
        </p:spPr>
        <p:txBody>
          <a:bodyPr bIns="0" lIns="91440" rIns="91440" tIns="0">
            <a:normAutofit/>
          </a:bodyPr>
          <a:lstStyle>
            <a:lvl1pPr indent="0" marL="0">
              <a:spcBef>
                <a:spcPts val="0"/>
              </a:spcBef>
              <a:spcAft>
                <a:spcPts val="600"/>
              </a:spcAft>
              <a:buNone/>
              <a:defRPr sz="18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Date Placeholder 4"/>
          <p:cNvSpPr>
            <a:spLocks noGrp="1"/>
          </p:cNvSpPr>
          <p:nvPr>
            <p:ph type="dt" sz="half" idx="10"/>
          </p:nvPr>
        </p:nvSpPr>
        <p:spPr/>
        <p:txBody>
          <a:bodyPr/>
          <a:p>
            <a:fld id="{4907D986-8816-4272-A432-0437A28A9828}" type="datetime1">
              <a:rPr lang="en-US" smtClean="0"/>
              <a:t>11/12/2023</a:t>
            </a:fld>
            <a:endParaRPr lang="en-US"/>
          </a:p>
        </p:txBody>
      </p:sp>
      <p:sp>
        <p:nvSpPr>
          <p:cNvPr id="1048681" name="Footer Placeholder 5"/>
          <p:cNvSpPr>
            <a:spLocks noGrp="1"/>
          </p:cNvSpPr>
          <p:nvPr>
            <p:ph type="ftr" sz="quarter" idx="11"/>
          </p:nvPr>
        </p:nvSpPr>
        <p:spPr>
          <a:xfrm>
            <a:off x="1097279" y="6446838"/>
            <a:ext cx="6818262" cy="365125"/>
          </a:xfrm>
        </p:spPr>
        <p:txBody>
          <a:bodyPr/>
          <a:p>
            <a:pPr algn="l"/>
            <a:endParaRPr lang="en-US"/>
          </a:p>
        </p:txBody>
      </p:sp>
      <p:sp>
        <p:nvSpPr>
          <p:cNvPr id="104868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Rectangle 6"/>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097280" y="286603"/>
            <a:ext cx="10058400" cy="1450757"/>
          </a:xfrm>
          <a:prstGeom prst="rect"/>
        </p:spPr>
        <p:txBody>
          <a:bodyPr anchor="b" bIns="45720" lIns="91440" rIns="91440" rtlCol="0" tIns="45720" vert="horz">
            <a:normAutofit/>
          </a:bodyPr>
          <a:p>
            <a:r>
              <a:rPr lang="en-US"/>
              <a:t>Click to edit Master title style</a:t>
            </a:r>
          </a:p>
        </p:txBody>
      </p:sp>
      <p:sp>
        <p:nvSpPr>
          <p:cNvPr id="1048578" name="Text Placeholder 2"/>
          <p:cNvSpPr>
            <a:spLocks noGrp="1"/>
          </p:cNvSpPr>
          <p:nvPr>
            <p:ph type="body" idx="1"/>
          </p:nvPr>
        </p:nvSpPr>
        <p:spPr>
          <a:xfrm>
            <a:off x="1097280" y="2108201"/>
            <a:ext cx="10058400" cy="3760891"/>
          </a:xfrm>
          <a:prstGeom prst="rect"/>
        </p:spPr>
        <p:txBody>
          <a:bodyPr bIns="45720" lIns="0" rIns="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9" name="Date Placeholder 3"/>
          <p:cNvSpPr>
            <a:spLocks noGrp="1"/>
          </p:cNvSpPr>
          <p:nvPr>
            <p:ph type="dt" sz="half" idx="2"/>
          </p:nvPr>
        </p:nvSpPr>
        <p:spPr>
          <a:xfrm>
            <a:off x="8218426" y="6446838"/>
            <a:ext cx="2584850" cy="365125"/>
          </a:xfrm>
          <a:prstGeom prst="rect"/>
        </p:spPr>
        <p:txBody>
          <a:bodyPr anchor="ctr" bIns="45720" lIns="91440" rIns="91440" rtlCol="0" tIns="45720" vert="horz"/>
          <a:lstStyle>
            <a:lvl1pPr algn="r">
              <a:defRPr sz="800">
                <a:solidFill>
                  <a:srgbClr val="FFFFFF"/>
                </a:solidFill>
              </a:defRPr>
            </a:lvl1pPr>
          </a:lstStyle>
          <a:p>
            <a:fld id="{62D6E202-B606-4609-B914-27C9371A1F6D}" type="datetime1">
              <a:rPr lang="en-US" smtClean="0"/>
              <a:t>11/12/2023</a:t>
            </a:fld>
            <a:endParaRPr lang="en-US"/>
          </a:p>
        </p:txBody>
      </p:sp>
      <p:sp>
        <p:nvSpPr>
          <p:cNvPr id="1048580" name="Footer Placeholder 4"/>
          <p:cNvSpPr>
            <a:spLocks noGrp="1"/>
          </p:cNvSpPr>
          <p:nvPr>
            <p:ph type="ftr" sz="quarter" idx="3"/>
          </p:nvPr>
        </p:nvSpPr>
        <p:spPr>
          <a:xfrm>
            <a:off x="1097279" y="6446838"/>
            <a:ext cx="6818262" cy="365125"/>
          </a:xfrm>
          <a:prstGeom prst="rect"/>
        </p:spPr>
        <p:txBody>
          <a:bodyPr anchor="ctr" bIns="45720" lIns="91440" rIns="91440" rtlCol="0" tIns="45720" vert="horz"/>
          <a:lstStyle>
            <a:lvl1pPr algn="l">
              <a:defRPr baseline="0" cap="all" sz="800">
                <a:solidFill>
                  <a:srgbClr val="FFFFFF"/>
                </a:solidFill>
              </a:defRPr>
            </a:lvl1pPr>
          </a:lstStyle>
          <a:p>
            <a:endParaRPr lang="en-US"/>
          </a:p>
        </p:txBody>
      </p:sp>
      <p:sp>
        <p:nvSpPr>
          <p:cNvPr id="1048581" name="Slide Number Placeholder 5"/>
          <p:cNvSpPr>
            <a:spLocks noGrp="1"/>
          </p:cNvSpPr>
          <p:nvPr>
            <p:ph type="sldNum" sz="quarter" idx="4"/>
          </p:nvPr>
        </p:nvSpPr>
        <p:spPr>
          <a:xfrm>
            <a:off x="10993582" y="6446838"/>
            <a:ext cx="780010" cy="365125"/>
          </a:xfrm>
          <a:prstGeom prst="rect"/>
        </p:spPr>
        <p:txBody>
          <a:bodyPr anchor="ctr" bIns="45720" lIns="91440" rIns="91440" rtlCol="0" tIns="45720" vert="horz"/>
          <a:lstStyle>
            <a:lvl1pPr algn="l">
              <a:defRPr sz="800">
                <a:solidFill>
                  <a:srgbClr val="FFFFFF"/>
                </a:solidFill>
              </a:defRPr>
            </a:lvl1pPr>
          </a:lstStyle>
          <a:p>
            <a:fld id="{3A98EE3D-8CD1-4C3F-BD1C-C98C9596463C}" type="slidenum">
              <a:rPr lang="en-US" smtClean="0"/>
              <a:t>‹#›</a:t>
            </a:fld>
            <a:endParaRPr lang="en-US"/>
          </a:p>
        </p:txBody>
      </p:sp>
      <p:cxnSp>
        <p:nvCxnSpPr>
          <p:cNvPr id="3145728" name="Straight Connector 9"/>
          <p:cNvCxnSpPr>
            <a:cxnSpLocks/>
          </p:cNvCxnSpPr>
          <p:nvPr/>
        </p:nvCxnSpPr>
        <p:spPr>
          <a:xfrm>
            <a:off x="1193532" y="1897380"/>
            <a:ext cx="9966960"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eaLnBrk="1" hangingPunct="1" latinLnBrk="0" rtl="0">
        <a:lnSpc>
          <a:spcPct val="90000"/>
        </a:lnSpc>
        <a:spcBef>
          <a:spcPct val="0"/>
        </a:spcBef>
        <a:buNone/>
        <a:defRPr baseline="0" sz="4700" i="0" kern="1200" spc="-5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algn="l" defTabSz="914400" eaLnBrk="1" hangingPunct="1" indent="-182880" latinLnBrk="0" marL="384048" rtl="0">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algn="l" defTabSz="914400" eaLnBrk="1" hangingPunct="1" indent="-182880" latinLnBrk="0" marL="566928" rtl="0">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algn="l" defTabSz="914400" eaLnBrk="1" hangingPunct="1" indent="-182880" latinLnBrk="0" marL="749808" rtl="0">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algn="l" defTabSz="914400" eaLnBrk="1" hangingPunct="1" indent="-182880" latinLnBrk="0" marL="932688" rtl="0">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hyperlink" Target="https://www.kaggle.com/uciml/sms-spam-collection-dataset" TargetMode="Externa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5" name=""/>
        <p:cNvGrpSpPr/>
        <p:nvPr/>
      </p:nvGrpSpPr>
      <p:grpSpPr>
        <a:xfrm>
          <a:off x="0" y="0"/>
          <a:ext cx="0" cy="0"/>
          <a:chOff x="0" y="0"/>
          <a:chExt cx="0" cy="0"/>
        </a:xfrm>
      </p:grpSpPr>
      <p:sp useBgFill="1">
        <p:nvSpPr>
          <p:cNvPr id="1048588" name="Rectangle 21"/>
          <p:cNvSpPr>
            <a:spLocks noChangeAspect="1" noMove="1" noResize="1" noRot="1" noGrp="1" noAdjustHandles="1" noEditPoints="1" noChangeArrowheads="1" noChangeShapeType="1" noTextEdit="1"/>
          </p:cNvSpPr>
          <p:nvPr/>
        </p:nvSpPr>
        <p:spPr>
          <a:xfrm>
            <a:off x="0" y="1"/>
            <a:ext cx="12192001" cy="6857999"/>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0" name="Straight Connector 23"/>
          <p:cNvCxnSpPr>
            <a:cxnSpLocks noChangeAspect="1" noMove="1" noResize="1" noRot="1" noGrp="1" noAdjustHandles="1" noEditPoints="1" noChangeArrowheads="1" noChangeShapeType="1"/>
          </p:cNvCxnSpPr>
          <p:nvPr/>
        </p:nvCxnSpPr>
        <p:spPr>
          <a:xfrm>
            <a:off x="5427754" y="4498925"/>
            <a:ext cx="5636107"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097152" name="Picture 6" descr="A picture containing electronics, circuit  Description automatically generated"/>
          <p:cNvPicPr>
            <a:picLocks noChangeAspect="1"/>
          </p:cNvPicPr>
          <p:nvPr/>
        </p:nvPicPr>
        <p:blipFill rotWithShape="1">
          <a:blip xmlns:r="http://schemas.openxmlformats.org/officeDocument/2006/relationships" r:embed="rId1"/>
          <a:srcRect l="18828" r="7372"/>
          <a:stretch>
            <a:fillRect/>
          </a:stretch>
        </p:blipFill>
        <p:spPr>
          <a:xfrm>
            <a:off x="6714577" y="8872"/>
            <a:ext cx="5477424" cy="5185427"/>
          </a:xfrm>
          <a:prstGeom prst="rect"/>
        </p:spPr>
      </p:pic>
      <p:pic>
        <p:nvPicPr>
          <p:cNvPr id="2097153" name="Picture 8" descr="A picture containing electronics, circuit  Description automatically generated"/>
          <p:cNvPicPr>
            <a:picLocks noChangeAspect="1"/>
          </p:cNvPicPr>
          <p:nvPr/>
        </p:nvPicPr>
        <p:blipFill rotWithShape="1">
          <a:blip xmlns:r="http://schemas.openxmlformats.org/officeDocument/2006/relationships" r:embed="rId1"/>
          <a:srcRect l="83958" t="77939" b="8130"/>
          <a:stretch>
            <a:fillRect/>
          </a:stretch>
        </p:blipFill>
        <p:spPr>
          <a:xfrm>
            <a:off x="10236200" y="5194300"/>
            <a:ext cx="1955800" cy="955370"/>
          </a:xfrm>
          <a:prstGeom prst="rect"/>
        </p:spPr>
      </p:pic>
      <p:sp>
        <p:nvSpPr>
          <p:cNvPr id="1048589" name="Right Triangle 3"/>
          <p:cNvSpPr/>
          <p:nvPr/>
        </p:nvSpPr>
        <p:spPr>
          <a:xfrm>
            <a:off x="6765377" y="2"/>
            <a:ext cx="5413923" cy="5981698"/>
          </a:xfrm>
          <a:prstGeom prst="rtTriangle"/>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0" name="Rectangle 9"/>
          <p:cNvSpPr/>
          <p:nvPr/>
        </p:nvSpPr>
        <p:spPr>
          <a:xfrm>
            <a:off x="25713" y="14873"/>
            <a:ext cx="6757217" cy="6834243"/>
          </a:xfrm>
          <a:prstGeom prst="rect"/>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591" name="Subtitle 2"/>
          <p:cNvSpPr>
            <a:spLocks noGrp="1"/>
          </p:cNvSpPr>
          <p:nvPr>
            <p:ph type="subTitle" idx="1"/>
          </p:nvPr>
        </p:nvSpPr>
        <p:spPr>
          <a:xfrm>
            <a:off x="186020" y="4891406"/>
            <a:ext cx="11819959" cy="1845328"/>
          </a:xfrm>
        </p:spPr>
        <p:txBody>
          <a:bodyPr anchor="t" bIns="45720" lIns="91440" rIns="91440" rtlCol="0" tIns="45720" vert="horz">
            <a:normAutofit/>
          </a:bodyPr>
          <a:p>
            <a:r>
              <a:rPr dirty="0" lang="en-US">
                <a:solidFill>
                  <a:schemeClr val="bg1"/>
                </a:solidFill>
                <a:latin typeface="Arial Rounded MT Bold"/>
              </a:rPr>
              <a:t> </a:t>
            </a:r>
            <a:r>
              <a:rPr dirty="0" sz="1300" lang="en-US">
                <a:solidFill>
                  <a:schemeClr val="bg1"/>
                </a:solidFill>
                <a:latin typeface="Arial Rounded MT Bold"/>
              </a:rPr>
              <a:t>NAME   : </a:t>
            </a:r>
            <a:r>
              <a:rPr dirty="0" sz="1300" lang="en-US">
                <a:solidFill>
                  <a:schemeClr val="bg1"/>
                </a:solidFill>
                <a:latin typeface="Arial Rounded MT Bold"/>
              </a:rPr>
              <a:t>T</a:t>
            </a:r>
            <a:r>
              <a:rPr dirty="0" sz="1300" lang="en-US">
                <a:solidFill>
                  <a:schemeClr val="bg1"/>
                </a:solidFill>
                <a:latin typeface="Arial Rounded MT Bold"/>
              </a:rPr>
              <a:t>a</a:t>
            </a:r>
            <a:r>
              <a:rPr dirty="0" sz="1300" lang="en-US">
                <a:solidFill>
                  <a:schemeClr val="bg1"/>
                </a:solidFill>
                <a:latin typeface="Arial Rounded MT Bold"/>
              </a:rPr>
              <a:t>m</a:t>
            </a:r>
            <a:r>
              <a:rPr dirty="0" sz="1300" lang="en-US">
                <a:solidFill>
                  <a:schemeClr val="bg1"/>
                </a:solidFill>
                <a:latin typeface="Arial Rounded MT Bold"/>
              </a:rPr>
              <a:t>i</a:t>
            </a:r>
            <a:r>
              <a:rPr dirty="0" sz="1300" lang="en-US">
                <a:solidFill>
                  <a:schemeClr val="bg1"/>
                </a:solidFill>
                <a:latin typeface="Arial Rounded MT Bold"/>
              </a:rPr>
              <a:t>l</a:t>
            </a:r>
            <a:r>
              <a:rPr dirty="0" sz="1300" lang="en-US">
                <a:solidFill>
                  <a:schemeClr val="bg1"/>
                </a:solidFill>
                <a:latin typeface="Arial Rounded MT Bold"/>
              </a:rPr>
              <a:t>k</a:t>
            </a:r>
            <a:r>
              <a:rPr dirty="0" sz="1300" lang="en-US">
                <a:solidFill>
                  <a:schemeClr val="bg1"/>
                </a:solidFill>
                <a:latin typeface="Arial Rounded MT Bold"/>
              </a:rPr>
              <a:t>u</a:t>
            </a:r>
            <a:r>
              <a:rPr dirty="0" sz="1300" lang="en-US">
                <a:solidFill>
                  <a:schemeClr val="bg1"/>
                </a:solidFill>
                <a:latin typeface="Arial Rounded MT Bold"/>
              </a:rPr>
              <a:t>m</a:t>
            </a:r>
            <a:r>
              <a:rPr dirty="0" sz="1300" lang="en-US">
                <a:solidFill>
                  <a:schemeClr val="bg1"/>
                </a:solidFill>
                <a:latin typeface="Arial Rounded MT Bold"/>
              </a:rPr>
              <a:t>a</a:t>
            </a:r>
            <a:r>
              <a:rPr dirty="0" sz="1300" lang="en-US">
                <a:solidFill>
                  <a:schemeClr val="bg1"/>
                </a:solidFill>
                <a:latin typeface="Arial Rounded MT Bold"/>
              </a:rPr>
              <a:t>r</a:t>
            </a:r>
            <a:r>
              <a:rPr dirty="0" sz="1300" lang="en-US">
                <a:solidFill>
                  <a:schemeClr val="bg1"/>
                </a:solidFill>
                <a:latin typeface="Arial Rounded MT Bold"/>
              </a:rPr>
              <a:t>a</a:t>
            </a:r>
            <a:r>
              <a:rPr dirty="0" sz="1300" lang="en-US">
                <a:solidFill>
                  <a:schemeClr val="bg1"/>
                </a:solidFill>
                <a:latin typeface="Arial Rounded MT Bold"/>
              </a:rPr>
              <a:t>n</a:t>
            </a:r>
            <a:r>
              <a:rPr dirty="0" sz="1300" lang="en-US">
                <a:solidFill>
                  <a:schemeClr val="bg1"/>
                </a:solidFill>
                <a:latin typeface="Arial Rounded MT Bold"/>
              </a:rPr>
              <a:t> </a:t>
            </a:r>
            <a:r>
              <a:rPr dirty="0" sz="1300" lang="en-US">
                <a:solidFill>
                  <a:schemeClr val="bg1"/>
                </a:solidFill>
                <a:latin typeface="Arial Rounded MT Bold"/>
              </a:rPr>
              <a:t>V</a:t>
            </a:r>
            <a:endParaRPr altLang="en-US" lang="zh-CN"/>
          </a:p>
          <a:p>
            <a:r>
              <a:rPr dirty="0" sz="1300" lang="en-US">
                <a:solidFill>
                  <a:schemeClr val="bg1"/>
                </a:solidFill>
                <a:latin typeface="Arial Rounded MT Bold"/>
              </a:rPr>
              <a:t> DEPT    : BE CSE </a:t>
            </a:r>
          </a:p>
          <a:p>
            <a:r>
              <a:rPr dirty="0" sz="1300" lang="en-US">
                <a:solidFill>
                  <a:schemeClr val="bg1"/>
                </a:solidFill>
                <a:latin typeface="Arial Rounded MT Bold"/>
              </a:rPr>
              <a:t> REG NO  : 212921104</a:t>
            </a:r>
            <a:r>
              <a:rPr dirty="0" sz="1300" lang="en-US">
                <a:solidFill>
                  <a:schemeClr val="bg1"/>
                </a:solidFill>
                <a:latin typeface="Arial Rounded MT Bold"/>
              </a:rPr>
              <a:t>0</a:t>
            </a:r>
            <a:r>
              <a:rPr dirty="0" sz="1300" lang="en-US">
                <a:solidFill>
                  <a:schemeClr val="bg1"/>
                </a:solidFill>
                <a:latin typeface="Arial Rounded MT Bold"/>
              </a:rPr>
              <a:t>5</a:t>
            </a:r>
            <a:r>
              <a:rPr dirty="0" sz="1300" lang="en-US">
                <a:solidFill>
                  <a:schemeClr val="bg1"/>
                </a:solidFill>
                <a:latin typeface="Arial Rounded MT Bold"/>
              </a:rPr>
              <a:t>4</a:t>
            </a:r>
            <a:endParaRPr altLang="en-US" lang="zh-CN"/>
          </a:p>
          <a:p>
            <a:r>
              <a:rPr dirty="0" sz="1300" lang="en-US">
                <a:solidFill>
                  <a:schemeClr val="bg1"/>
                </a:solidFill>
                <a:latin typeface="Arial Rounded MT Bold"/>
              </a:rPr>
              <a:t>COLLEGE CODE : SJCE2129</a:t>
            </a:r>
          </a:p>
        </p:txBody>
      </p:sp>
      <p:sp>
        <p:nvSpPr>
          <p:cNvPr id="1048592" name="Rectangle 10"/>
          <p:cNvSpPr/>
          <p:nvPr/>
        </p:nvSpPr>
        <p:spPr>
          <a:xfrm>
            <a:off x="6714577" y="5949333"/>
            <a:ext cx="5477423" cy="893794"/>
          </a:xfrm>
          <a:prstGeom prst="rect"/>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3" name="Title 1"/>
          <p:cNvSpPr>
            <a:spLocks noGrp="1"/>
          </p:cNvSpPr>
          <p:nvPr>
            <p:ph type="ctrTitle"/>
          </p:nvPr>
        </p:nvSpPr>
        <p:spPr>
          <a:xfrm>
            <a:off x="432931" y="1397007"/>
            <a:ext cx="7479169" cy="2722534"/>
          </a:xfrm>
        </p:spPr>
        <p:txBody>
          <a:bodyPr>
            <a:normAutofit/>
          </a:bodyPr>
          <a:p>
            <a:r>
              <a:rPr sz="7200" lang="en-US">
                <a:solidFill>
                  <a:schemeClr val="bg1"/>
                </a:solidFill>
                <a:latin typeface="Aharoni" panose="020B0604020202020204" pitchFamily="2" charset="-79"/>
                <a:cs typeface="Aharoni" panose="020B0604020202020204" pitchFamily="2" charset="-79"/>
              </a:rPr>
              <a:t>SPAM</a:t>
            </a:r>
            <a:br>
              <a:rPr sz="7200" lang="en-US">
                <a:solidFill>
                  <a:schemeClr val="bg1"/>
                </a:solidFill>
                <a:latin typeface="Aharoni" panose="020B0604020202020204" pitchFamily="2" charset="-79"/>
                <a:cs typeface="Aharoni" panose="020B0604020202020204" pitchFamily="2" charset="-79"/>
              </a:rPr>
            </a:br>
            <a:r>
              <a:rPr sz="7200" lang="en-US">
                <a:solidFill>
                  <a:schemeClr val="bg1"/>
                </a:solidFill>
                <a:latin typeface="Aharoni" panose="020B0604020202020204" pitchFamily="2" charset="-79"/>
                <a:cs typeface="Aharoni" panose="020B0604020202020204" pitchFamily="2" charset="-79"/>
              </a:rPr>
              <a:t>CLASSIFICATION</a:t>
            </a:r>
          </a:p>
        </p:txBody>
      </p:sp>
      <p:sp>
        <p:nvSpPr>
          <p:cNvPr id="1048594" name="TextBox 11"/>
          <p:cNvSpPr txBox="1"/>
          <p:nvPr/>
        </p:nvSpPr>
        <p:spPr>
          <a:xfrm>
            <a:off x="242430" y="745650"/>
            <a:ext cx="6958469" cy="400110"/>
          </a:xfrm>
          <a:prstGeom prst="rect"/>
          <a:noFill/>
        </p:spPr>
        <p:txBody>
          <a:bodyPr rtlCol="0" wrap="square">
            <a:spAutoFit/>
          </a:bodyPr>
          <a:p>
            <a:r>
              <a:rPr dirty="0" sz="2000" lang="en-US">
                <a:solidFill>
                  <a:schemeClr val="bg1"/>
                </a:solidFill>
                <a:latin typeface="Arial Black" panose="020B0A04020102020204" pitchFamily="34" charset="0"/>
                <a:cs typeface="Aharoni" panose="02010803020104030203" pitchFamily="2" charset="-79"/>
              </a:rPr>
              <a:t> ARTIFICIAL INTELLIGENCE</a:t>
            </a:r>
          </a:p>
        </p:txBody>
      </p:sp>
      <p:cxnSp>
        <p:nvCxnSpPr>
          <p:cNvPr id="3145731" name="Straight Connector 13"/>
          <p:cNvCxnSpPr>
            <a:cxnSpLocks/>
          </p:cNvCxnSpPr>
          <p:nvPr/>
        </p:nvCxnSpPr>
        <p:spPr>
          <a:xfrm>
            <a:off x="6288372" y="-300"/>
            <a:ext cx="4475250" cy="5060439"/>
          </a:xfrm>
          <a:prstGeom prst="line"/>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60" name="Picture 3" descr="A picture containing screenshot  Description generated with very high confidence"/>
          <p:cNvPicPr>
            <a:picLocks noChangeAspect="1"/>
          </p:cNvPicPr>
          <p:nvPr/>
        </p:nvPicPr>
        <p:blipFill rotWithShape="1">
          <a:blip xmlns:r="http://schemas.openxmlformats.org/officeDocument/2006/relationships" r:embed="rId1"/>
          <a:srcRect t="2348" r="6098"/>
          <a:stretch>
            <a:fillRect/>
          </a:stretch>
        </p:blipFill>
        <p:spPr>
          <a:xfrm>
            <a:off x="-2381" y="813412"/>
            <a:ext cx="12202038" cy="5945448"/>
          </a:xfrm>
          <a:prstGeom prst="rect"/>
        </p:spPr>
      </p:pic>
      <p:sp>
        <p:nvSpPr>
          <p:cNvPr id="1048642" name="TextBox 1"/>
          <p:cNvSpPr txBox="1"/>
          <p:nvPr/>
        </p:nvSpPr>
        <p:spPr>
          <a:xfrm>
            <a:off x="5974556" y="2200275"/>
            <a:ext cx="6029323" cy="1077218"/>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3200" lang="en-US">
                <a:latin typeface="+mj-lt"/>
                <a:ea typeface="+mj-lt"/>
                <a:cs typeface="+mj-lt"/>
              </a:rPr>
              <a:t>Word Count Plot for ham messages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1" name="Picture 5" descr="A screenshot of a cell phone  Description generated with high confidence"/>
          <p:cNvPicPr>
            <a:picLocks noChangeAspect="1"/>
          </p:cNvPicPr>
          <p:nvPr/>
        </p:nvPicPr>
        <p:blipFill rotWithShape="1">
          <a:blip xmlns:r="http://schemas.openxmlformats.org/officeDocument/2006/relationships" r:embed="rId1"/>
          <a:srcRect r="4935" b="-227"/>
          <a:stretch>
            <a:fillRect/>
          </a:stretch>
        </p:blipFill>
        <p:spPr>
          <a:xfrm>
            <a:off x="-2381" y="802595"/>
            <a:ext cx="12206061" cy="5252813"/>
          </a:xfrm>
          <a:prstGeom prst="rect"/>
        </p:spPr>
      </p:pic>
      <p:sp>
        <p:nvSpPr>
          <p:cNvPr id="1048643" name="TextBox 2"/>
          <p:cNvSpPr txBox="1"/>
          <p:nvPr/>
        </p:nvSpPr>
        <p:spPr>
          <a:xfrm>
            <a:off x="5819775" y="2140743"/>
            <a:ext cx="5564980" cy="1077218"/>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3200" lang="en-US">
                <a:latin typeface="Bookman Old Style"/>
              </a:rPr>
              <a:t>Word Count Plot for spam messages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4" name="Rectangle 6"/>
          <p:cNvSpPr/>
          <p:nvPr/>
        </p:nvSpPr>
        <p:spPr>
          <a:xfrm>
            <a:off x="6091235" y="4281487"/>
            <a:ext cx="4655345" cy="1238248"/>
          </a:xfrm>
          <a:prstGeom prst="rect"/>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5" name="Rectangle 5"/>
          <p:cNvSpPr/>
          <p:nvPr/>
        </p:nvSpPr>
        <p:spPr>
          <a:xfrm>
            <a:off x="757237" y="4281486"/>
            <a:ext cx="4822031" cy="1178718"/>
          </a:xfrm>
          <a:prstGeom prst="rect"/>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rgbClr val="FF0000"/>
              </a:solidFill>
            </a:endParaRPr>
          </a:p>
        </p:txBody>
      </p:sp>
      <p:sp>
        <p:nvSpPr>
          <p:cNvPr id="1048646" name="Title 1"/>
          <p:cNvSpPr>
            <a:spLocks noGrp="1"/>
          </p:cNvSpPr>
          <p:nvPr>
            <p:ph type="title"/>
          </p:nvPr>
        </p:nvSpPr>
        <p:spPr>
          <a:xfrm>
            <a:off x="1097280" y="286603"/>
            <a:ext cx="10058400" cy="1093570"/>
          </a:xfrm>
        </p:spPr>
        <p:txBody>
          <a:bodyPr>
            <a:normAutofit/>
          </a:bodyPr>
          <a:p>
            <a:r>
              <a:rPr lang="en-US"/>
              <a:t>Feature Extraction</a:t>
            </a:r>
          </a:p>
        </p:txBody>
      </p:sp>
      <p:sp>
        <p:nvSpPr>
          <p:cNvPr id="1048647" name="Content Placeholder 2"/>
          <p:cNvSpPr>
            <a:spLocks noGrp="1"/>
          </p:cNvSpPr>
          <p:nvPr>
            <p:ph idx="1"/>
          </p:nvPr>
        </p:nvSpPr>
        <p:spPr>
          <a:xfrm>
            <a:off x="1097280" y="1893888"/>
            <a:ext cx="10058400" cy="3975204"/>
          </a:xfrm>
        </p:spPr>
        <p:txBody>
          <a:bodyPr anchor="t" bIns="45720" lIns="0" rIns="0" rtlCol="0" tIns="45720" vert="horz">
            <a:normAutofit/>
          </a:bodyPr>
          <a:p>
            <a:r>
              <a:rPr lang="en-US">
                <a:ea typeface="+mn-lt"/>
                <a:cs typeface="+mn-lt"/>
              </a:rPr>
              <a:t>In this process we analyze the data (emails in our case) minutely to find out the features(i.e. words) which would be most useful in the classification. Then these features would be further used to train the classifier. For this purpose, we used the methods known as  TF-IDF and Count Vectorizer. These  can be defined as a numerical statistic which is intended to reflect how crucial a word is to a document present in a corpus. The values are directly proportional to the number of times a word appears in a document. Below are part of our these vectorizer matrix,</a:t>
            </a:r>
            <a:endParaRPr lang="en-US"/>
          </a:p>
        </p:txBody>
      </p:sp>
      <p:pic>
        <p:nvPicPr>
          <p:cNvPr id="2097162" name="Picture 4" descr="A close up of a keyboard  Description generated with very high confidence"/>
          <p:cNvPicPr>
            <a:picLocks noChangeAspect="1"/>
          </p:cNvPicPr>
          <p:nvPr/>
        </p:nvPicPr>
        <p:blipFill rotWithShape="1">
          <a:blip xmlns:r="http://schemas.openxmlformats.org/officeDocument/2006/relationships" r:embed="rId1"/>
          <a:srcRect r="6856" b="7216"/>
          <a:stretch>
            <a:fillRect/>
          </a:stretch>
        </p:blipFill>
        <p:spPr>
          <a:xfrm>
            <a:off x="831056" y="4367992"/>
            <a:ext cx="4684413" cy="1063489"/>
          </a:xfrm>
          <a:prstGeom prst="rect"/>
        </p:spPr>
      </p:pic>
      <p:pic>
        <p:nvPicPr>
          <p:cNvPr id="2097163" name="Picture 5" descr="A close up of a keyboard  Description generated with high confidence"/>
          <p:cNvPicPr>
            <a:picLocks noChangeAspect="1"/>
          </p:cNvPicPr>
          <p:nvPr/>
        </p:nvPicPr>
        <p:blipFill rotWithShape="1">
          <a:blip xmlns:r="http://schemas.openxmlformats.org/officeDocument/2006/relationships" r:embed="rId2"/>
          <a:srcRect l="-234" t="5263" r="7731" b="18421"/>
          <a:stretch>
            <a:fillRect/>
          </a:stretch>
        </p:blipFill>
        <p:spPr>
          <a:xfrm>
            <a:off x="6130078" y="4371314"/>
            <a:ext cx="4564655" cy="1101838"/>
          </a:xfrm>
          <a:prstGeom prst="rect"/>
        </p:spPr>
      </p:pic>
      <p:sp>
        <p:nvSpPr>
          <p:cNvPr id="1048648" name="TextBox 8"/>
          <p:cNvSpPr txBox="1"/>
          <p:nvPr/>
        </p:nvSpPr>
        <p:spPr>
          <a:xfrm>
            <a:off x="2164556" y="5522118"/>
            <a:ext cx="2743199"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lang="en-US"/>
              <a:t>For TF-IDF</a:t>
            </a:r>
          </a:p>
        </p:txBody>
      </p:sp>
      <p:sp>
        <p:nvSpPr>
          <p:cNvPr id="1048649" name="TextBox 9"/>
          <p:cNvSpPr txBox="1"/>
          <p:nvPr/>
        </p:nvSpPr>
        <p:spPr>
          <a:xfrm>
            <a:off x="8117681" y="5498305"/>
            <a:ext cx="2743199"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lang="en-US"/>
              <a:t>For CV</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0" name="TextBox 2"/>
          <p:cNvSpPr txBox="1"/>
          <p:nvPr/>
        </p:nvSpPr>
        <p:spPr>
          <a:xfrm>
            <a:off x="2319740" y="1910118"/>
            <a:ext cx="8128000" cy="369332"/>
          </a:xfrm>
          <a:prstGeom prst="rect"/>
          <a:noFill/>
        </p:spPr>
        <p:txBody>
          <a:bodyPr anchor="t" rtlCol="0" wrap="square">
            <a:spAutoFit/>
          </a:bodyPr>
          <a:p>
            <a:endParaRPr lang="en-US"/>
          </a:p>
        </p:txBody>
      </p:sp>
      <p:sp>
        <p:nvSpPr>
          <p:cNvPr id="1048651" name="TextBox 1"/>
          <p:cNvSpPr txBox="1"/>
          <p:nvPr/>
        </p:nvSpPr>
        <p:spPr>
          <a:xfrm>
            <a:off x="3470334" y="1153234"/>
            <a:ext cx="4869976" cy="7694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4400" lang="en-US">
                <a:latin typeface="Bookman Old Style"/>
              </a:rPr>
              <a:t>Train/Test Split</a:t>
            </a:r>
          </a:p>
        </p:txBody>
      </p:sp>
      <p:sp>
        <p:nvSpPr>
          <p:cNvPr id="1048652" name="TextBox 3"/>
          <p:cNvSpPr txBox="1"/>
          <p:nvPr/>
        </p:nvSpPr>
        <p:spPr>
          <a:xfrm>
            <a:off x="1633040" y="2043538"/>
            <a:ext cx="9180394" cy="707886"/>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indent="-285750" marL="285750">
              <a:buFont typeface="Arial"/>
              <a:buChar char="•"/>
            </a:pPr>
            <a:r>
              <a:rPr sz="2000" lang="en-US"/>
              <a:t>Split Ratio was 30:70</a:t>
            </a:r>
          </a:p>
          <a:p>
            <a:pPr indent="-285750" marL="285750">
              <a:buFont typeface="Arial"/>
              <a:buChar char="•"/>
            </a:pPr>
            <a:r>
              <a:rPr sz="2000" lang="en-US">
                <a:ea typeface="+mn-lt"/>
                <a:cs typeface="+mn-lt"/>
              </a:rPr>
              <a:t>Selection of this 70% of the training data is uniformly random.</a:t>
            </a:r>
            <a:endParaRPr sz="2000" lang="en-US"/>
          </a:p>
        </p:txBody>
      </p:sp>
      <p:sp>
        <p:nvSpPr>
          <p:cNvPr id="1048653" name="TextBox 4"/>
          <p:cNvSpPr txBox="1"/>
          <p:nvPr/>
        </p:nvSpPr>
        <p:spPr>
          <a:xfrm>
            <a:off x="1628775" y="2962274"/>
            <a:ext cx="9124947" cy="2554545"/>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000" lang="en-US"/>
              <a:t>Although</a:t>
            </a:r>
            <a:r>
              <a:rPr sz="2000" lang="en-US">
                <a:ea typeface="+mn-lt"/>
                <a:cs typeface="+mn-lt"/>
              </a:rPr>
              <a:t> when doing the train test split it is said to make sure the distribution of the data between the training set and testing set are similar in many of our e-learning sources for this project. What it means in this context is that the percentage of spam email in the training set and test set should be similar.</a:t>
            </a:r>
          </a:p>
          <a:p>
            <a:r>
              <a:rPr sz="2000" lang="en-US"/>
              <a:t>Also keeping with the fact that our dataset is imbalanced. For that  We contributed to compare the unsampled , up-sampled data along with stratified cross validation techniques. You'll see the performance comparisons in the future slides </a:t>
            </a:r>
          </a:p>
          <a:p>
            <a:endParaRPr sz="200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2" name="TextBox 1"/>
          <p:cNvSpPr txBox="1"/>
          <p:nvPr/>
        </p:nvSpPr>
        <p:spPr>
          <a:xfrm>
            <a:off x="1562100" y="1016000"/>
            <a:ext cx="7416800" cy="369332"/>
          </a:xfrm>
          <a:prstGeom prst="rect"/>
          <a:noFill/>
        </p:spPr>
        <p:txBody>
          <a:bodyPr anchor="t" rtlCol="0" wrap="square">
            <a:spAutoFit/>
          </a:bodyPr>
          <a:p>
            <a:endParaRPr lang="en-US"/>
          </a:p>
        </p:txBody>
      </p:sp>
      <p:sp>
        <p:nvSpPr>
          <p:cNvPr id="1048663" name="Title 2"/>
          <p:cNvSpPr>
            <a:spLocks noGrp="1"/>
          </p:cNvSpPr>
          <p:nvPr>
            <p:ph type="title"/>
          </p:nvPr>
        </p:nvSpPr>
        <p:spPr>
          <a:xfrm>
            <a:off x="1180787" y="223973"/>
            <a:ext cx="10277604" cy="1951798"/>
          </a:xfrm>
        </p:spPr>
        <p:txBody>
          <a:bodyPr/>
          <a:p>
            <a:r>
              <a:rPr lang="en-US">
                <a:ea typeface="+mj-lt"/>
                <a:cs typeface="+mj-lt"/>
              </a:rPr>
              <a:t>Machine Learning Algorithm Used </a:t>
            </a:r>
          </a:p>
          <a:p>
            <a:endParaRPr lang="en-US"/>
          </a:p>
        </p:txBody>
      </p:sp>
      <p:sp>
        <p:nvSpPr>
          <p:cNvPr id="1048664" name="Text Placeholder 3"/>
          <p:cNvSpPr>
            <a:spLocks noGrp="1"/>
          </p:cNvSpPr>
          <p:nvPr>
            <p:ph type="body" idx="1"/>
          </p:nvPr>
        </p:nvSpPr>
        <p:spPr/>
        <p:txBody>
          <a:bodyPr/>
          <a:p>
            <a:r>
              <a:rPr lang="en-US">
                <a:ea typeface="+mn-lt"/>
                <a:cs typeface="+mn-lt"/>
              </a:rPr>
              <a:t>Naive Bayes</a:t>
            </a:r>
            <a:endParaRPr lang="en-US"/>
          </a:p>
        </p:txBody>
      </p:sp>
      <p:sp>
        <p:nvSpPr>
          <p:cNvPr id="1048665" name="Content Placeholder 4"/>
          <p:cNvSpPr>
            <a:spLocks noGrp="1"/>
          </p:cNvSpPr>
          <p:nvPr>
            <p:ph sz="half" idx="2"/>
          </p:nvPr>
        </p:nvSpPr>
        <p:spPr/>
        <p:txBody>
          <a:bodyPr anchor="t" bIns="45720" lIns="0" rIns="0" rtlCol="0" tIns="45720" vert="horz">
            <a:normAutofit/>
          </a:bodyPr>
          <a:p>
            <a:r>
              <a:rPr lang="en-US">
                <a:ea typeface="+mn-lt"/>
                <a:cs typeface="+mn-lt"/>
              </a:rPr>
              <a:t>The first approach that we took was to use the( TfidfVectorizer and Count vectorizer ) as a feature extraction tools and Naive Bayes algorithm to do the prediction. Using Naive Bayes library provided by </a:t>
            </a:r>
            <a:r>
              <a:rPr b="1" lang="en-US">
                <a:ea typeface="+mn-lt"/>
                <a:cs typeface="+mn-lt"/>
              </a:rPr>
              <a:t>sklearn.</a:t>
            </a:r>
            <a:endParaRPr lang="en-US"/>
          </a:p>
        </p:txBody>
      </p:sp>
      <p:sp>
        <p:nvSpPr>
          <p:cNvPr id="1048666" name="Text Placeholder 5"/>
          <p:cNvSpPr>
            <a:spLocks noGrp="1"/>
          </p:cNvSpPr>
          <p:nvPr>
            <p:ph type="body" sz="quarter" idx="3"/>
          </p:nvPr>
        </p:nvSpPr>
        <p:spPr/>
        <p:txBody>
          <a:bodyPr/>
          <a:p>
            <a:r>
              <a:rPr lang="en-US">
                <a:ea typeface="+mn-lt"/>
                <a:cs typeface="+mn-lt"/>
              </a:rPr>
              <a:t>Decision Tree</a:t>
            </a:r>
            <a:endParaRPr lang="en-US"/>
          </a:p>
        </p:txBody>
      </p:sp>
      <p:sp>
        <p:nvSpPr>
          <p:cNvPr id="1048667" name="Content Placeholder 6"/>
          <p:cNvSpPr>
            <a:spLocks noGrp="1"/>
          </p:cNvSpPr>
          <p:nvPr>
            <p:ph sz="quarter" idx="4"/>
          </p:nvPr>
        </p:nvSpPr>
        <p:spPr/>
        <p:txBody>
          <a:bodyPr anchor="t" bIns="45720" lIns="0" rIns="0" rtlCol="0" tIns="45720" vert="horz">
            <a:normAutofit/>
          </a:bodyPr>
          <a:p>
            <a:r>
              <a:rPr lang="en-US"/>
              <a:t>The second approach that we took was to use the( </a:t>
            </a:r>
            <a:r>
              <a:rPr lang="en-US" err="1"/>
              <a:t>TfidfVectorizer</a:t>
            </a:r>
            <a:r>
              <a:rPr lang="en-US"/>
              <a:t> and Count vectorizer ) as a feature extraction tools and decision tree algorithm to do the prediction. Using tree library provided by </a:t>
            </a:r>
            <a:r>
              <a:rPr b="1" lang="en-US"/>
              <a:t>sklearn.</a:t>
            </a:r>
            <a:endParaRPr lang="en-US">
              <a:ea typeface="+mn-lt"/>
              <a:cs typeface="+mn-lt"/>
            </a:endParaRP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68" name="Title 1"/>
          <p:cNvSpPr>
            <a:spLocks noGrp="1"/>
          </p:cNvSpPr>
          <p:nvPr>
            <p:ph type="title" idx="4294967295"/>
          </p:nvPr>
        </p:nvSpPr>
        <p:spPr>
          <a:xfrm>
            <a:off x="129346" y="209467"/>
            <a:ext cx="10058400" cy="510743"/>
          </a:xfrm>
        </p:spPr>
        <p:txBody>
          <a:bodyPr>
            <a:normAutofit/>
          </a:bodyPr>
          <a:p>
            <a:r>
              <a:rPr lang="en-US"/>
              <a:t>Performance Analysis:</a:t>
            </a:r>
          </a:p>
        </p:txBody>
      </p:sp>
      <p:sp>
        <p:nvSpPr>
          <p:cNvPr id="1048669" name="Content Placeholder 2"/>
          <p:cNvSpPr>
            <a:spLocks noGrp="1"/>
          </p:cNvSpPr>
          <p:nvPr>
            <p:ph idx="4294967295"/>
          </p:nvPr>
        </p:nvSpPr>
        <p:spPr>
          <a:xfrm>
            <a:off x="98268" y="812923"/>
            <a:ext cx="7799747" cy="3762375"/>
          </a:xfrm>
        </p:spPr>
        <p:txBody>
          <a:bodyPr anchor="t" bIns="45720" lIns="0" rIns="0" rtlCol="0" tIns="45720" vert="horz">
            <a:normAutofit/>
          </a:bodyPr>
          <a:p>
            <a:r>
              <a:rPr lang="en-US"/>
              <a:t> The performance of the classifier model is based on the parameters True Positive (TP) and True Negative (TN). TP is the condition where the emails provided are spam emails and identified as a spam while TN is the condition where the emails provided are legitimate and identified as legitimate mails. Confusion matrix  were used  for this purposes and for its visualization these are some heatmaps of some of our models .</a:t>
            </a:r>
          </a:p>
        </p:txBody>
      </p:sp>
      <p:pic>
        <p:nvPicPr>
          <p:cNvPr id="2097164" name="Picture 4" descr="A screenshot of a cell phone  Description automatically generated"/>
          <p:cNvPicPr>
            <a:picLocks noChangeAspect="1"/>
          </p:cNvPicPr>
          <p:nvPr/>
        </p:nvPicPr>
        <p:blipFill rotWithShape="1">
          <a:blip xmlns:r="http://schemas.openxmlformats.org/officeDocument/2006/relationships" r:embed="rId1"/>
          <a:srcRect l="5790" r="6622"/>
          <a:stretch>
            <a:fillRect/>
          </a:stretch>
        </p:blipFill>
        <p:spPr>
          <a:xfrm>
            <a:off x="8634249" y="3352555"/>
            <a:ext cx="3044838" cy="2454088"/>
          </a:xfrm>
          <a:prstGeom prst="rect"/>
        </p:spPr>
      </p:pic>
      <p:sp>
        <p:nvSpPr>
          <p:cNvPr id="1048670" name="Rectangle 5"/>
          <p:cNvSpPr/>
          <p:nvPr/>
        </p:nvSpPr>
        <p:spPr>
          <a:xfrm>
            <a:off x="8878798" y="5784639"/>
            <a:ext cx="2720745" cy="523220"/>
          </a:xfrm>
          <a:prstGeom prst="rect"/>
        </p:spPr>
        <p:txBody>
          <a:bodyPr wrap="none">
            <a:spAutoFit/>
          </a:bodyPr>
          <a:p>
            <a:pPr algn="ctr"/>
            <a:r>
              <a:rPr sz="1400" lang="en-US"/>
              <a:t>Decision tree</a:t>
            </a:r>
          </a:p>
          <a:p>
            <a:pPr algn="ctr"/>
            <a:r>
              <a:rPr sz="1400" lang="en-US"/>
              <a:t>Up-sampling with count vectorizer</a:t>
            </a:r>
          </a:p>
        </p:txBody>
      </p:sp>
      <p:sp>
        <p:nvSpPr>
          <p:cNvPr id="1048671" name="TextBox 8"/>
          <p:cNvSpPr txBox="1"/>
          <p:nvPr/>
        </p:nvSpPr>
        <p:spPr>
          <a:xfrm>
            <a:off x="309624" y="5869941"/>
            <a:ext cx="3003579" cy="523220"/>
          </a:xfrm>
          <a:prstGeom prst="rect"/>
          <a:noFill/>
        </p:spPr>
        <p:txBody>
          <a:bodyPr rtlCol="0" wrap="none">
            <a:spAutoFit/>
          </a:bodyPr>
          <a:p>
            <a:pPr algn="ctr"/>
            <a:r>
              <a:rPr sz="1400" lang="en-US"/>
              <a:t>Naïve Bayes </a:t>
            </a:r>
          </a:p>
          <a:p>
            <a:pPr algn="ctr"/>
            <a:r>
              <a:rPr sz="1400" lang="en-US"/>
              <a:t>Cross-validation with Count vectorizer</a:t>
            </a:r>
          </a:p>
        </p:txBody>
      </p:sp>
      <p:sp>
        <p:nvSpPr>
          <p:cNvPr id="1048672" name="TextBox 11"/>
          <p:cNvSpPr txBox="1"/>
          <p:nvPr/>
        </p:nvSpPr>
        <p:spPr>
          <a:xfrm>
            <a:off x="4741705" y="6000082"/>
            <a:ext cx="2911759" cy="307777"/>
          </a:xfrm>
          <a:prstGeom prst="rect"/>
          <a:noFill/>
        </p:spPr>
        <p:txBody>
          <a:bodyPr rtlCol="0" wrap="none">
            <a:spAutoFit/>
          </a:bodyPr>
          <a:p>
            <a:r>
              <a:rPr sz="1400" lang="en-US"/>
              <a:t>Naïve Bayes un-sampled with TF-IDF</a:t>
            </a:r>
          </a:p>
        </p:txBody>
      </p:sp>
      <p:sp>
        <p:nvSpPr>
          <p:cNvPr id="1048673"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US"/>
          </a:p>
        </p:txBody>
      </p:sp>
      <p:pic>
        <p:nvPicPr>
          <p:cNvPr id="2097165" name="Picture 13"/>
          <p:cNvPicPr>
            <a:picLocks noChangeAspect="1"/>
          </p:cNvPicPr>
          <p:nvPr/>
        </p:nvPicPr>
        <p:blipFill rotWithShape="1">
          <a:blip xmlns:r="http://schemas.openxmlformats.org/officeDocument/2006/relationships" r:embed="rId2"/>
          <a:srcRect l="6646" r="22276" b="3465"/>
          <a:stretch>
            <a:fillRect/>
          </a:stretch>
        </p:blipFill>
        <p:spPr>
          <a:xfrm>
            <a:off x="4598785" y="3545994"/>
            <a:ext cx="3299230" cy="2454088"/>
          </a:xfrm>
          <a:prstGeom prst="rect"/>
        </p:spPr>
      </p:pic>
      <p:sp>
        <p:nvSpPr>
          <p:cNvPr id="1048674" name="AutoShape 4"/>
          <p:cNvSpPr>
            <a:spLocks noChangeAspect="1" noChangeArrowheads="1"/>
          </p:cNvSpPr>
          <p:nvPr/>
        </p:nvSpPr>
        <p:spPr bwMode="auto">
          <a:xfrm>
            <a:off x="6096000" y="3429000"/>
            <a:ext cx="304800" cy="304800"/>
          </a:xfrm>
          <a:prstGeom prst="rect"/>
          <a:noFill/>
        </p:spPr>
        <p:txBody>
          <a:bodyPr anchor="t" anchorCtr="0" bIns="45720" compatLnSpc="1" lIns="91440" numCol="1" rIns="91440" tIns="45720" vert="horz" wrap="square">
            <a:prstTxWarp prst="textNoShape"/>
          </a:bodyPr>
          <a:p>
            <a:endParaRPr lang="en-US"/>
          </a:p>
        </p:txBody>
      </p:sp>
      <p:cxnSp>
        <p:nvCxnSpPr>
          <p:cNvPr id="3145736" name="Straight Connector 19"/>
          <p:cNvCxnSpPr>
            <a:cxnSpLocks/>
          </p:cNvCxnSpPr>
          <p:nvPr/>
        </p:nvCxnSpPr>
        <p:spPr>
          <a:xfrm>
            <a:off x="129346" y="720210"/>
            <a:ext cx="7799747" cy="0"/>
          </a:xfrm>
          <a:prstGeom prst="line"/>
        </p:spPr>
        <p:style>
          <a:lnRef idx="1">
            <a:schemeClr val="dk1"/>
          </a:lnRef>
          <a:fillRef idx="0">
            <a:schemeClr val="dk1"/>
          </a:fillRef>
          <a:effectRef idx="0">
            <a:schemeClr val="dk1"/>
          </a:effectRef>
          <a:fontRef idx="minor">
            <a:schemeClr val="tx1"/>
          </a:fontRef>
        </p:style>
      </p:cxnSp>
      <p:sp>
        <p:nvSpPr>
          <p:cNvPr id="1048675" name="TextBox 22"/>
          <p:cNvSpPr txBox="1"/>
          <p:nvPr/>
        </p:nvSpPr>
        <p:spPr>
          <a:xfrm>
            <a:off x="8713160" y="2677126"/>
            <a:ext cx="2258760" cy="523220"/>
          </a:xfrm>
          <a:prstGeom prst="rect"/>
          <a:noFill/>
        </p:spPr>
        <p:txBody>
          <a:bodyPr rtlCol="0" wrap="none">
            <a:spAutoFit/>
          </a:bodyPr>
          <a:p>
            <a:pPr algn="ctr"/>
            <a:r>
              <a:rPr sz="1400" lang="en-US"/>
              <a:t>Naïve Bayes </a:t>
            </a:r>
          </a:p>
          <a:p>
            <a:pPr algn="ctr"/>
            <a:r>
              <a:rPr sz="1400" lang="en-US"/>
              <a:t>Cross-validation with TF-IDF</a:t>
            </a:r>
          </a:p>
        </p:txBody>
      </p:sp>
      <p:pic>
        <p:nvPicPr>
          <p:cNvPr id="2097166" name="Picture 23"/>
          <p:cNvPicPr>
            <a:picLocks noChangeAspect="1"/>
          </p:cNvPicPr>
          <p:nvPr/>
        </p:nvPicPr>
        <p:blipFill>
          <a:blip xmlns:r="http://schemas.openxmlformats.org/officeDocument/2006/relationships" r:embed="rId3"/>
          <a:stretch>
            <a:fillRect/>
          </a:stretch>
        </p:blipFill>
        <p:spPr>
          <a:xfrm>
            <a:off x="8039986" y="109512"/>
            <a:ext cx="3903270" cy="2584598"/>
          </a:xfrm>
          <a:prstGeom prst="rect"/>
        </p:spPr>
      </p:pic>
      <p:pic>
        <p:nvPicPr>
          <p:cNvPr id="2097167" name="Picture 25"/>
          <p:cNvPicPr>
            <a:picLocks noChangeAspect="1"/>
          </p:cNvPicPr>
          <p:nvPr/>
        </p:nvPicPr>
        <p:blipFill rotWithShape="1">
          <a:blip xmlns:r="http://schemas.openxmlformats.org/officeDocument/2006/relationships" r:embed="rId4"/>
          <a:srcRect l="10228" t="-7782" r="10917" b="2515"/>
          <a:stretch>
            <a:fillRect/>
          </a:stretch>
        </p:blipFill>
        <p:spPr>
          <a:xfrm>
            <a:off x="250012" y="3237217"/>
            <a:ext cx="3815809" cy="2632724"/>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3" name="TextBox 1"/>
          <p:cNvSpPr txBox="1"/>
          <p:nvPr/>
        </p:nvSpPr>
        <p:spPr>
          <a:xfrm>
            <a:off x="1066800" y="660400"/>
            <a:ext cx="7277100" cy="369332"/>
          </a:xfrm>
          <a:prstGeom prst="rect"/>
          <a:noFill/>
        </p:spPr>
        <p:txBody>
          <a:bodyPr anchor="t" rtlCol="0" wrap="square">
            <a:spAutoFit/>
          </a:bodyPr>
          <a:p>
            <a:endParaRPr lang="en-US"/>
          </a:p>
        </p:txBody>
      </p:sp>
      <p:sp>
        <p:nvSpPr>
          <p:cNvPr id="1048684" name="Title 2"/>
          <p:cNvSpPr>
            <a:spLocks noGrp="1"/>
          </p:cNvSpPr>
          <p:nvPr>
            <p:ph type="title"/>
          </p:nvPr>
        </p:nvSpPr>
        <p:spPr>
          <a:xfrm>
            <a:off x="2576876" y="4475719"/>
            <a:ext cx="10113645" cy="743682"/>
          </a:xfrm>
        </p:spPr>
        <p:txBody>
          <a:bodyPr/>
          <a:p>
            <a:r>
              <a:rPr lang="en-US"/>
              <a:t>Accuracy and F-score Evaluation</a:t>
            </a:r>
          </a:p>
        </p:txBody>
      </p:sp>
      <p:sp>
        <p:nvSpPr>
          <p:cNvPr id="1048685" name="Text Placeholder 4"/>
          <p:cNvSpPr>
            <a:spLocks noGrp="1"/>
          </p:cNvSpPr>
          <p:nvPr>
            <p:ph type="body" sz="half" idx="2"/>
          </p:nvPr>
        </p:nvSpPr>
        <p:spPr>
          <a:xfrm>
            <a:off x="0" y="4609801"/>
            <a:ext cx="10113264" cy="609600"/>
          </a:xfrm>
        </p:spPr>
        <p:txBody>
          <a:bodyPr anchor="t" bIns="0" lIns="91440" rIns="91440" rtlCol="0" tIns="0" vert="horz">
            <a:normAutofit/>
          </a:bodyPr>
          <a:p>
            <a:r>
              <a:rPr sz="1000" lang="en-US" err="1"/>
              <a:t>Sklearn</a:t>
            </a:r>
            <a:r>
              <a:rPr sz="1000" lang="en-US"/>
              <a:t> library was used for this purpose </a:t>
            </a:r>
          </a:p>
        </p:txBody>
      </p:sp>
      <p:sp>
        <p:nvSpPr>
          <p:cNvPr id="1048686" name="TextBox 8"/>
          <p:cNvSpPr txBox="1"/>
          <p:nvPr/>
        </p:nvSpPr>
        <p:spPr>
          <a:xfrm>
            <a:off x="380501" y="5248286"/>
            <a:ext cx="10996335" cy="1477328"/>
          </a:xfrm>
          <a:prstGeom prst="rect"/>
          <a:noFill/>
        </p:spPr>
        <p:txBody>
          <a:bodyPr anchor="t" rtlCol="0" wrap="square">
            <a:spAutoFit/>
          </a:bodyPr>
          <a:p>
            <a:r>
              <a:rPr lang="en-US">
                <a:solidFill>
                  <a:schemeClr val="bg1"/>
                </a:solidFill>
              </a:rPr>
              <a:t>We achieved pretty high accuracy in most of our models here</a:t>
            </a:r>
            <a:r>
              <a:rPr b="1" lang="en-US">
                <a:solidFill>
                  <a:schemeClr val="bg1"/>
                </a:solidFill>
              </a:rPr>
              <a:t>. </a:t>
            </a:r>
            <a:r>
              <a:rPr lang="en-US">
                <a:solidFill>
                  <a:schemeClr val="bg1"/>
                </a:solidFill>
              </a:rPr>
              <a:t>But accuracy is not solely the metrics to evaluate the performance of an algorithm. Therefore we implemented other scoring metric  that is  F-Score that made us understand thoroughly how well which model is doing. These statistical result here show clearly that TF-IDF feature extraction method have(</a:t>
            </a:r>
            <a:r>
              <a:rPr lang="en-US" err="1">
                <a:solidFill>
                  <a:schemeClr val="bg1"/>
                </a:solidFill>
              </a:rPr>
              <a:t>ie</a:t>
            </a:r>
            <a:r>
              <a:rPr lang="en-US">
                <a:solidFill>
                  <a:schemeClr val="bg1"/>
                </a:solidFill>
              </a:rPr>
              <a:t>  not low ), but lesser f-score compared to the  accuracy. This feature extraction method worked well with Decision Tree up-sampled with f-Score of 0.973.</a:t>
            </a:r>
          </a:p>
        </p:txBody>
      </p:sp>
      <p:graphicFrame>
        <p:nvGraphicFramePr>
          <p:cNvPr id="4194304" name="Picture Placeholder 18"/>
          <p:cNvGraphicFramePr>
            <a:graphicFrameLocks noGrp="1"/>
          </p:cNvGraphicFramePr>
          <p:nvPr>
            <p:ph type="pic" idx="1"/>
          </p:nvPr>
        </p:nvGraphicFramePr>
        <p:xfrm>
          <a:off x="1799914" y="339408"/>
          <a:ext cx="8989888" cy="41871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87" name="TextBox 1"/>
          <p:cNvSpPr txBox="1"/>
          <p:nvPr/>
        </p:nvSpPr>
        <p:spPr>
          <a:xfrm>
            <a:off x="1066800" y="660400"/>
            <a:ext cx="7277100" cy="369332"/>
          </a:xfrm>
          <a:prstGeom prst="rect"/>
          <a:noFill/>
        </p:spPr>
        <p:txBody>
          <a:bodyPr anchor="t" rtlCol="0" wrap="square">
            <a:spAutoFit/>
          </a:bodyPr>
          <a:p>
            <a:endParaRPr lang="en-US"/>
          </a:p>
        </p:txBody>
      </p:sp>
      <p:sp>
        <p:nvSpPr>
          <p:cNvPr id="1048688" name="Title 2"/>
          <p:cNvSpPr>
            <a:spLocks noGrp="1"/>
          </p:cNvSpPr>
          <p:nvPr>
            <p:ph type="title"/>
          </p:nvPr>
        </p:nvSpPr>
        <p:spPr>
          <a:xfrm>
            <a:off x="2576876" y="4475719"/>
            <a:ext cx="10113645" cy="743682"/>
          </a:xfrm>
        </p:spPr>
        <p:txBody>
          <a:bodyPr/>
          <a:p>
            <a:r>
              <a:rPr lang="en-US"/>
              <a:t>Accuracy and F-score Evaluation</a:t>
            </a:r>
          </a:p>
        </p:txBody>
      </p:sp>
      <p:sp>
        <p:nvSpPr>
          <p:cNvPr id="1048689" name="Text Placeholder 4"/>
          <p:cNvSpPr>
            <a:spLocks noGrp="1"/>
          </p:cNvSpPr>
          <p:nvPr>
            <p:ph type="body" sz="half" idx="2"/>
          </p:nvPr>
        </p:nvSpPr>
        <p:spPr>
          <a:xfrm>
            <a:off x="0" y="4603251"/>
            <a:ext cx="10113264" cy="609600"/>
          </a:xfrm>
        </p:spPr>
        <p:txBody>
          <a:bodyPr anchor="t" bIns="0" lIns="91440" rIns="91440" rtlCol="0" tIns="0" vert="horz">
            <a:normAutofit/>
          </a:bodyPr>
          <a:p>
            <a:r>
              <a:rPr sz="1000" lang="en-US" err="1"/>
              <a:t>Sklearn</a:t>
            </a:r>
            <a:r>
              <a:rPr sz="1000" lang="en-US"/>
              <a:t> library was used for this purpose </a:t>
            </a:r>
          </a:p>
        </p:txBody>
      </p:sp>
      <p:sp>
        <p:nvSpPr>
          <p:cNvPr id="1048690" name="TextBox 8"/>
          <p:cNvSpPr txBox="1"/>
          <p:nvPr/>
        </p:nvSpPr>
        <p:spPr>
          <a:xfrm>
            <a:off x="373226" y="5212851"/>
            <a:ext cx="11322588" cy="1200329"/>
          </a:xfrm>
          <a:prstGeom prst="rect"/>
          <a:noFill/>
        </p:spPr>
        <p:txBody>
          <a:bodyPr anchor="t" rtlCol="0" wrap="square">
            <a:spAutoFit/>
          </a:bodyPr>
          <a:p>
            <a:r>
              <a:rPr lang="en-US">
                <a:solidFill>
                  <a:schemeClr val="bg1"/>
                </a:solidFill>
              </a:rPr>
              <a:t>With Count vectorizer feature extraction procedure we also achieved pretty high accuracy in most of our models here</a:t>
            </a:r>
            <a:r>
              <a:rPr b="1" lang="en-US">
                <a:solidFill>
                  <a:schemeClr val="bg1"/>
                </a:solidFill>
              </a:rPr>
              <a:t>. </a:t>
            </a:r>
            <a:r>
              <a:rPr lang="en-US">
                <a:solidFill>
                  <a:schemeClr val="bg1"/>
                </a:solidFill>
              </a:rPr>
              <a:t>These statistical result here show clearly that Count Vectorizer feature extraction method have higher f-Score, compared to TF-IDF. This  worked well with most of the model giving  f-scores greater than the range of 0.90.</a:t>
            </a:r>
          </a:p>
          <a:p>
            <a:r>
              <a:rPr lang="en-US">
                <a:solidFill>
                  <a:schemeClr val="bg1"/>
                </a:solidFill>
              </a:rPr>
              <a:t>Hence, we reached the point that CV works well for this classifier model </a:t>
            </a:r>
          </a:p>
        </p:txBody>
      </p:sp>
      <p:graphicFrame>
        <p:nvGraphicFramePr>
          <p:cNvPr id="4194305" name="Picture Placeholder 9"/>
          <p:cNvGraphicFramePr>
            <a:graphicFrameLocks noGrp="1"/>
          </p:cNvGraphicFramePr>
          <p:nvPr>
            <p:ph type="pic" idx="1"/>
          </p:nvPr>
        </p:nvGraphicFramePr>
        <p:xfrm>
          <a:off x="1339701" y="102888"/>
          <a:ext cx="9186531" cy="45587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91" name="Rectangle 10"/>
          <p:cNvSpPr/>
          <p:nvPr/>
        </p:nvSpPr>
        <p:spPr>
          <a:xfrm>
            <a:off x="113016" y="143838"/>
            <a:ext cx="11938571" cy="1705510"/>
          </a:xfrm>
          <a:prstGeom prst="rect"/>
        </p:spPr>
        <p:style>
          <a:lnRef idx="2">
            <a:schemeClr val="dk1">
              <a:shade val="50000"/>
            </a:schemeClr>
          </a:lnRef>
          <a:fillRef idx="1">
            <a:schemeClr val="dk1"/>
          </a:fillRef>
          <a:effectRef idx="0">
            <a:schemeClr val="dk1"/>
          </a:effectRef>
          <a:fontRef idx="minor">
            <a:schemeClr val="lt1"/>
          </a:fontRef>
        </p:style>
        <p:txBody>
          <a:bodyPr anchor="ctr" rtlCol="0"/>
          <a:p>
            <a:pPr algn="ctr"/>
            <a:endParaRPr lang="en-US"/>
          </a:p>
        </p:txBody>
      </p:sp>
      <p:sp>
        <p:nvSpPr>
          <p:cNvPr id="1048692" name="TextBox 1"/>
          <p:cNvSpPr txBox="1"/>
          <p:nvPr/>
        </p:nvSpPr>
        <p:spPr>
          <a:xfrm>
            <a:off x="1097280" y="2249755"/>
            <a:ext cx="8420100" cy="3416320"/>
          </a:xfrm>
          <a:prstGeom prst="rect"/>
          <a:noFill/>
        </p:spPr>
        <p:txBody>
          <a:bodyPr anchor="t" rtlCol="0" wrap="square">
            <a:spAutoFit/>
          </a:bodyPr>
          <a:p>
            <a:r>
              <a:rPr b="1" lang="en-US">
                <a:ea typeface="+mn-lt"/>
                <a:cs typeface="+mn-lt"/>
              </a:rPr>
              <a:t>Disadvantages of accuracy and imbalanced data</a:t>
            </a:r>
            <a:endParaRPr lang="en-US"/>
          </a:p>
          <a:p>
            <a:endParaRPr lang="en-US">
              <a:ea typeface="+mn-lt"/>
              <a:cs typeface="+mn-lt"/>
            </a:endParaRPr>
          </a:p>
          <a:p>
            <a:r>
              <a:rPr lang="en-US">
                <a:ea typeface="+mn-lt"/>
                <a:cs typeface="+mn-lt"/>
              </a:rPr>
              <a:t>When it comes to evaluation of our models’s performance, it can be seen from the bar graphs in the previous slides that sometimes accuracy may not be the best indicator. Using accuracy might not give us enough confidence to understand the algorithm’s performance as all the models had high accuracy.</a:t>
            </a:r>
          </a:p>
          <a:p>
            <a:r>
              <a:rPr lang="en-US">
                <a:ea typeface="+mn-lt"/>
                <a:cs typeface="+mn-lt"/>
              </a:rPr>
              <a:t>Moreover imbalanced class does not effect our models that much as most of them have high f-Score . But it do give higher f-score compared to rest. Decision tree up sampled data had highest f-Score of all that was 0.986.</a:t>
            </a:r>
          </a:p>
          <a:p>
            <a:endParaRPr lang="en-US">
              <a:ea typeface="+mn-lt"/>
              <a:cs typeface="+mn-lt"/>
            </a:endParaRPr>
          </a:p>
          <a:p>
            <a:r>
              <a:rPr lang="en-US">
                <a:ea typeface="+mn-lt"/>
                <a:cs typeface="+mn-lt"/>
              </a:rPr>
              <a:t>Final point : imbalanced data does not effect the models at high extent and accuracy is not the best indicator for our models </a:t>
            </a:r>
          </a:p>
        </p:txBody>
      </p:sp>
      <p:sp>
        <p:nvSpPr>
          <p:cNvPr id="1048693" name="TextBox 2"/>
          <p:cNvSpPr txBox="1"/>
          <p:nvPr/>
        </p:nvSpPr>
        <p:spPr>
          <a:xfrm>
            <a:off x="4391025" y="4200524"/>
            <a:ext cx="2743199"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endParaRPr lang="en-US"/>
          </a:p>
        </p:txBody>
      </p:sp>
      <p:sp>
        <p:nvSpPr>
          <p:cNvPr id="1048694" name="Title 8"/>
          <p:cNvSpPr>
            <a:spLocks noGrp="1"/>
          </p:cNvSpPr>
          <p:nvPr>
            <p:ph type="title"/>
          </p:nvPr>
        </p:nvSpPr>
        <p:spPr/>
        <p:txBody>
          <a:bodyPr/>
          <a:p>
            <a:r>
              <a:rPr b="1" lang="en-US">
                <a:solidFill>
                  <a:schemeClr val="bg1"/>
                </a:solidFill>
              </a:rPr>
              <a:t>Conclusion</a:t>
            </a:r>
            <a:r>
              <a:rPr b="1" lang="en-US"/>
              <a:t>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95" name="Text Placeholder 7"/>
          <p:cNvSpPr>
            <a:spLocks noGrp="1"/>
          </p:cNvSpPr>
          <p:nvPr>
            <p:ph type="body" sz="half" idx="2"/>
          </p:nvPr>
        </p:nvSpPr>
        <p:spPr>
          <a:xfrm>
            <a:off x="250559" y="1102332"/>
            <a:ext cx="4339097" cy="5160003"/>
          </a:xfrm>
        </p:spPr>
        <p:txBody>
          <a:bodyPr anchor="t" bIns="45720" lIns="91440" rIns="91440" rtlCol="0" tIns="45720" vert="horz">
            <a:noAutofit/>
          </a:bodyPr>
          <a:p>
            <a:r>
              <a:rPr sz="1400" lang="en-US">
                <a:ea typeface="+mn-lt"/>
                <a:cs typeface="+mn-lt"/>
              </a:rPr>
              <a:t>In this project we have showed you all the necessary steps we took in designing a spam detection algorithm.</a:t>
            </a:r>
          </a:p>
          <a:p>
            <a:r>
              <a:rPr sz="1400" lang="en-US">
                <a:ea typeface="+mn-lt"/>
                <a:cs typeface="+mn-lt"/>
              </a:rPr>
              <a:t> Just a brief recap:</a:t>
            </a:r>
            <a:endParaRPr sz="1400" lang="en-US"/>
          </a:p>
          <a:p>
            <a:pPr indent="-285750" marL="285750">
              <a:buFont typeface="Arial"/>
              <a:buChar char="•"/>
            </a:pPr>
            <a:r>
              <a:rPr sz="1400" lang="en-US">
                <a:ea typeface="+mn-lt"/>
                <a:cs typeface="+mn-lt"/>
              </a:rPr>
              <a:t>Explore and understand your data</a:t>
            </a:r>
            <a:endParaRPr sz="1400" lang="en-US"/>
          </a:p>
          <a:p>
            <a:pPr indent="-285750" marL="285750">
              <a:buFont typeface="Arial"/>
              <a:buChar char="•"/>
            </a:pPr>
            <a:r>
              <a:rPr sz="1400" lang="en-US">
                <a:ea typeface="+mn-lt"/>
                <a:cs typeface="+mn-lt"/>
              </a:rPr>
              <a:t>Visualize the data at hand to gain a better intuition — </a:t>
            </a:r>
            <a:r>
              <a:rPr sz="1400" lang="en-US" err="1">
                <a:ea typeface="+mn-lt"/>
                <a:cs typeface="+mn-lt"/>
              </a:rPr>
              <a:t>Wordcloud,bar</a:t>
            </a:r>
            <a:r>
              <a:rPr sz="1400" lang="en-US">
                <a:ea typeface="+mn-lt"/>
                <a:cs typeface="+mn-lt"/>
              </a:rPr>
              <a:t> charts</a:t>
            </a:r>
          </a:p>
          <a:p>
            <a:pPr indent="-285750" marL="285750">
              <a:buFont typeface="Arial"/>
              <a:buChar char="•"/>
            </a:pPr>
            <a:r>
              <a:rPr sz="1400" lang="en-US">
                <a:ea typeface="+mn-lt"/>
                <a:cs typeface="+mn-lt"/>
              </a:rPr>
              <a:t>Text Cleaning </a:t>
            </a:r>
            <a:endParaRPr sz="1400" lang="en-US"/>
          </a:p>
          <a:p>
            <a:pPr indent="-285750" marL="285750">
              <a:buFont typeface="Arial"/>
              <a:buChar char="•"/>
            </a:pPr>
            <a:r>
              <a:rPr sz="1400" lang="en-US">
                <a:ea typeface="+mn-lt"/>
                <a:cs typeface="+mn-lt"/>
              </a:rPr>
              <a:t>Feature Extraction — Count Vectorizer, </a:t>
            </a:r>
            <a:r>
              <a:rPr sz="1400" lang="en-US" err="1">
                <a:ea typeface="+mn-lt"/>
                <a:cs typeface="+mn-lt"/>
              </a:rPr>
              <a:t>Tfidf</a:t>
            </a:r>
            <a:r>
              <a:rPr sz="1400" lang="en-US">
                <a:ea typeface="+mn-lt"/>
                <a:cs typeface="+mn-lt"/>
              </a:rPr>
              <a:t> Vectorizer</a:t>
            </a:r>
            <a:endParaRPr sz="1400" lang="en-US"/>
          </a:p>
          <a:p>
            <a:pPr indent="-285750" marL="285750">
              <a:buFont typeface="Arial"/>
              <a:buChar char="•"/>
            </a:pPr>
            <a:r>
              <a:rPr sz="1400" lang="en-US">
                <a:ea typeface="+mn-lt"/>
                <a:cs typeface="+mn-lt"/>
              </a:rPr>
              <a:t>Splitting </a:t>
            </a:r>
            <a:r>
              <a:rPr sz="1400" lang="en-US" err="1">
                <a:ea typeface="+mn-lt"/>
                <a:cs typeface="+mn-lt"/>
              </a:rPr>
              <a:t>datatrain</a:t>
            </a:r>
            <a:r>
              <a:rPr sz="1400" lang="en-US">
                <a:ea typeface="+mn-lt"/>
                <a:cs typeface="+mn-lt"/>
              </a:rPr>
              <a:t> </a:t>
            </a:r>
            <a:r>
              <a:rPr sz="1400" lang="en-US" err="1">
                <a:ea typeface="+mn-lt"/>
                <a:cs typeface="+mn-lt"/>
              </a:rPr>
              <a:t>test_split</a:t>
            </a:r>
            <a:r>
              <a:rPr sz="1400" lang="en-US">
                <a:ea typeface="+mn-lt"/>
                <a:cs typeface="+mn-lt"/>
              </a:rPr>
              <a:t> , Cross validation</a:t>
            </a:r>
          </a:p>
          <a:p>
            <a:pPr indent="-285750" marL="285750">
              <a:buFont typeface="Arial"/>
              <a:buChar char="•"/>
            </a:pPr>
            <a:r>
              <a:rPr sz="1400" lang="en-US">
                <a:ea typeface="+mn-lt"/>
                <a:cs typeface="+mn-lt"/>
              </a:rPr>
              <a:t>Algorithm — Naive Bayes, Decision tree</a:t>
            </a:r>
            <a:endParaRPr sz="1400" lang="en-US"/>
          </a:p>
          <a:p>
            <a:pPr indent="-285750" marL="285750">
              <a:buFont typeface="Arial"/>
              <a:buChar char="•"/>
            </a:pPr>
            <a:r>
              <a:rPr sz="1400" lang="en-US">
                <a:ea typeface="+mn-lt"/>
                <a:cs typeface="+mn-lt"/>
              </a:rPr>
              <a:t>Scoring &amp; Metrics — </a:t>
            </a:r>
            <a:r>
              <a:rPr sz="1400" lang="en-US" err="1">
                <a:ea typeface="+mn-lt"/>
                <a:cs typeface="+mn-lt"/>
              </a:rPr>
              <a:t>Accuracy,f</a:t>
            </a:r>
            <a:r>
              <a:rPr sz="1400" lang="en-US">
                <a:ea typeface="+mn-lt"/>
                <a:cs typeface="+mn-lt"/>
              </a:rPr>
              <a:t>-score</a:t>
            </a:r>
            <a:endParaRPr sz="1400" lang="en-US"/>
          </a:p>
        </p:txBody>
      </p:sp>
      <p:sp>
        <p:nvSpPr>
          <p:cNvPr id="1048696" name="TextBox 1"/>
          <p:cNvSpPr txBox="1"/>
          <p:nvPr/>
        </p:nvSpPr>
        <p:spPr>
          <a:xfrm>
            <a:off x="49212" y="-189706"/>
            <a:ext cx="6781800" cy="369332"/>
          </a:xfrm>
          <a:prstGeom prst="rect"/>
          <a:noFill/>
        </p:spPr>
        <p:txBody>
          <a:bodyPr anchor="t"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endParaRPr lang="en-US"/>
          </a:p>
        </p:txBody>
      </p:sp>
      <p:sp>
        <p:nvSpPr>
          <p:cNvPr id="1048697" name="TextBox 11"/>
          <p:cNvSpPr txBox="1"/>
          <p:nvPr/>
        </p:nvSpPr>
        <p:spPr>
          <a:xfrm>
            <a:off x="6831012" y="5697013"/>
            <a:ext cx="3852809" cy="52322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b="1" sz="2800" lang="en-US" u="sng"/>
              <a:t>System Architecture</a:t>
            </a:r>
          </a:p>
        </p:txBody>
      </p:sp>
      <p:pic>
        <p:nvPicPr>
          <p:cNvPr id="2097168" name="Picture 2" descr="A screenshot of a cell phone  Description automatically generated"/>
          <p:cNvPicPr>
            <a:picLocks noChangeAspect="1"/>
          </p:cNvPicPr>
          <p:nvPr/>
        </p:nvPicPr>
        <p:blipFill rotWithShape="1">
          <a:blip xmlns:r="http://schemas.openxmlformats.org/officeDocument/2006/relationships" r:embed="rId1"/>
          <a:srcRect r="3296" b="15402"/>
          <a:stretch>
            <a:fillRect/>
          </a:stretch>
        </p:blipFill>
        <p:spPr>
          <a:xfrm>
            <a:off x="4702672" y="637767"/>
            <a:ext cx="7460373" cy="4941097"/>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595" name="Rectangle 46"/>
          <p:cNvSpPr>
            <a:spLocks noChangeAspect="1" noMove="1" noResize="1" noRot="1" noGrp="1" noAdjustHandles="1" noEditPoints="1" noChangeArrowheads="1" noChangeShapeType="1" noTextEdit="1"/>
          </p:cNvSpPr>
          <p:nvPr/>
        </p:nvSpPr>
        <p:spPr>
          <a:xfrm>
            <a:off x="1507" y="0"/>
            <a:ext cx="12192000"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6" name="Rectangle 48"/>
          <p:cNvSpPr>
            <a:spLocks noChangeAspect="1" noMove="1" noResize="1" noRot="1" noGrp="1" noAdjustHandles="1" noEditPoints="1" noChangeArrowheads="1" noChangeShapeType="1" noTextEdit="1"/>
          </p:cNvSpPr>
          <p:nvPr/>
        </p:nvSpPr>
        <p:spPr bwMode="white">
          <a:xfrm>
            <a:off x="1507" y="4953000"/>
            <a:ext cx="12188952" cy="19050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4" name="Picture 7" descr="A picture containing circuit  Description automatically generated"/>
          <p:cNvPicPr>
            <a:picLocks noChangeAspect="1"/>
          </p:cNvPicPr>
          <p:nvPr/>
        </p:nvPicPr>
        <p:blipFill>
          <a:blip xmlns:r="http://schemas.openxmlformats.org/officeDocument/2006/relationships" r:embed="rId1"/>
          <a:stretch>
            <a:fillRect/>
          </a:stretch>
        </p:blipFill>
        <p:spPr>
          <a:xfrm>
            <a:off x="-7736" y="-43640"/>
            <a:ext cx="9227882" cy="6533340"/>
          </a:xfrm>
          <a:prstGeom prst="rect"/>
        </p:spPr>
      </p:pic>
      <p:sp>
        <p:nvSpPr>
          <p:cNvPr id="1048597" name="Right Triangle 3"/>
          <p:cNvSpPr/>
          <p:nvPr/>
        </p:nvSpPr>
        <p:spPr>
          <a:xfrm rot="-5400000">
            <a:off x="197678" y="-354372"/>
            <a:ext cx="4712414" cy="5230849"/>
          </a:xfrm>
          <a:prstGeom prst="rtTriangle"/>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8" name="Rectangle 8"/>
          <p:cNvSpPr/>
          <p:nvPr/>
        </p:nvSpPr>
        <p:spPr>
          <a:xfrm>
            <a:off x="0" y="4591860"/>
            <a:ext cx="12188952" cy="2266140"/>
          </a:xfrm>
          <a:prstGeom prst="rect"/>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9" name="Rectangle 9"/>
          <p:cNvSpPr/>
          <p:nvPr/>
        </p:nvSpPr>
        <p:spPr>
          <a:xfrm>
            <a:off x="5151236" y="-69040"/>
            <a:ext cx="7096075" cy="5029200"/>
          </a:xfrm>
          <a:prstGeom prst="rect"/>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0" name="Subtitle 2"/>
          <p:cNvSpPr>
            <a:spLocks noGrp="1"/>
          </p:cNvSpPr>
          <p:nvPr>
            <p:ph type="subTitle" idx="1"/>
          </p:nvPr>
        </p:nvSpPr>
        <p:spPr>
          <a:xfrm>
            <a:off x="2781300" y="647700"/>
            <a:ext cx="9232899" cy="1828800"/>
          </a:xfrm>
        </p:spPr>
        <p:txBody>
          <a:bodyPr anchor="t" bIns="45720" lIns="91440" rIns="91440" rtlCol="0" tIns="45720" vert="horz">
            <a:normAutofit/>
          </a:bodyPr>
          <a:p>
            <a:r>
              <a:rPr sz="6000" lang="en-US">
                <a:solidFill>
                  <a:srgbClr val="002060"/>
                </a:solidFill>
                <a:latin typeface="Bahnschrift SemiBold Condensed"/>
                <a:cs typeface="Aharoni"/>
              </a:rPr>
              <a:t>SUMMARY of topics</a:t>
            </a:r>
          </a:p>
        </p:txBody>
      </p:sp>
      <p:sp>
        <p:nvSpPr>
          <p:cNvPr id="1048601" name="Title 1"/>
          <p:cNvSpPr>
            <a:spLocks noGrp="1"/>
          </p:cNvSpPr>
          <p:nvPr>
            <p:ph type="ctrTitle"/>
          </p:nvPr>
        </p:nvSpPr>
        <p:spPr>
          <a:xfrm>
            <a:off x="3255246" y="1797861"/>
            <a:ext cx="7878964" cy="4412439"/>
          </a:xfrm>
        </p:spPr>
        <p:txBody>
          <a:bodyPr anchor="t">
            <a:noAutofit/>
          </a:bodyPr>
          <a:p>
            <a:r>
              <a:rPr dirty="0" sz="3600" lang="en-US">
                <a:latin typeface="Arial Narrow"/>
              </a:rPr>
              <a:t>• Data set description </a:t>
            </a:r>
            <a:br>
              <a:rPr dirty="0" sz="3600" lang="en-US">
                <a:latin typeface="Arial Narrow" panose="020B0606020202030204" pitchFamily="34" charset="0"/>
              </a:rPr>
            </a:br>
            <a:r>
              <a:rPr dirty="0" sz="3600" lang="en-US">
                <a:latin typeface="Arial Narrow"/>
              </a:rPr>
              <a:t>• Train/Test Split </a:t>
            </a:r>
            <a:br>
              <a:rPr dirty="0" sz="3600" lang="en-US">
                <a:latin typeface="Arial Narrow" panose="020B0606020202030204" pitchFamily="34" charset="0"/>
              </a:rPr>
            </a:br>
            <a:r>
              <a:rPr dirty="0" sz="3600" lang="en-US">
                <a:latin typeface="Arial Narrow"/>
              </a:rPr>
              <a:t>• Models</a:t>
            </a:r>
            <a:br>
              <a:rPr dirty="0" sz="3600" lang="en-US">
                <a:latin typeface="Arial Narrow" panose="020B0606020202030204" pitchFamily="34" charset="0"/>
              </a:rPr>
            </a:br>
            <a:r>
              <a:rPr dirty="0" sz="3600" lang="en-US">
                <a:latin typeface="Arial Narrow"/>
              </a:rPr>
              <a:t>• Evaluation </a:t>
            </a:r>
            <a:br>
              <a:rPr dirty="0" sz="3600" lang="en-US">
                <a:latin typeface="Arial Narrow" panose="020B0606020202030204" pitchFamily="34" charset="0"/>
              </a:rPr>
            </a:br>
            <a:r>
              <a:rPr dirty="0" sz="3600" lang="en-US">
                <a:latin typeface="Arial Narrow"/>
              </a:rPr>
              <a:t>• Discussion</a:t>
            </a:r>
            <a:br>
              <a:rPr dirty="0" sz="3600" lang="en-US">
                <a:latin typeface="Arial Narrow"/>
              </a:rPr>
            </a:br>
            <a:r>
              <a:rPr dirty="0" sz="3600" lang="en-US">
                <a:latin typeface="Arial Narrow"/>
              </a:rPr>
              <a:t>• Conclusion </a:t>
            </a:r>
            <a:br>
              <a:rPr dirty="0" sz="3600" lang="en-US">
                <a:latin typeface="Arial Narrow"/>
              </a:rPr>
            </a:br>
            <a:r>
              <a:rPr dirty="0" sz="3600" lang="en-US">
                <a:latin typeface="Arial Narrow"/>
              </a:rPr>
              <a:t>• Future Work</a:t>
            </a:r>
            <a:br>
              <a:rPr dirty="0" sz="3600" lang="en-US">
                <a:latin typeface="Arial Narrow" panose="020B0606020202030204" pitchFamily="34" charset="0"/>
              </a:rPr>
            </a:br>
            <a:endParaRPr dirty="0" sz="3600" lang="en-US">
              <a:latin typeface="Arial Narrow"/>
            </a:endParaRPr>
          </a:p>
        </p:txBody>
      </p:sp>
      <p:cxnSp>
        <p:nvCxnSpPr>
          <p:cNvPr id="3145732" name="Straight Connector 11"/>
          <p:cNvCxnSpPr>
            <a:cxnSpLocks/>
          </p:cNvCxnSpPr>
          <p:nvPr/>
        </p:nvCxnSpPr>
        <p:spPr>
          <a:xfrm flipH="1">
            <a:off x="508000" y="-43640"/>
            <a:ext cx="5029200" cy="4635500"/>
          </a:xfrm>
          <a:prstGeom prst="line"/>
        </p:spPr>
        <p:style>
          <a:lnRef idx="1">
            <a:schemeClr val="dk1"/>
          </a:lnRef>
          <a:fillRef idx="0">
            <a:schemeClr val="dk1"/>
          </a:fillRef>
          <a:effectRef idx="0">
            <a:schemeClr val="dk1"/>
          </a:effectRef>
          <a:fontRef idx="minor">
            <a:schemeClr val="tx1"/>
          </a:fontRef>
        </p:style>
      </p:cxnSp>
      <p:cxnSp>
        <p:nvCxnSpPr>
          <p:cNvPr id="3145733" name="Straight Connector 13"/>
          <p:cNvCxnSpPr>
            <a:cxnSpLocks/>
          </p:cNvCxnSpPr>
          <p:nvPr/>
        </p:nvCxnSpPr>
        <p:spPr>
          <a:xfrm flipH="1">
            <a:off x="2654300" y="6287294"/>
            <a:ext cx="9456482" cy="43673"/>
          </a:xfrm>
          <a:prstGeom prst="line"/>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98" name="Title 1"/>
          <p:cNvSpPr>
            <a:spLocks noGrp="1"/>
          </p:cNvSpPr>
          <p:nvPr>
            <p:ph type="title"/>
          </p:nvPr>
        </p:nvSpPr>
        <p:spPr/>
        <p:txBody>
          <a:bodyPr/>
          <a:p>
            <a:r>
              <a:rPr lang="en-US">
                <a:ea typeface="+mj-lt"/>
                <a:cs typeface="+mj-lt"/>
              </a:rPr>
              <a:t>Future works</a:t>
            </a:r>
          </a:p>
        </p:txBody>
      </p:sp>
      <p:sp>
        <p:nvSpPr>
          <p:cNvPr id="1048699" name="Content Placeholder 2"/>
          <p:cNvSpPr>
            <a:spLocks noGrp="1"/>
          </p:cNvSpPr>
          <p:nvPr>
            <p:ph idx="1"/>
          </p:nvPr>
        </p:nvSpPr>
        <p:spPr/>
        <p:txBody>
          <a:bodyPr anchor="t" bIns="45720" lIns="0" rIns="0" rtlCol="0" tIns="45720" vert="horz">
            <a:normAutofit/>
          </a:bodyPr>
          <a:p>
            <a:r>
              <a:rPr lang="en-US">
                <a:solidFill>
                  <a:schemeClr val="tx1"/>
                </a:solidFill>
              </a:rPr>
              <a:t>Here concludes the part of demonstration in model for spam detection algorithm.</a:t>
            </a:r>
          </a:p>
          <a:p>
            <a:r>
              <a:rPr lang="en-US">
                <a:solidFill>
                  <a:schemeClr val="tx1"/>
                </a:solidFill>
              </a:rPr>
              <a:t>Based on the results obtained from the performance analysis, the legitimacy of the email will be determined. A threshold value  will be set which will be used for comparison between the obtained results and the set threshold. Thus, the email will be classified as spam or legitimate email. </a:t>
            </a:r>
            <a:r>
              <a:rPr lang="en-US">
                <a:ea typeface="+mn-lt"/>
                <a:cs typeface="+mn-lt"/>
              </a:rPr>
              <a:t> The proposed system will work as an WebApp that'll detect the spam emails sent and received and will give notification to the respective user. Also we plan to routinely updated the dataset so that it detects new type of spams and notifies the user.</a:t>
            </a:r>
          </a:p>
          <a:p>
            <a:pPr>
              <a:lnSpc>
                <a:spcPct val="100000"/>
              </a:lnSpc>
              <a:spcBef>
                <a:spcPts val="0"/>
              </a:spcBef>
              <a:spcAft>
                <a:spcPts val="0"/>
              </a:spcAft>
            </a:pPr>
            <a:endParaRPr lang="en-US">
              <a:solidFill>
                <a:schemeClr val="tx1"/>
              </a:solidFill>
            </a:endParaRPr>
          </a:p>
          <a:p>
            <a:pPr>
              <a:lnSpc>
                <a:spcPct val="100000"/>
              </a:lnSpc>
              <a:spcBef>
                <a:spcPts val="0"/>
              </a:spcBef>
              <a:spcAft>
                <a:spcPts val="0"/>
              </a:spcAft>
            </a:pPr>
            <a:endParaRPr lang="en-US">
              <a:solidFill>
                <a:schemeClr val="tx1"/>
              </a:solidFill>
              <a:ea typeface="+mn-lt"/>
              <a:cs typeface="+mn-lt"/>
            </a:endParaRPr>
          </a:p>
          <a:p>
            <a:endParaRPr lang="en-US">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04" name="Title 1"/>
          <p:cNvSpPr>
            <a:spLocks noGrp="1"/>
          </p:cNvSpPr>
          <p:nvPr>
            <p:ph type="title"/>
          </p:nvPr>
        </p:nvSpPr>
        <p:spPr>
          <a:xfrm>
            <a:off x="990124" y="2703572"/>
            <a:ext cx="10058400" cy="1450757"/>
          </a:xfrm>
        </p:spPr>
        <p:txBody>
          <a:bodyPr/>
          <a:p>
            <a:pPr algn="ctr"/>
            <a:r>
              <a:rPr lang="en-US"/>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1"/>
          <p:cNvSpPr>
            <a:spLocks noGrp="1"/>
          </p:cNvSpPr>
          <p:nvPr>
            <p:ph type="title"/>
          </p:nvPr>
        </p:nvSpPr>
        <p:spPr>
          <a:xfrm>
            <a:off x="1097280" y="167540"/>
            <a:ext cx="10058400" cy="1450757"/>
          </a:xfrm>
        </p:spPr>
        <p:txBody>
          <a:bodyPr>
            <a:normAutofit/>
          </a:bodyPr>
          <a:p>
            <a:r>
              <a:rPr sz="4400" lang="en-US"/>
              <a:t>Why do we need a spam classifier?</a:t>
            </a:r>
          </a:p>
        </p:txBody>
      </p:sp>
      <p:sp>
        <p:nvSpPr>
          <p:cNvPr id="1048608" name="Content Placeholder 2"/>
          <p:cNvSpPr>
            <a:spLocks noGrp="1"/>
          </p:cNvSpPr>
          <p:nvPr>
            <p:ph idx="1"/>
          </p:nvPr>
        </p:nvSpPr>
        <p:spPr>
          <a:xfrm>
            <a:off x="830580" y="1905794"/>
            <a:ext cx="5638800" cy="4065691"/>
          </a:xfrm>
        </p:spPr>
        <p:txBody>
          <a:bodyPr anchor="t" bIns="45720" lIns="0" rIns="0" rtlCol="0" tIns="45720" vert="horz">
            <a:normAutofit fontScale="94737" lnSpcReduction="10000"/>
          </a:bodyPr>
          <a:p>
            <a:r>
              <a:rPr lang="en-US">
                <a:ea typeface="+mn-lt"/>
                <a:cs typeface="+mn-lt"/>
              </a:rPr>
              <a:t> E-mails have become the best way to communicate over the Internet because they are economical, flexible and reasonable. But we face the problem of spam because people have started sending unwanted emails to others (email spam). In electronic spam, irrelevant/ unrequested messages are sent by email. Many  are commercial but may also contain disguised links that lead to phishing web sites or malware. They can also include viruses or any other risky files. To have effective communication we need to avoid such e-mails. </a:t>
            </a:r>
            <a:endParaRPr lang="en-US"/>
          </a:p>
          <a:p>
            <a:r>
              <a:rPr lang="en-US">
                <a:ea typeface="+mn-lt"/>
                <a:cs typeface="+mn-lt"/>
              </a:rPr>
              <a:t>Hence the text-based spam classifier! </a:t>
            </a:r>
            <a:endParaRPr lang="en-US"/>
          </a:p>
        </p:txBody>
      </p:sp>
      <p:sp>
        <p:nvSpPr>
          <p:cNvPr id="1048609" name="TextBox 3"/>
          <p:cNvSpPr txBox="1"/>
          <p:nvPr/>
        </p:nvSpPr>
        <p:spPr>
          <a:xfrm>
            <a:off x="152400" y="164305"/>
            <a:ext cx="2743199" cy="461665"/>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400" lang="en-US">
                <a:solidFill>
                  <a:srgbClr val="002060"/>
                </a:solidFill>
              </a:rPr>
              <a:t>Introduction</a:t>
            </a:r>
            <a:r>
              <a:rPr sz="2400" lang="en-US"/>
              <a:t> </a:t>
            </a:r>
          </a:p>
        </p:txBody>
      </p:sp>
      <p:pic>
        <p:nvPicPr>
          <p:cNvPr id="2097155" name="Picture 5" descr="A close up of a logo  Description generated with high confidence"/>
          <p:cNvPicPr>
            <a:picLocks noChangeAspect="1"/>
          </p:cNvPicPr>
          <p:nvPr/>
        </p:nvPicPr>
        <p:blipFill>
          <a:blip xmlns:r="http://schemas.openxmlformats.org/officeDocument/2006/relationships" r:embed="rId1"/>
          <a:stretch>
            <a:fillRect/>
          </a:stretch>
        </p:blipFill>
        <p:spPr>
          <a:xfrm>
            <a:off x="6604000" y="2033829"/>
            <a:ext cx="4965700" cy="4111142"/>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Title 1"/>
          <p:cNvSpPr>
            <a:spLocks noGrp="1"/>
          </p:cNvSpPr>
          <p:nvPr>
            <p:ph type="title"/>
          </p:nvPr>
        </p:nvSpPr>
        <p:spPr/>
        <p:txBody>
          <a:bodyPr/>
          <a:p>
            <a:pPr algn="ctr"/>
            <a:r>
              <a:rPr lang="en-US"/>
              <a:t>Describing our dataset</a:t>
            </a:r>
          </a:p>
        </p:txBody>
      </p:sp>
      <p:sp>
        <p:nvSpPr>
          <p:cNvPr id="1048611" name="Content Placeholder 2"/>
          <p:cNvSpPr>
            <a:spLocks noGrp="1"/>
          </p:cNvSpPr>
          <p:nvPr>
            <p:ph idx="1"/>
          </p:nvPr>
        </p:nvSpPr>
        <p:spPr/>
        <p:txBody>
          <a:bodyPr anchor="t" bIns="45720" lIns="0" rIns="0" rtlCol="0" tIns="45720" vert="horz">
            <a:normAutofit/>
          </a:bodyPr>
          <a:p>
            <a:pPr>
              <a:buFont typeface="Arial" panose="020F0502020204030204" pitchFamily="34" charset="0"/>
              <a:buChar char="•"/>
            </a:pPr>
            <a:r>
              <a:rPr lang="en-US"/>
              <a:t>Our dataset of spam/ham messages had </a:t>
            </a:r>
            <a:r>
              <a:rPr b="1" lang="en-US"/>
              <a:t>5572 messages/records. </a:t>
            </a:r>
          </a:p>
          <a:p>
            <a:pPr>
              <a:buFont typeface="Arial" panose="020F0502020204030204" pitchFamily="34" charset="0"/>
              <a:buChar char="•"/>
            </a:pPr>
            <a:r>
              <a:rPr lang="en-US"/>
              <a:t>Each record had two columns: the raw text message, and the class label</a:t>
            </a:r>
            <a:endParaRPr b="1" lang="en-US"/>
          </a:p>
          <a:p>
            <a:pPr>
              <a:buFont typeface="Arial" panose="020F0502020204030204" pitchFamily="34" charset="0"/>
              <a:buChar char="•"/>
            </a:pPr>
            <a:r>
              <a:rPr lang="en-US"/>
              <a:t>Class label was categorical</a:t>
            </a:r>
          </a:p>
          <a:p>
            <a:pPr>
              <a:buFont typeface="Arial" panose="020F0502020204030204" pitchFamily="34" charset="0"/>
              <a:buChar char="•"/>
            </a:pPr>
            <a:r>
              <a:rPr lang="en-US"/>
              <a:t>Two categories: ham/spam</a:t>
            </a:r>
          </a:p>
          <a:p>
            <a:pPr>
              <a:buFont typeface="Arial" panose="020F0502020204030204" pitchFamily="34" charset="0"/>
              <a:buChar char="•"/>
            </a:pPr>
            <a:r>
              <a:rPr lang="en-US"/>
              <a:t>Source was Kaggle: </a:t>
            </a:r>
            <a:r>
              <a:rPr lang="en-US">
                <a:ea typeface="+mn-lt"/>
                <a:cs typeface="+mn-lt"/>
                <a:hlinkClick r:id="rId1"/>
              </a:rPr>
              <a:t>https://www.kaggle.com/uciml/sms-spam-collection-dataset</a:t>
            </a:r>
          </a:p>
          <a:p>
            <a:endParaRPr lang="en-US"/>
          </a:p>
          <a:p>
            <a:endParaRPr lang="en-US"/>
          </a:p>
        </p:txBody>
      </p:sp>
      <p:sp>
        <p:nvSpPr>
          <p:cNvPr id="1048612" name="TextBox 3"/>
          <p:cNvSpPr txBox="1"/>
          <p:nvPr/>
        </p:nvSpPr>
        <p:spPr>
          <a:xfrm>
            <a:off x="128587" y="128587"/>
            <a:ext cx="2743199" cy="8026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400" lang="en-US">
                <a:solidFill>
                  <a:srgbClr val="002060"/>
                </a:solidFill>
                <a:latin typeface="Arial Narrow"/>
              </a:rPr>
              <a:t>Data set description</a:t>
            </a:r>
            <a:endParaRPr sz="2400" lang="en-US">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extBox 5"/>
          <p:cNvSpPr txBox="1"/>
          <p:nvPr/>
        </p:nvSpPr>
        <p:spPr>
          <a:xfrm>
            <a:off x="2569371" y="450056"/>
            <a:ext cx="7589039" cy="7694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4400" lang="en-US">
                <a:latin typeface="+mj-lt"/>
                <a:ea typeface="+mj-lt"/>
                <a:cs typeface="+mj-lt"/>
              </a:rPr>
              <a:t>Loading dependencies </a:t>
            </a:r>
          </a:p>
        </p:txBody>
      </p:sp>
      <p:sp>
        <p:nvSpPr>
          <p:cNvPr id="1048618" name="TextBox 6"/>
          <p:cNvSpPr txBox="1"/>
          <p:nvPr/>
        </p:nvSpPr>
        <p:spPr>
          <a:xfrm>
            <a:off x="1616869" y="1473992"/>
            <a:ext cx="8172448" cy="32918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lang="en-US">
                <a:ea typeface="+mn-lt"/>
                <a:cs typeface="+mn-lt"/>
              </a:rPr>
              <a:t>We made use of :</a:t>
            </a:r>
          </a:p>
          <a:p>
            <a:pPr indent="-285750" lvl="1" marL="742950">
              <a:buFont typeface="Arial"/>
              <a:buChar char="•"/>
            </a:pPr>
            <a:r>
              <a:rPr lang="en-US">
                <a:ea typeface="+mn-lt"/>
                <a:cs typeface="+mn-lt"/>
              </a:rPr>
              <a:t>NLTK for processing the messages</a:t>
            </a:r>
          </a:p>
          <a:p>
            <a:pPr lvl="1"/>
            <a:endParaRPr lang="en-US">
              <a:ea typeface="+mn-lt"/>
              <a:cs typeface="+mn-lt"/>
            </a:endParaRPr>
          </a:p>
          <a:p>
            <a:pPr indent="-285750" lvl="1" marL="742950">
              <a:buFont typeface="Arial"/>
              <a:buChar char="•"/>
            </a:pPr>
            <a:r>
              <a:rPr lang="en-US" err="1">
                <a:ea typeface="+mn-lt"/>
                <a:cs typeface="+mn-lt"/>
              </a:rPr>
              <a:t>Sklearn</a:t>
            </a:r>
            <a:r>
              <a:rPr lang="en-US">
                <a:ea typeface="+mn-lt"/>
                <a:cs typeface="+mn-lt"/>
              </a:rPr>
              <a:t> for classification methods, feature extraction and score</a:t>
            </a:r>
          </a:p>
          <a:p>
            <a:pPr lvl="1"/>
            <a:r>
              <a:rPr lang="en-US">
                <a:ea typeface="+mn-lt"/>
                <a:cs typeface="+mn-lt"/>
              </a:rPr>
              <a:t>     Calculations</a:t>
            </a:r>
          </a:p>
          <a:p>
            <a:pPr lvl="1"/>
            <a:endParaRPr lang="en-US">
              <a:ea typeface="+mn-lt"/>
              <a:cs typeface="+mn-lt"/>
            </a:endParaRPr>
          </a:p>
          <a:p>
            <a:pPr indent="-285750" lvl="1" marL="742950">
              <a:buFont typeface="Arial"/>
              <a:buChar char="•"/>
            </a:pPr>
            <a:r>
              <a:rPr lang="en-US" err="1">
                <a:ea typeface="+mn-lt"/>
                <a:cs typeface="+mn-lt"/>
              </a:rPr>
              <a:t>WordCloud</a:t>
            </a:r>
            <a:r>
              <a:rPr lang="en-US">
                <a:ea typeface="+mn-lt"/>
                <a:cs typeface="+mn-lt"/>
              </a:rPr>
              <a:t>, PIL,  Seaborn and Matplotlib for data visualization </a:t>
            </a:r>
          </a:p>
          <a:p>
            <a:pPr lvl="1"/>
            <a:endParaRPr lang="en-US">
              <a:ea typeface="+mn-lt"/>
              <a:cs typeface="+mn-lt"/>
            </a:endParaRPr>
          </a:p>
          <a:p>
            <a:pPr indent="-285750" lvl="1" marL="742950">
              <a:buFont typeface="Arial"/>
              <a:buChar char="•"/>
            </a:pPr>
            <a:r>
              <a:rPr lang="en-US">
                <a:ea typeface="+mn-lt"/>
                <a:cs typeface="+mn-lt"/>
              </a:rPr>
              <a:t>Pandas for loading data</a:t>
            </a:r>
          </a:p>
          <a:p>
            <a:pPr lvl="1"/>
            <a:endParaRPr lang="en-US">
              <a:ea typeface="+mn-lt"/>
              <a:cs typeface="+mn-lt"/>
            </a:endParaRPr>
          </a:p>
          <a:p>
            <a:pPr indent="-285750" lvl="1" marL="742950">
              <a:buFont typeface="Arial"/>
              <a:buChar char="•"/>
            </a:pPr>
            <a:r>
              <a:rPr lang="en-US">
                <a:ea typeface="+mn-lt"/>
                <a:cs typeface="+mn-lt"/>
              </a:rPr>
              <a:t>NumPy for generating random probabilities for train-test split and heatmaps</a:t>
            </a:r>
            <a:endParaRPr sz="2400" lang="en-US"/>
          </a:p>
        </p:txBody>
      </p:sp>
      <p:cxnSp>
        <p:nvCxnSpPr>
          <p:cNvPr id="3145734" name="Straight Arrow Connector 7"/>
          <p:cNvCxnSpPr>
            <a:cxnSpLocks/>
          </p:cNvCxnSpPr>
          <p:nvPr/>
        </p:nvCxnSpPr>
        <p:spPr>
          <a:xfrm>
            <a:off x="1619652" y="1216051"/>
            <a:ext cx="8167686" cy="11906"/>
          </a:xfrm>
          <a:prstGeom prst="straightConnector1"/>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Rectangle 9"/>
          <p:cNvSpPr/>
          <p:nvPr/>
        </p:nvSpPr>
        <p:spPr>
          <a:xfrm>
            <a:off x="578643" y="3436142"/>
            <a:ext cx="10965656" cy="2881313"/>
          </a:xfrm>
          <a:prstGeom prst="rect"/>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0" name="Title 4"/>
          <p:cNvSpPr>
            <a:spLocks noGrp="1"/>
          </p:cNvSpPr>
          <p:nvPr>
            <p:ph type="title" idx="4294967295"/>
          </p:nvPr>
        </p:nvSpPr>
        <p:spPr>
          <a:xfrm>
            <a:off x="835819" y="-177006"/>
            <a:ext cx="10058400" cy="1449387"/>
          </a:xfrm>
        </p:spPr>
        <p:txBody>
          <a:bodyPr/>
          <a:p>
            <a:pPr algn="ctr"/>
            <a:r>
              <a:rPr lang="en-US">
                <a:ea typeface="+mj-lt"/>
                <a:cs typeface="+mj-lt"/>
              </a:rPr>
              <a:t> Data pre-processing </a:t>
            </a:r>
          </a:p>
        </p:txBody>
      </p:sp>
      <p:sp>
        <p:nvSpPr>
          <p:cNvPr id="1048621" name="Content Placeholder 5"/>
          <p:cNvSpPr>
            <a:spLocks noGrp="1"/>
          </p:cNvSpPr>
          <p:nvPr>
            <p:ph idx="4294967295"/>
          </p:nvPr>
        </p:nvSpPr>
        <p:spPr>
          <a:xfrm>
            <a:off x="490539" y="1620044"/>
            <a:ext cx="11510961" cy="5058568"/>
          </a:xfrm>
        </p:spPr>
        <p:txBody>
          <a:bodyPr anchor="t" bIns="45720" lIns="0" rIns="0" rtlCol="0" tIns="45720" vert="horz">
            <a:normAutofit/>
          </a:bodyPr>
          <a:p>
            <a:pPr indent="0" marL="0">
              <a:buNone/>
            </a:pPr>
            <a:r>
              <a:rPr sz="2000" lang="en-US">
                <a:ea typeface="+mn-lt"/>
                <a:cs typeface="+mn-lt"/>
              </a:rPr>
              <a:t>Text Cleaning is a very important step in machine learning because your data may contains a lot of noise and unwanted character. Some standard procedures that we used  were converting all letters to lower/upper case, removing punctuation, removing stop words, tokenization and</a:t>
            </a:r>
            <a:r>
              <a:rPr b="1" sz="2000" lang="en-US">
                <a:ea typeface="+mn-lt"/>
                <a:cs typeface="+mn-lt"/>
              </a:rPr>
              <a:t> </a:t>
            </a:r>
            <a:r>
              <a:rPr sz="2000" lang="en-US">
                <a:ea typeface="+mn-lt"/>
                <a:cs typeface="+mn-lt"/>
              </a:rPr>
              <a:t>lemmatization. The figure below show a part of our cleaned data. Moreover, we used the built in preprocessing capabilities of CountVectorizer and Tfidf Vectorizer as well.</a:t>
            </a:r>
            <a:endParaRPr lang="en-US"/>
          </a:p>
          <a:p>
            <a:endParaRPr sz="2000" lang="en-US"/>
          </a:p>
        </p:txBody>
      </p:sp>
      <p:pic>
        <p:nvPicPr>
          <p:cNvPr id="2097156" name="Picture 7" descr="A screenshot of a cell phone  Description generated with very high confidence"/>
          <p:cNvPicPr>
            <a:picLocks noChangeAspect="1"/>
          </p:cNvPicPr>
          <p:nvPr/>
        </p:nvPicPr>
        <p:blipFill>
          <a:blip xmlns:r="http://schemas.openxmlformats.org/officeDocument/2006/relationships" r:embed="rId1"/>
          <a:stretch>
            <a:fillRect/>
          </a:stretch>
        </p:blipFill>
        <p:spPr>
          <a:xfrm>
            <a:off x="652463" y="3519149"/>
            <a:ext cx="10827543" cy="2760543"/>
          </a:xfrm>
          <a:prstGeom prst="rect"/>
        </p:spPr>
      </p:pic>
      <p:cxnSp>
        <p:nvCxnSpPr>
          <p:cNvPr id="3145735" name="Straight Arrow Connector 8"/>
          <p:cNvCxnSpPr>
            <a:cxnSpLocks/>
          </p:cNvCxnSpPr>
          <p:nvPr/>
        </p:nvCxnSpPr>
        <p:spPr>
          <a:xfrm>
            <a:off x="580713" y="1442872"/>
            <a:ext cx="10977559" cy="1"/>
          </a:xfrm>
          <a:prstGeom prst="straightConnector1"/>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8" name="Title 1"/>
          <p:cNvSpPr>
            <a:spLocks noGrp="1"/>
          </p:cNvSpPr>
          <p:nvPr>
            <p:ph type="title"/>
          </p:nvPr>
        </p:nvSpPr>
        <p:spPr/>
        <p:txBody>
          <a:bodyPr/>
          <a:p>
            <a:pPr algn="ctr"/>
            <a:r>
              <a:rPr lang="en-US"/>
              <a:t>Exploratory Data Analysis: </a:t>
            </a:r>
            <a:br>
              <a:rPr lang="en-US"/>
            </a:br>
            <a:r>
              <a:rPr lang="en-US"/>
              <a:t>Bar Chart</a:t>
            </a:r>
          </a:p>
        </p:txBody>
      </p:sp>
      <p:sp>
        <p:nvSpPr>
          <p:cNvPr id="1048629" name="Content Placeholder 2"/>
          <p:cNvSpPr>
            <a:spLocks noGrp="1"/>
          </p:cNvSpPr>
          <p:nvPr>
            <p:ph sz="half" idx="1"/>
          </p:nvPr>
        </p:nvSpPr>
        <p:spPr/>
        <p:txBody>
          <a:bodyPr anchor="t" bIns="45720" lIns="0" rIns="0" rtlCol="0" tIns="45720" vert="horz">
            <a:normAutofit/>
          </a:bodyPr>
          <a:p>
            <a:pPr>
              <a:buFont typeface="Arial" panose="020F0502020204030204" pitchFamily="34" charset="0"/>
              <a:buChar char="•"/>
            </a:pPr>
            <a:r>
              <a:rPr lang="en-US"/>
              <a:t>Our dataset was </a:t>
            </a:r>
            <a:r>
              <a:rPr b="1" lang="en-US"/>
              <a:t>unbalanced</a:t>
            </a:r>
            <a:endParaRPr lang="en-US"/>
          </a:p>
          <a:p>
            <a:pPr>
              <a:buFont typeface="Arial" panose="020F0502020204030204" pitchFamily="34" charset="0"/>
              <a:buChar char="•"/>
            </a:pPr>
            <a:r>
              <a:rPr lang="en-US">
                <a:ea typeface="+mn-lt"/>
                <a:cs typeface="+mn-lt"/>
              </a:rPr>
              <a:t>We had </a:t>
            </a:r>
            <a:r>
              <a:rPr b="1" lang="en-US">
                <a:ea typeface="+mn-lt"/>
                <a:cs typeface="+mn-lt"/>
              </a:rPr>
              <a:t>747</a:t>
            </a:r>
            <a:r>
              <a:rPr lang="en-US">
                <a:ea typeface="+mn-lt"/>
                <a:cs typeface="+mn-lt"/>
              </a:rPr>
              <a:t> spam messages, and </a:t>
            </a:r>
            <a:r>
              <a:rPr b="1" lang="en-US">
                <a:ea typeface="+mn-lt"/>
                <a:cs typeface="+mn-lt"/>
              </a:rPr>
              <a:t>4825</a:t>
            </a:r>
            <a:r>
              <a:rPr lang="en-US">
                <a:ea typeface="+mn-lt"/>
                <a:cs typeface="+mn-lt"/>
              </a:rPr>
              <a:t> ham messages</a:t>
            </a:r>
            <a:endParaRPr b="1" lang="en-US"/>
          </a:p>
          <a:p>
            <a:pPr indent="0" marL="0">
              <a:buNone/>
            </a:pPr>
            <a:endParaRPr lang="en-US"/>
          </a:p>
          <a:p>
            <a:endParaRPr b="1" lang="en-US"/>
          </a:p>
        </p:txBody>
      </p:sp>
      <p:pic>
        <p:nvPicPr>
          <p:cNvPr id="2097157" name="Picture 5" descr="Bar chart"/>
          <p:cNvPicPr>
            <a:picLocks noChangeAspect="1" noGrp="1"/>
          </p:cNvPicPr>
          <p:nvPr>
            <p:ph sz="half" idx="2"/>
          </p:nvPr>
        </p:nvPicPr>
        <p:blipFill>
          <a:blip xmlns:r="http://schemas.openxmlformats.org/officeDocument/2006/relationships" r:embed="rId1"/>
          <a:stretch>
            <a:fillRect/>
          </a:stretch>
        </p:blipFill>
        <p:spPr>
          <a:xfrm>
            <a:off x="5503736" y="2005177"/>
            <a:ext cx="6607287" cy="4013761"/>
          </a:xfrm>
        </p:spPr>
      </p:pic>
      <p:sp>
        <p:nvSpPr>
          <p:cNvPr id="1048630" name="TextBox 3"/>
          <p:cNvSpPr txBox="1"/>
          <p:nvPr/>
        </p:nvSpPr>
        <p:spPr>
          <a:xfrm>
            <a:off x="69056" y="-2382"/>
            <a:ext cx="2743199" cy="40011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000" lang="en-US">
                <a:solidFill>
                  <a:srgbClr val="002060"/>
                </a:solidFill>
              </a:rPr>
              <a:t>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8" name="Title 1"/>
          <p:cNvSpPr>
            <a:spLocks noGrp="1"/>
          </p:cNvSpPr>
          <p:nvPr>
            <p:ph type="title"/>
          </p:nvPr>
        </p:nvSpPr>
        <p:spPr/>
        <p:txBody>
          <a:bodyPr/>
          <a:p>
            <a:r>
              <a:rPr lang="en-US"/>
              <a:t>Word Cloud: Spam Messages</a:t>
            </a:r>
          </a:p>
        </p:txBody>
      </p:sp>
      <p:sp>
        <p:nvSpPr>
          <p:cNvPr id="1048639" name="Text Placeholder 3"/>
          <p:cNvSpPr>
            <a:spLocks noGrp="1"/>
          </p:cNvSpPr>
          <p:nvPr>
            <p:ph type="body" sz="half" idx="2"/>
          </p:nvPr>
        </p:nvSpPr>
        <p:spPr/>
        <p:txBody>
          <a:bodyPr anchor="t" bIns="45720" lIns="91440" rIns="91440" rtlCol="0" tIns="45720" vert="horz">
            <a:normAutofit lnSpcReduction="10000"/>
          </a:bodyPr>
          <a:p>
            <a:r>
              <a:rPr lang="en-US"/>
              <a:t>Most frequently used words/phrases as seen are:</a:t>
            </a:r>
          </a:p>
          <a:p>
            <a:pPr indent="-285750" marL="285750">
              <a:buFont typeface="Arial" panose="020F0502020204030204" pitchFamily="34" charset="0"/>
              <a:buChar char="•"/>
            </a:pPr>
            <a:r>
              <a:rPr lang="en-US"/>
              <a:t>Have won</a:t>
            </a:r>
          </a:p>
          <a:p>
            <a:pPr indent="-285750" marL="285750">
              <a:buFont typeface="Arial" panose="020F0502020204030204" pitchFamily="34" charset="0"/>
              <a:buChar char="•"/>
            </a:pPr>
            <a:r>
              <a:rPr lang="en-US"/>
              <a:t>Free</a:t>
            </a:r>
          </a:p>
          <a:p>
            <a:pPr indent="-285750" marL="285750">
              <a:buFont typeface="Arial" panose="020F0502020204030204" pitchFamily="34" charset="0"/>
              <a:buChar char="•"/>
            </a:pPr>
            <a:r>
              <a:rPr lang="en-US"/>
              <a:t>Text</a:t>
            </a:r>
          </a:p>
          <a:p>
            <a:pPr indent="-285750" marL="285750">
              <a:buFont typeface="Arial" panose="020F0502020204030204" pitchFamily="34" charset="0"/>
              <a:buChar char="•"/>
            </a:pPr>
            <a:r>
              <a:rPr lang="en-US"/>
              <a:t>Please call</a:t>
            </a:r>
          </a:p>
          <a:p>
            <a:pPr indent="-285750" marL="285750">
              <a:buFont typeface="Arial" panose="020F0502020204030204" pitchFamily="34" charset="0"/>
              <a:buChar char="•"/>
            </a:pPr>
            <a:r>
              <a:rPr lang="en-US"/>
              <a:t>Call from</a:t>
            </a:r>
          </a:p>
        </p:txBody>
      </p:sp>
      <p:pic>
        <p:nvPicPr>
          <p:cNvPr id="2097158" name="Picture 10" descr="A close up of text on a white background  Description generated with very high confidence"/>
          <p:cNvPicPr>
            <a:picLocks noChangeAspect="1" noGrp="1"/>
          </p:cNvPicPr>
          <p:nvPr>
            <p:ph idx="1"/>
          </p:nvPr>
        </p:nvPicPr>
        <p:blipFill>
          <a:blip xmlns:r="http://schemas.openxmlformats.org/officeDocument/2006/relationships" r:embed="rId1"/>
          <a:stretch>
            <a:fillRect/>
          </a:stretch>
        </p:blipFill>
        <p:spPr>
          <a:xfrm>
            <a:off x="4856208" y="1213107"/>
            <a:ext cx="7077030" cy="458512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0" name="Title 1"/>
          <p:cNvSpPr>
            <a:spLocks noGrp="1"/>
          </p:cNvSpPr>
          <p:nvPr>
            <p:ph type="title"/>
          </p:nvPr>
        </p:nvSpPr>
        <p:spPr/>
        <p:txBody>
          <a:bodyPr/>
          <a:p>
            <a:r>
              <a:rPr lang="en-US"/>
              <a:t>Word Cloud:</a:t>
            </a:r>
            <a:br>
              <a:rPr lang="en-US"/>
            </a:br>
            <a:r>
              <a:rPr lang="en-US"/>
              <a:t>Ham messages</a:t>
            </a:r>
          </a:p>
        </p:txBody>
      </p:sp>
      <p:sp>
        <p:nvSpPr>
          <p:cNvPr id="1048641" name="Text Placeholder 3"/>
          <p:cNvSpPr>
            <a:spLocks noGrp="1"/>
          </p:cNvSpPr>
          <p:nvPr>
            <p:ph type="body" sz="half" idx="2"/>
          </p:nvPr>
        </p:nvSpPr>
        <p:spPr/>
        <p:txBody>
          <a:bodyPr anchor="t" bIns="45720" lIns="91440" rIns="91440" rtlCol="0" tIns="45720" vert="horz">
            <a:normAutofit/>
          </a:bodyPr>
          <a:p>
            <a:r>
              <a:rPr lang="en-US"/>
              <a:t>Most frequently used words as seen are:</a:t>
            </a:r>
          </a:p>
          <a:p>
            <a:pPr indent="-285750" marL="285750">
              <a:buFont typeface="Arial" panose="020F0502020204030204" pitchFamily="34" charset="0"/>
              <a:buChar char="•"/>
            </a:pPr>
            <a:r>
              <a:rPr lang="en-US"/>
              <a:t>Will</a:t>
            </a:r>
          </a:p>
          <a:p>
            <a:pPr indent="-285750" marL="285750">
              <a:buFont typeface="Arial" panose="020F0502020204030204" pitchFamily="34" charset="0"/>
              <a:buChar char="•"/>
            </a:pPr>
            <a:r>
              <a:rPr lang="en-US"/>
              <a:t>Time</a:t>
            </a:r>
          </a:p>
          <a:p>
            <a:pPr indent="-285750" marL="285750">
              <a:buFont typeface="Arial" panose="020F0502020204030204" pitchFamily="34" charset="0"/>
              <a:buChar char="•"/>
            </a:pPr>
            <a:r>
              <a:rPr lang="en-US"/>
              <a:t>Sorry</a:t>
            </a:r>
          </a:p>
          <a:p>
            <a:pPr indent="-285750" marL="285750">
              <a:buFont typeface="Arial" panose="020F0502020204030204" pitchFamily="34" charset="0"/>
              <a:buChar char="•"/>
            </a:pPr>
            <a:r>
              <a:rPr lang="en-US"/>
              <a:t>Now</a:t>
            </a:r>
          </a:p>
          <a:p>
            <a:pPr indent="-285750" marL="285750">
              <a:buFont typeface="Arial" panose="020F0502020204030204" pitchFamily="34" charset="0"/>
              <a:buChar char="•"/>
            </a:pPr>
            <a:r>
              <a:rPr lang="en-US"/>
              <a:t>Good</a:t>
            </a:r>
          </a:p>
          <a:p>
            <a:pPr indent="-285750" marL="285750">
              <a:buFont typeface="Arial" panose="020F0502020204030204" pitchFamily="34" charset="0"/>
              <a:buChar char="•"/>
            </a:pPr>
            <a:r>
              <a:rPr lang="en-US"/>
              <a:t>Got</a:t>
            </a:r>
          </a:p>
        </p:txBody>
      </p:sp>
      <p:pic>
        <p:nvPicPr>
          <p:cNvPr id="2097159" name="Picture 7" descr="A close up of text on a white background  Description generated with high confidence"/>
          <p:cNvPicPr>
            <a:picLocks noChangeAspect="1" noGrp="1"/>
          </p:cNvPicPr>
          <p:nvPr>
            <p:ph idx="1"/>
          </p:nvPr>
        </p:nvPicPr>
        <p:blipFill>
          <a:blip xmlns:r="http://schemas.openxmlformats.org/officeDocument/2006/relationships" r:embed="rId1"/>
          <a:stretch>
            <a:fillRect/>
          </a:stretch>
        </p:blipFill>
        <p:spPr>
          <a:xfrm>
            <a:off x="5129163" y="1014853"/>
            <a:ext cx="7065656" cy="4674557"/>
          </a:xfrm>
        </p:spPr>
      </p:pic>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44450" dir="2700000" dist="25400" rotWithShape="0">
              <a:srgbClr val="000000">
                <a:alpha val="60000"/>
              </a:srgbClr>
            </a:outerShdw>
          </a:effectLst>
          <a:scene3d>
            <a:camera prst="orthographicFront">
              <a:rot lat="0" lon="0" rev="0"/>
            </a:camera>
            <a:lightRig dir="t" rig="threeP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SPAM CLASSIFICATION</dc:title>
  <dc:creator>CPH2477</dc:creator>
  <cp:lastModifiedBy>Guest User</cp:lastModifiedBy>
  <dcterms:created xsi:type="dcterms:W3CDTF">2020-05-26T21:42:30Z</dcterms:created>
  <dcterms:modified xsi:type="dcterms:W3CDTF">2023-11-12T15:08:45Z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ad7a3b660bc448e79b34e8283d80d6ab</vt:lpwstr>
  </property>
</Properties>
</file>