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Data Collection and Preparation</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B780B576-E4AE-4CDE-9D5D-9CB7EF1082C1}">
      <dgm:prSet phldrT="[Text]"/>
      <dgm:spPr/>
      <dgm:t>
        <a:bodyPr/>
        <a:lstStyle/>
        <a:p>
          <a:r>
            <a:rPr lang="en-IN" b="1" i="0" dirty="0"/>
            <a:t>Feature Extraction</a:t>
          </a:r>
          <a:endParaRPr lang="en-IN" dirty="0"/>
        </a:p>
      </dgm:t>
    </dgm:pt>
    <dgm:pt modelId="{4351B07C-FE23-4062-8201-53E82C8E0532}" type="parTrans" cxnId="{35E6886F-8FAC-4BCF-ACBE-3A44CBD9A363}">
      <dgm:prSet/>
      <dgm:spPr/>
      <dgm:t>
        <a:bodyPr/>
        <a:lstStyle/>
        <a:p>
          <a:endParaRPr lang="en-IN"/>
        </a:p>
      </dgm:t>
    </dgm:pt>
    <dgm:pt modelId="{8259748B-4A26-4E46-8F5D-0780452ACFF2}" type="sibTrans" cxnId="{35E6886F-8FAC-4BCF-ACBE-3A44CBD9A363}">
      <dgm:prSet/>
      <dgm:spPr/>
      <dgm:t>
        <a:bodyPr/>
        <a:lstStyle/>
        <a:p>
          <a:endParaRPr lang="en-IN"/>
        </a:p>
      </dgm:t>
    </dgm:pt>
    <dgm:pt modelId="{06F019FE-581C-4B2C-9852-F2B9BBC51D70}">
      <dgm:prSet phldrT="[Text]"/>
      <dgm:spPr/>
      <dgm:t>
        <a:bodyPr/>
        <a:lstStyle/>
        <a:p>
          <a:r>
            <a:rPr lang="en-IN" b="1" i="0" dirty="0"/>
            <a:t>Model Selection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Model Training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Ensemble Methods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Feature Engineering and Selection</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Handling Imbalanced Data</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Evaluation Metrics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Regularization and Fine-Tuning</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Continuous Learning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Deployment</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User Feedback Loop</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Monitoring and Maintenance</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User Education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Legal and Ethical Considerations</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5431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767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Data Collection and Preparation</a:t>
          </a:r>
          <a:endParaRPr lang="en-IN" sz="1400" kern="1200" dirty="0"/>
        </a:p>
      </dsp:txBody>
      <dsp:txXfrm>
        <a:off x="226953" y="67854"/>
        <a:ext cx="2854555" cy="372930"/>
      </dsp:txXfrm>
    </dsp:sp>
    <dsp:sp modelId="{08AF448E-7E22-49CC-AF8F-CA20491ABA2E}">
      <dsp:nvSpPr>
        <dsp:cNvPr id="0" name=""/>
        <dsp:cNvSpPr/>
      </dsp:nvSpPr>
      <dsp:spPr>
        <a:xfrm>
          <a:off x="0" y="88935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68271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Extraction</a:t>
          </a:r>
          <a:endParaRPr lang="en-IN" sz="1400" kern="1200" dirty="0"/>
        </a:p>
      </dsp:txBody>
      <dsp:txXfrm>
        <a:off x="226953" y="702894"/>
        <a:ext cx="2854555" cy="372930"/>
      </dsp:txXfrm>
    </dsp:sp>
    <dsp:sp modelId="{4A0C00DD-0579-4FE4-827E-9619A9D9469E}">
      <dsp:nvSpPr>
        <dsp:cNvPr id="0" name=""/>
        <dsp:cNvSpPr/>
      </dsp:nvSpPr>
      <dsp:spPr>
        <a:xfrm>
          <a:off x="0" y="152439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1775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Selection</a:t>
          </a:r>
          <a:endParaRPr lang="en-IN" sz="1400" kern="1200" dirty="0"/>
        </a:p>
      </dsp:txBody>
      <dsp:txXfrm>
        <a:off x="226953" y="1337934"/>
        <a:ext cx="2854555"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Training</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Engineering and Selection</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Ensemble Methods</a:t>
          </a:r>
          <a:endParaRPr lang="en-IN" sz="1400" kern="1200" dirty="0"/>
        </a:p>
      </dsp:txBody>
      <dsp:txXfrm>
        <a:off x="226953" y="1397569"/>
        <a:ext cx="285455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Handling Imbalanced Data</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Regularization and Fine-Tuning</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Evaluation Metrics</a:t>
          </a:r>
          <a:endParaRPr lang="en-IN" sz="1500" kern="1200" dirty="0"/>
        </a:p>
      </dsp:txBody>
      <dsp:txXfrm>
        <a:off x="228394" y="1424390"/>
        <a:ext cx="2851673"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Continuous Learning</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User Feedback Loop</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Deployment</a:t>
          </a:r>
          <a:endParaRPr lang="en-IN" sz="1500" kern="1200" dirty="0"/>
        </a:p>
      </dsp:txBody>
      <dsp:txXfrm>
        <a:off x="228394" y="1424390"/>
        <a:ext cx="2851673"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Monitoring and Maintenance</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Legal and Ethical Considerations</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User Education</a:t>
          </a:r>
          <a:endParaRPr lang="en-IN" sz="1400" kern="1200" dirty="0"/>
        </a:p>
      </dsp:txBody>
      <dsp:txXfrm>
        <a:off x="226953" y="1397569"/>
        <a:ext cx="285455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image" Target="../media/image2.png" /><Relationship Id="rId7" Type="http://schemas.openxmlformats.org/officeDocument/2006/relationships/image" Target="../media/image3.png" /><Relationship Id="rId2" Type="http://schemas.microsoft.com/office/2017/06/relationships/model3d" Target="../media/model3d1.glb" /><Relationship Id="rId1" Type="http://schemas.openxmlformats.org/officeDocument/2006/relationships/slideLayout" Target="../slideLayouts/slideLayout1.xml" /><Relationship Id="rId6" Type="http://schemas.openxmlformats.org/officeDocument/2006/relationships/image" Target="../media/image3.png" /><Relationship Id="rId5" Type="http://schemas.microsoft.com/office/2017/06/relationships/model3d" Target="../media/model3d2.glb" /><Relationship Id="rId4" Type="http://schemas.openxmlformats.org/officeDocument/2006/relationships/image" Target="../media/image2.png" /><Relationship Id="rId9" Type="http://schemas.openxmlformats.org/officeDocument/2006/relationships/image" Target="../media/image5.sv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 /><Relationship Id="rId13" Type="http://schemas.openxmlformats.org/officeDocument/2006/relationships/diagramLayout" Target="../diagrams/layout3.xml" /><Relationship Id="rId18" Type="http://schemas.openxmlformats.org/officeDocument/2006/relationships/diagramLayout" Target="../diagrams/layout4.xml" /><Relationship Id="rId26" Type="http://schemas.microsoft.com/office/2007/relationships/diagramDrawing" Target="../diagrams/drawing5.xml" /><Relationship Id="rId3" Type="http://schemas.openxmlformats.org/officeDocument/2006/relationships/diagramLayout" Target="../diagrams/layout1.xml" /><Relationship Id="rId21" Type="http://schemas.microsoft.com/office/2007/relationships/diagramDrawing" Target="../diagrams/drawing4.xml" /><Relationship Id="rId7" Type="http://schemas.openxmlformats.org/officeDocument/2006/relationships/diagramData" Target="../diagrams/data2.xml" /><Relationship Id="rId12" Type="http://schemas.openxmlformats.org/officeDocument/2006/relationships/diagramData" Target="../diagrams/data3.xml" /><Relationship Id="rId17" Type="http://schemas.openxmlformats.org/officeDocument/2006/relationships/diagramData" Target="../diagrams/data4.xml" /><Relationship Id="rId25" Type="http://schemas.openxmlformats.org/officeDocument/2006/relationships/diagramColors" Target="../diagrams/colors5.xml" /><Relationship Id="rId2" Type="http://schemas.openxmlformats.org/officeDocument/2006/relationships/diagramData" Target="../diagrams/data1.xml" /><Relationship Id="rId16" Type="http://schemas.microsoft.com/office/2007/relationships/diagramDrawing" Target="../diagrams/drawing3.xml" /><Relationship Id="rId20" Type="http://schemas.openxmlformats.org/officeDocument/2006/relationships/diagramColors" Target="../diagrams/colors4.xml" /><Relationship Id="rId1" Type="http://schemas.openxmlformats.org/officeDocument/2006/relationships/slideLayout" Target="../slideLayouts/slideLayout2.xml" /><Relationship Id="rId6" Type="http://schemas.microsoft.com/office/2007/relationships/diagramDrawing" Target="../diagrams/drawing1.xml" /><Relationship Id="rId11" Type="http://schemas.microsoft.com/office/2007/relationships/diagramDrawing" Target="../diagrams/drawing2.xml" /><Relationship Id="rId24" Type="http://schemas.openxmlformats.org/officeDocument/2006/relationships/diagramQuickStyle" Target="../diagrams/quickStyle5.xml" /><Relationship Id="rId5" Type="http://schemas.openxmlformats.org/officeDocument/2006/relationships/diagramColors" Target="../diagrams/colors1.xml" /><Relationship Id="rId15" Type="http://schemas.openxmlformats.org/officeDocument/2006/relationships/diagramColors" Target="../diagrams/colors3.xml" /><Relationship Id="rId23" Type="http://schemas.openxmlformats.org/officeDocument/2006/relationships/diagramLayout" Target="../diagrams/layout5.xml" /><Relationship Id="rId10" Type="http://schemas.openxmlformats.org/officeDocument/2006/relationships/diagramColors" Target="../diagrams/colors2.xml" /><Relationship Id="rId19" Type="http://schemas.openxmlformats.org/officeDocument/2006/relationships/diagramQuickStyle" Target="../diagrams/quickStyle4.xml" /><Relationship Id="rId4" Type="http://schemas.openxmlformats.org/officeDocument/2006/relationships/diagramQuickStyle" Target="../diagrams/quickStyle1.xml" /><Relationship Id="rId9" Type="http://schemas.openxmlformats.org/officeDocument/2006/relationships/diagramQuickStyle" Target="../diagrams/quickStyle2.xml" /><Relationship Id="rId14" Type="http://schemas.openxmlformats.org/officeDocument/2006/relationships/diagramQuickStyle" Target="../diagrams/quickStyle3.xml" /><Relationship Id="rId22" Type="http://schemas.openxmlformats.org/officeDocument/2006/relationships/diagramData" Target="../diagrams/data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8F03-6322-4FEA-979B-A269FEEA9D87}"/>
              </a:ext>
            </a:extLst>
          </p:cNvPr>
          <p:cNvSpPr>
            <a:spLocks noGrp="1"/>
          </p:cNvSpPr>
          <p:nvPr>
            <p:ph type="ctrTitle"/>
          </p:nvPr>
        </p:nvSpPr>
        <p:spPr>
          <a:xfrm>
            <a:off x="168699" y="1006900"/>
            <a:ext cx="8948795" cy="2597691"/>
          </a:xfrm>
        </p:spPr>
        <p:txBody>
          <a:bodyPr/>
          <a:lstStyle/>
          <a:p>
            <a:r>
              <a:rPr lang="en-GB" dirty="0"/>
              <a:t>BUILDING A SMARTER AI POWERED SPAM CLASSIFIER</a:t>
            </a:r>
            <a:endParaRPr lang="en-IN" dirty="0"/>
          </a:p>
        </p:txBody>
      </p:sp>
      <p:sp>
        <p:nvSpPr>
          <p:cNvPr id="3" name="Subtitle 2">
            <a:extLst>
              <a:ext uri="{FF2B5EF4-FFF2-40B4-BE49-F238E27FC236}">
                <a16:creationId xmlns:a16="http://schemas.microsoft.com/office/drawing/2014/main" id="{0FFD7372-FF8B-4191-B334-58FD30009F82}"/>
              </a:ext>
            </a:extLst>
          </p:cNvPr>
          <p:cNvSpPr>
            <a:spLocks noGrp="1"/>
          </p:cNvSpPr>
          <p:nvPr>
            <p:ph type="subTitle" idx="1"/>
          </p:nvPr>
        </p:nvSpPr>
        <p:spPr>
          <a:xfrm>
            <a:off x="344558" y="3949149"/>
            <a:ext cx="8521146" cy="1901952"/>
          </a:xfrm>
        </p:spPr>
        <p:txBody>
          <a:bodyPr>
            <a:noAutofit/>
          </a:bodyPr>
          <a:lstStyle/>
          <a:p>
            <a:r>
              <a:rPr lang="en-GB" sz="2000" dirty="0">
                <a:solidFill>
                  <a:schemeClr val="tx1">
                    <a:lumMod val="95000"/>
                    <a:lumOff val="5000"/>
                  </a:schemeClr>
                </a:solidFill>
                <a:latin typeface="Arial Black" panose="020B0A04020102020204" pitchFamily="34" charset="0"/>
              </a:rPr>
              <a:t>Name           :  </a:t>
            </a:r>
            <a:r>
              <a:rPr lang="en-US" sz="2000" dirty="0">
                <a:solidFill>
                  <a:schemeClr val="tx1">
                    <a:lumMod val="95000"/>
                    <a:lumOff val="5000"/>
                  </a:schemeClr>
                </a:solidFill>
                <a:latin typeface="Arial Black" panose="020B0A04020102020204" pitchFamily="34" charset="0"/>
              </a:rPr>
              <a:t>TAMILKUMARAN V</a:t>
            </a:r>
            <a:endParaRPr lang="en-GB" sz="2000" dirty="0">
              <a:solidFill>
                <a:schemeClr val="tx1">
                  <a:lumMod val="95000"/>
                  <a:lumOff val="5000"/>
                </a:schemeClr>
              </a:solidFill>
              <a:latin typeface="Arial Black" panose="020B0A04020102020204" pitchFamily="34" charset="0"/>
            </a:endParaRPr>
          </a:p>
          <a:p>
            <a:r>
              <a:rPr lang="en-GB" sz="2000" dirty="0" err="1">
                <a:solidFill>
                  <a:schemeClr val="tx1">
                    <a:lumMod val="95000"/>
                    <a:lumOff val="5000"/>
                  </a:schemeClr>
                </a:solidFill>
                <a:latin typeface="Arial Black" panose="020B0A04020102020204" pitchFamily="34" charset="0"/>
              </a:rPr>
              <a:t>Reg.No</a:t>
            </a:r>
            <a:r>
              <a:rPr lang="en-GB" sz="2000" dirty="0">
                <a:solidFill>
                  <a:schemeClr val="tx1">
                    <a:lumMod val="95000"/>
                    <a:lumOff val="5000"/>
                  </a:schemeClr>
                </a:solidFill>
                <a:latin typeface="Arial Black" panose="020B0A04020102020204" pitchFamily="34" charset="0"/>
              </a:rPr>
              <a:t>         :  2129211040</a:t>
            </a:r>
            <a:r>
              <a:rPr lang="en-US" sz="2000">
                <a:solidFill>
                  <a:schemeClr val="tx1">
                    <a:lumMod val="95000"/>
                    <a:lumOff val="5000"/>
                  </a:schemeClr>
                </a:solidFill>
                <a:latin typeface="Arial Black" panose="020B0A04020102020204" pitchFamily="34" charset="0"/>
              </a:rPr>
              <a:t>54</a:t>
            </a:r>
            <a:endParaRPr lang="en-GB" sz="2000" dirty="0">
              <a:solidFill>
                <a:schemeClr val="tx1">
                  <a:lumMod val="95000"/>
                  <a:lumOff val="5000"/>
                </a:schemeClr>
              </a:solidFill>
              <a:latin typeface="Arial Black" panose="020B0A04020102020204" pitchFamily="34" charset="0"/>
            </a:endParaRPr>
          </a:p>
          <a:p>
            <a:r>
              <a:rPr lang="en-GB" sz="2000" dirty="0">
                <a:solidFill>
                  <a:schemeClr val="tx1"/>
                </a:solidFill>
                <a:latin typeface="Arial Black" panose="020B0A04020102020204" pitchFamily="34" charset="0"/>
              </a:rPr>
              <a:t>Dept / Sem   :   CSE / V</a:t>
            </a:r>
          </a:p>
          <a:p>
            <a:r>
              <a:rPr lang="en-GB" sz="2000" dirty="0">
                <a:solidFill>
                  <a:schemeClr val="tx1"/>
                </a:solidFill>
                <a:latin typeface="Arial Black" panose="020B0A04020102020204" pitchFamily="34" charset="0"/>
              </a:rPr>
              <a:t>College        :   SJCE2129</a:t>
            </a:r>
            <a:endParaRPr lang="en-IN" sz="2000" dirty="0">
              <a:solidFill>
                <a:schemeClr val="tx1"/>
              </a:solidFill>
              <a:latin typeface="Arial Black" panose="020B0A04020102020204" pitchFamily="34" charset="0"/>
            </a:endParaRPr>
          </a:p>
        </p:txBody>
      </p:sp>
      <mc:AlternateContent xmlns:mc="http://schemas.openxmlformats.org/markup-compatibility/2006">
        <mc:Choice xmlns:am3d="http://schemas.microsoft.com/office/drawing/2017/model3d" xmlns="" Requires="am3d">
          <p:graphicFrame>
            <p:nvGraphicFramePr>
              <p:cNvPr id="4" name="3D Model 3" descr="Email">
                <a:extLst>
                  <a:ext uri="{FF2B5EF4-FFF2-40B4-BE49-F238E27FC236}">
                    <a16:creationId xmlns:a16="http://schemas.microsoft.com/office/drawing/2014/main" id="{2374C03A-1E4C-4CFC-B1CF-884952D375AD}"/>
                  </a:ext>
                </a:extLst>
              </p:cNvPr>
              <p:cNvGraphicFramePr>
                <a:graphicFrameLocks noChangeAspect="1"/>
              </p:cNvGraphicFramePr>
              <p:nvPr>
                <p:extLst>
                  <p:ext uri="{D42A27DB-BD31-4B8C-83A1-F6EECF244321}">
                    <p14:modId xmlns:p14="http://schemas.microsoft.com/office/powerpoint/2010/main" val="3793352608"/>
                  </p:ext>
                </p:extLst>
              </p:nvPr>
            </p:nvGraphicFramePr>
            <p:xfrm>
              <a:off x="6075352" y="2908851"/>
              <a:ext cx="3042142" cy="2966090"/>
            </p:xfrm>
            <a:graphic>
              <a:graphicData uri="http://schemas.microsoft.com/office/drawing/2017/model3d">
                <am3d:model3d r:embed="rId2">
                  <am3d:spPr>
                    <a:xfrm>
                      <a:off x="0" y="0"/>
                      <a:ext cx="3042142" cy="2966090"/>
                    </a:xfrm>
                    <a:prstGeom prst="rect">
                      <a:avLst/>
                    </a:prstGeom>
                  </am3d:spPr>
                  <am3d:camera>
                    <am3d:pos x="0" y="0" z="60437344"/>
                    <am3d:up dx="0" dy="36000000" dz="0"/>
                    <am3d:lookAt x="0" y="0" z="0"/>
                    <am3d:perspective fov="2700000"/>
                  </am3d:camera>
                  <am3d:trans>
                    <am3d:meterPerModelUnit n="2243480" d="1000000"/>
                    <am3d:preTrans dx="1429321" dy="-13682864" dz="299478"/>
                    <am3d:scale>
                      <am3d:sx n="1000000" d="1000000"/>
                      <am3d:sy n="1000000" d="1000000"/>
                      <am3d:sz n="1000000" d="1000000"/>
                    </am3d:scale>
                    <am3d:rot ax="2128938" ay="1621806" az="1076984"/>
                    <am3d:postTrans dx="0" dy="0" dz="0"/>
                  </am3d:trans>
                  <am3d:raster rName="Office3DRenderer" rVer="16.0.8326">
                    <am3d:blip r:embed="rId3"/>
                  </am3d:raster>
                  <am3d:objViewport viewportSz="44491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Email">
                <a:extLst>
                  <a:ext uri="{FF2B5EF4-FFF2-40B4-BE49-F238E27FC236}">
                    <a16:creationId xmlns:a16="http://schemas.microsoft.com/office/drawing/2014/main" id="{2374C03A-1E4C-4CFC-B1CF-884952D375AD}"/>
                  </a:ext>
                </a:extLst>
              </p:cNvPr>
              <p:cNvPicPr>
                <a:picLocks noGrp="1" noRot="1" noChangeAspect="1" noMove="1" noResize="1" noEditPoints="1" noAdjustHandles="1" noChangeArrowheads="1" noChangeShapeType="1" noCrop="1"/>
              </p:cNvPicPr>
              <p:nvPr/>
            </p:nvPicPr>
            <p:blipFill>
              <a:blip r:embed="rId4"/>
              <a:stretch>
                <a:fillRect/>
              </a:stretch>
            </p:blipFill>
            <p:spPr>
              <a:xfrm>
                <a:off x="6075352" y="2908851"/>
                <a:ext cx="3042142" cy="2966090"/>
              </a:xfrm>
              <a:prstGeom prst="rect">
                <a:avLst/>
              </a:prstGeom>
            </p:spPr>
          </p:pic>
        </mc:Fallback>
      </mc:AlternateContent>
      <mc:AlternateContent xmlns:mc="http://schemas.openxmlformats.org/markup-compatibility/2006">
        <mc:Choice xmlns:am3d="http://schemas.microsoft.com/office/drawing/2017/model3d" xmlns="" Requires="am3d">
          <p:graphicFrame>
            <p:nvGraphicFramePr>
              <p:cNvPr id="5" name="3D Model 4" descr="Magnifying Glass">
                <a:extLst>
                  <a:ext uri="{FF2B5EF4-FFF2-40B4-BE49-F238E27FC236}">
                    <a16:creationId xmlns:a16="http://schemas.microsoft.com/office/drawing/2014/main" id="{C2BEDA89-7033-40F9-978B-4814BDB64420}"/>
                  </a:ext>
                </a:extLst>
              </p:cNvPr>
              <p:cNvGraphicFramePr>
                <a:graphicFrameLocks noChangeAspect="1"/>
              </p:cNvGraphicFramePr>
              <p:nvPr>
                <p:extLst>
                  <p:ext uri="{D42A27DB-BD31-4B8C-83A1-F6EECF244321}">
                    <p14:modId xmlns:p14="http://schemas.microsoft.com/office/powerpoint/2010/main" val="1077588386"/>
                  </p:ext>
                </p:extLst>
              </p:nvPr>
            </p:nvGraphicFramePr>
            <p:xfrm>
              <a:off x="9534804" y="1007959"/>
              <a:ext cx="2341098" cy="1861349"/>
            </p:xfrm>
            <a:graphic>
              <a:graphicData uri="http://schemas.microsoft.com/office/drawing/2017/model3d">
                <am3d:model3d r:embed="rId5">
                  <am3d:spPr>
                    <a:xfrm>
                      <a:off x="0" y="0"/>
                      <a:ext cx="2341098" cy="186134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073583" ay="505539" az="162518"/>
                    <am3d:postTrans dx="0" dy="0" dz="0"/>
                  </am3d:trans>
                  <am3d:raster rName="Office3DRenderer" rVer="16.0.8326">
                    <am3d:blip r:embed="rId6"/>
                  </am3d:raster>
                  <am3d:objViewport viewportSz="3235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Magnifying Glass">
                <a:extLst>
                  <a:ext uri="{FF2B5EF4-FFF2-40B4-BE49-F238E27FC236}">
                    <a16:creationId xmlns:a16="http://schemas.microsoft.com/office/drawing/2014/main" id="{C2BEDA89-7033-40F9-978B-4814BDB64420}"/>
                  </a:ext>
                </a:extLst>
              </p:cNvPr>
              <p:cNvPicPr>
                <a:picLocks noGrp="1" noRot="1" noChangeAspect="1" noMove="1" noResize="1" noEditPoints="1" noAdjustHandles="1" noChangeArrowheads="1" noChangeShapeType="1" noCrop="1"/>
              </p:cNvPicPr>
              <p:nvPr/>
            </p:nvPicPr>
            <p:blipFill>
              <a:blip r:embed="rId7"/>
              <a:stretch>
                <a:fillRect/>
              </a:stretch>
            </p:blipFill>
            <p:spPr>
              <a:xfrm>
                <a:off x="9534804" y="1007959"/>
                <a:ext cx="2341098" cy="1861349"/>
              </a:xfrm>
              <a:prstGeom prst="rect">
                <a:avLst/>
              </a:prstGeom>
            </p:spPr>
          </p:pic>
        </mc:Fallback>
      </mc:AlternateContent>
      <p:pic>
        <p:nvPicPr>
          <p:cNvPr id="7" name="Graphic 6" descr="Braille">
            <a:extLst>
              <a:ext uri="{FF2B5EF4-FFF2-40B4-BE49-F238E27FC236}">
                <a16:creationId xmlns:a16="http://schemas.microsoft.com/office/drawing/2014/main" id="{DC75AAC5-3101-4B2F-838E-A13E77B940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06795" y="2669546"/>
            <a:ext cx="1279603" cy="1279603"/>
          </a:xfrm>
          <a:prstGeom prst="rect">
            <a:avLst/>
          </a:prstGeom>
        </p:spPr>
      </p:pic>
    </p:spTree>
    <p:extLst>
      <p:ext uri="{BB962C8B-B14F-4D97-AF65-F5344CB8AC3E}">
        <p14:creationId xmlns:p14="http://schemas.microsoft.com/office/powerpoint/2010/main" val="22475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2790-ADB3-4E7A-9762-84960B9ED7EB}"/>
              </a:ext>
            </a:extLst>
          </p:cNvPr>
          <p:cNvSpPr>
            <a:spLocks noGrp="1"/>
          </p:cNvSpPr>
          <p:nvPr>
            <p:ph type="title"/>
          </p:nvPr>
        </p:nvSpPr>
        <p:spPr/>
        <p:txBody>
          <a:bodyPr>
            <a:normAutofit/>
          </a:bodyPr>
          <a:lstStyle/>
          <a:p>
            <a:r>
              <a:rPr lang="en-GB" sz="3200" dirty="0"/>
              <a:t>INTRODUCTION</a:t>
            </a:r>
            <a:endParaRPr lang="en-IN" sz="3200" dirty="0"/>
          </a:p>
        </p:txBody>
      </p:sp>
      <p:sp>
        <p:nvSpPr>
          <p:cNvPr id="3" name="Content Placeholder 2">
            <a:extLst>
              <a:ext uri="{FF2B5EF4-FFF2-40B4-BE49-F238E27FC236}">
                <a16:creationId xmlns:a16="http://schemas.microsoft.com/office/drawing/2014/main" id="{E88613E8-2F6F-47EF-9D04-5D58A82A35EB}"/>
              </a:ext>
            </a:extLst>
          </p:cNvPr>
          <p:cNvSpPr>
            <a:spLocks noGrp="1"/>
          </p:cNvSpPr>
          <p:nvPr>
            <p:ph idx="1"/>
          </p:nvPr>
        </p:nvSpPr>
        <p:spPr>
          <a:xfrm>
            <a:off x="3485323" y="0"/>
            <a:ext cx="8242852" cy="1669774"/>
          </a:xfrm>
        </p:spPr>
        <p:txBody>
          <a:bodyPr/>
          <a:lstStyle/>
          <a:p>
            <a:pPr>
              <a:buFont typeface="Wingdings" panose="05000000000000000000" pitchFamily="2" charset="2"/>
              <a:buChar char="Ø"/>
            </a:pPr>
            <a:r>
              <a:rPr lang="en-GB" sz="1800" dirty="0"/>
              <a:t>Building</a:t>
            </a:r>
            <a:r>
              <a:rPr lang="en-GB" dirty="0"/>
              <a:t> a smarter AI-powered spam classifier involves leveraging machine learning techniques and natural language processing (NLP) to improve the accuracy and efficiency of spam detection</a:t>
            </a:r>
            <a:endParaRPr lang="en-IN" dirty="0"/>
          </a:p>
        </p:txBody>
      </p:sp>
      <p:sp>
        <p:nvSpPr>
          <p:cNvPr id="4" name="Rectangle 3">
            <a:extLst>
              <a:ext uri="{FF2B5EF4-FFF2-40B4-BE49-F238E27FC236}">
                <a16:creationId xmlns:a16="http://schemas.microsoft.com/office/drawing/2014/main" id="{8A9EED44-8CB8-46FA-99D0-6B69800299F5}"/>
              </a:ext>
            </a:extLst>
          </p:cNvPr>
          <p:cNvSpPr/>
          <p:nvPr/>
        </p:nvSpPr>
        <p:spPr>
          <a:xfrm>
            <a:off x="3485323" y="1669774"/>
            <a:ext cx="8242852" cy="4524315"/>
          </a:xfrm>
          <a:prstGeom prst="rect">
            <a:avLst/>
          </a:prstGeom>
        </p:spPr>
        <p:txBody>
          <a:bodyPr wrap="square">
            <a:spAutoFit/>
          </a:bodyPr>
          <a:lstStyle/>
          <a:p>
            <a:pPr marL="285750" indent="-285750" algn="just">
              <a:buFont typeface="Wingdings" panose="05000000000000000000" pitchFamily="2" charset="2"/>
              <a:buChar char="Ø"/>
            </a:pPr>
            <a:r>
              <a:rPr lang="en-GB" dirty="0">
                <a:solidFill>
                  <a:schemeClr val="bg2">
                    <a:lumMod val="50000"/>
                  </a:schemeClr>
                </a:solidFill>
              </a:rPr>
              <a:t>For the majority of internet users, 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‘Ham’ refers to emails that are meaningful but of a different type. Every day, the average email user receives roughly 40-50 emails. Spammers earn roughly 3.5 million dollars per year from spam, resulting in financial damages on both a personal and institutional level. As a result, consumers devote a large amount of their working time to these emails. Spam is said to account for more than half of all email server traffic, sending out a vast volume of undesired and uninvited bulk emails.</a:t>
            </a:r>
          </a:p>
          <a:p>
            <a:pPr marL="285750" indent="-285750" algn="just">
              <a:buFont typeface="Wingdings" panose="05000000000000000000" pitchFamily="2" charset="2"/>
              <a:buChar char="Ø"/>
            </a:pPr>
            <a:r>
              <a:rPr lang="en-GB" dirty="0">
                <a:solidFill>
                  <a:schemeClr val="bg2">
                    <a:lumMod val="50000"/>
                  </a:schemeClr>
                </a:solidFill>
              </a:rPr>
              <a:t>They squander user resources on useless output, lowering productivity. Spammers use spam for marketing goals to spread malicious criminal acts such as identity theft, financial disruptions, stealing sensitive information, and reputational damage.</a:t>
            </a:r>
          </a:p>
          <a:p>
            <a:endParaRPr lang="en-IN" dirty="0"/>
          </a:p>
        </p:txBody>
      </p:sp>
    </p:spTree>
    <p:extLst>
      <p:ext uri="{BB962C8B-B14F-4D97-AF65-F5344CB8AC3E}">
        <p14:creationId xmlns:p14="http://schemas.microsoft.com/office/powerpoint/2010/main" val="162477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3BDB-E0B9-46E7-8041-4683F56F4E7D}"/>
              </a:ext>
            </a:extLst>
          </p:cNvPr>
          <p:cNvSpPr>
            <a:spLocks noGrp="1"/>
          </p:cNvSpPr>
          <p:nvPr>
            <p:ph type="title"/>
          </p:nvPr>
        </p:nvSpPr>
        <p:spPr>
          <a:xfrm>
            <a:off x="107145" y="713020"/>
            <a:ext cx="3205898" cy="4534841"/>
          </a:xfrm>
        </p:spPr>
        <p:txBody>
          <a:bodyPr>
            <a:normAutofit/>
          </a:bodyPr>
          <a:lstStyle/>
          <a:p>
            <a:r>
              <a:rPr lang="en-GB" sz="2800" dirty="0"/>
              <a:t>STEPS FOR IMPLEMENTATION</a:t>
            </a:r>
            <a:endParaRPr lang="en-IN" sz="2800" dirty="0"/>
          </a:p>
        </p:txBody>
      </p:sp>
      <p:graphicFrame>
        <p:nvGraphicFramePr>
          <p:cNvPr id="4" name="Content Placeholder 3">
            <a:extLst>
              <a:ext uri="{FF2B5EF4-FFF2-40B4-BE49-F238E27FC236}">
                <a16:creationId xmlns:a16="http://schemas.microsoft.com/office/drawing/2014/main" id="{6DD80D40-E23F-4C78-BB35-FBBD5E25502E}"/>
              </a:ext>
            </a:extLst>
          </p:cNvPr>
          <p:cNvGraphicFramePr>
            <a:graphicFrameLocks noGrp="1"/>
          </p:cNvGraphicFramePr>
          <p:nvPr>
            <p:ph idx="1"/>
            <p:extLst>
              <p:ext uri="{D42A27DB-BD31-4B8C-83A1-F6EECF244321}">
                <p14:modId xmlns:p14="http://schemas.microsoft.com/office/powerpoint/2010/main" val="1676949286"/>
              </p:ext>
            </p:extLst>
          </p:nvPr>
        </p:nvGraphicFramePr>
        <p:xfrm>
          <a:off x="3563934" y="146879"/>
          <a:ext cx="4135579" cy="192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27493908-99BD-49C4-BAA2-6C4F8270AA93}"/>
              </a:ext>
            </a:extLst>
          </p:cNvPr>
          <p:cNvGraphicFramePr>
            <a:graphicFrameLocks/>
          </p:cNvGraphicFramePr>
          <p:nvPr>
            <p:extLst>
              <p:ext uri="{D42A27DB-BD31-4B8C-83A1-F6EECF244321}">
                <p14:modId xmlns:p14="http://schemas.microsoft.com/office/powerpoint/2010/main" val="1427085697"/>
              </p:ext>
            </p:extLst>
          </p:nvPr>
        </p:nvGraphicFramePr>
        <p:xfrm>
          <a:off x="3563934" y="2129183"/>
          <a:ext cx="4135579" cy="2044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a:extLst>
              <a:ext uri="{FF2B5EF4-FFF2-40B4-BE49-F238E27FC236}">
                <a16:creationId xmlns:a16="http://schemas.microsoft.com/office/drawing/2014/main" id="{05C70737-E2BF-4BBE-941E-5B33CFC1B5C1}"/>
              </a:ext>
            </a:extLst>
          </p:cNvPr>
          <p:cNvGraphicFramePr>
            <a:graphicFrameLocks/>
          </p:cNvGraphicFramePr>
          <p:nvPr>
            <p:extLst>
              <p:ext uri="{D42A27DB-BD31-4B8C-83A1-F6EECF244321}">
                <p14:modId xmlns:p14="http://schemas.microsoft.com/office/powerpoint/2010/main" val="255514597"/>
              </p:ext>
            </p:extLst>
          </p:nvPr>
        </p:nvGraphicFramePr>
        <p:xfrm>
          <a:off x="3563934" y="4217505"/>
          <a:ext cx="4135579" cy="2044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Content Placeholder 3">
            <a:extLst>
              <a:ext uri="{FF2B5EF4-FFF2-40B4-BE49-F238E27FC236}">
                <a16:creationId xmlns:a16="http://schemas.microsoft.com/office/drawing/2014/main" id="{0419A960-6C4F-4A2B-8DE9-27138D808B7A}"/>
              </a:ext>
            </a:extLst>
          </p:cNvPr>
          <p:cNvGraphicFramePr>
            <a:graphicFrameLocks/>
          </p:cNvGraphicFramePr>
          <p:nvPr>
            <p:extLst>
              <p:ext uri="{D42A27DB-BD31-4B8C-83A1-F6EECF244321}">
                <p14:modId xmlns:p14="http://schemas.microsoft.com/office/powerpoint/2010/main" val="1019818663"/>
              </p:ext>
            </p:extLst>
          </p:nvPr>
        </p:nvGraphicFramePr>
        <p:xfrm>
          <a:off x="7843259" y="721855"/>
          <a:ext cx="4135579" cy="2044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9" name="Content Placeholder 3">
            <a:extLst>
              <a:ext uri="{FF2B5EF4-FFF2-40B4-BE49-F238E27FC236}">
                <a16:creationId xmlns:a16="http://schemas.microsoft.com/office/drawing/2014/main" id="{BAD83C2D-2DFC-4382-BBD8-1E36F9E6DD03}"/>
              </a:ext>
            </a:extLst>
          </p:cNvPr>
          <p:cNvGraphicFramePr>
            <a:graphicFrameLocks/>
          </p:cNvGraphicFramePr>
          <p:nvPr>
            <p:extLst>
              <p:ext uri="{D42A27DB-BD31-4B8C-83A1-F6EECF244321}">
                <p14:modId xmlns:p14="http://schemas.microsoft.com/office/powerpoint/2010/main" val="476563779"/>
              </p:ext>
            </p:extLst>
          </p:nvPr>
        </p:nvGraphicFramePr>
        <p:xfrm>
          <a:off x="7843258" y="2766004"/>
          <a:ext cx="4135579" cy="204414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83199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8B14-5ABC-4C06-B45C-81AA803FE659}"/>
              </a:ext>
            </a:extLst>
          </p:cNvPr>
          <p:cNvSpPr>
            <a:spLocks noGrp="1"/>
          </p:cNvSpPr>
          <p:nvPr>
            <p:ph type="title"/>
          </p:nvPr>
        </p:nvSpPr>
        <p:spPr>
          <a:xfrm>
            <a:off x="173406" y="209437"/>
            <a:ext cx="3152890" cy="4860911"/>
          </a:xfrm>
        </p:spPr>
        <p:txBody>
          <a:bodyPr>
            <a:normAutofit/>
          </a:bodyPr>
          <a:lstStyle/>
          <a:p>
            <a:r>
              <a:rPr lang="en-GB" sz="2400" dirty="0"/>
              <a:t>WHY THE SMARTER AI POWERED SPAM CLASSIFIER IS REQUIRED???</a:t>
            </a:r>
            <a:endParaRPr lang="en-IN" sz="2400" dirty="0"/>
          </a:p>
        </p:txBody>
      </p:sp>
      <p:sp>
        <p:nvSpPr>
          <p:cNvPr id="3" name="Content Placeholder 2">
            <a:extLst>
              <a:ext uri="{FF2B5EF4-FFF2-40B4-BE49-F238E27FC236}">
                <a16:creationId xmlns:a16="http://schemas.microsoft.com/office/drawing/2014/main" id="{036A71C7-4FC7-417F-9A24-0A1D4529BC13}"/>
              </a:ext>
            </a:extLst>
          </p:cNvPr>
          <p:cNvSpPr>
            <a:spLocks noGrp="1"/>
          </p:cNvSpPr>
          <p:nvPr>
            <p:ph idx="1"/>
          </p:nvPr>
        </p:nvSpPr>
        <p:spPr>
          <a:xfrm>
            <a:off x="3962034" y="209437"/>
            <a:ext cx="8361360" cy="5589700"/>
          </a:xfrm>
        </p:spPr>
        <p:txBody>
          <a:bodyPr>
            <a:normAutofit/>
          </a:bodyPr>
          <a:lstStyle/>
          <a:p>
            <a:pPr>
              <a:buFont typeface="Wingdings" panose="05000000000000000000" pitchFamily="2" charset="2"/>
              <a:buChar char="v"/>
            </a:pPr>
            <a:r>
              <a:rPr lang="en-GB" dirty="0">
                <a:latin typeface="Arial Black" panose="020B0A04020102020204" pitchFamily="34" charset="0"/>
              </a:rPr>
              <a:t> Fast and </a:t>
            </a:r>
            <a:r>
              <a:rPr lang="en-GB" b="1" dirty="0">
                <a:latin typeface="Arial Black" panose="020B0A04020102020204" pitchFamily="34" charset="0"/>
              </a:rPr>
              <a:t>better</a:t>
            </a:r>
            <a:r>
              <a:rPr lang="en-GB" dirty="0">
                <a:latin typeface="Arial Black" panose="020B0A04020102020204" pitchFamily="34" charset="0"/>
              </a:rPr>
              <a:t> compatible in </a:t>
            </a:r>
            <a:r>
              <a:rPr lang="en-GB" b="1" dirty="0">
                <a:latin typeface="Arial Black" panose="020B0A04020102020204" pitchFamily="34" charset="0"/>
              </a:rPr>
              <a:t>classification</a:t>
            </a:r>
            <a:r>
              <a:rPr lang="en-GB" dirty="0">
                <a:latin typeface="Arial Black" panose="020B0A04020102020204" pitchFamily="34" charset="0"/>
              </a:rPr>
              <a:t>.</a:t>
            </a:r>
          </a:p>
          <a:p>
            <a:pPr>
              <a:buFont typeface="Wingdings" panose="05000000000000000000" pitchFamily="2" charset="2"/>
              <a:buChar char="v"/>
            </a:pPr>
            <a:r>
              <a:rPr lang="en-GB" dirty="0">
                <a:latin typeface="Arial Black" panose="020B0A04020102020204" pitchFamily="34" charset="0"/>
              </a:rPr>
              <a:t> Low computational complexity.</a:t>
            </a:r>
          </a:p>
          <a:p>
            <a:pPr>
              <a:buFont typeface="Wingdings" panose="05000000000000000000" pitchFamily="2" charset="2"/>
              <a:buChar char="v"/>
            </a:pPr>
            <a:r>
              <a:rPr lang="en-GB" b="1" dirty="0">
                <a:latin typeface="Arial Black" panose="020B0A04020102020204" pitchFamily="34" charset="0"/>
              </a:rPr>
              <a:t> Better</a:t>
            </a:r>
            <a:r>
              <a:rPr lang="en-GB" dirty="0">
                <a:latin typeface="Arial Black" panose="020B0A04020102020204" pitchFamily="34" charset="0"/>
              </a:rPr>
              <a:t> efficiency </a:t>
            </a:r>
          </a:p>
          <a:p>
            <a:pPr>
              <a:buFont typeface="Wingdings" panose="05000000000000000000" pitchFamily="2" charset="2"/>
              <a:buChar char="v"/>
            </a:pPr>
            <a:r>
              <a:rPr lang="en-GB" dirty="0">
                <a:latin typeface="Arial Black" panose="020B0A04020102020204" pitchFamily="34" charset="0"/>
              </a:rPr>
              <a:t> less sensitive to noise</a:t>
            </a:r>
          </a:p>
          <a:p>
            <a:pPr>
              <a:buFont typeface="Wingdings" panose="05000000000000000000" pitchFamily="2" charset="2"/>
              <a:buChar char="v"/>
            </a:pPr>
            <a:r>
              <a:rPr lang="en-GB" dirty="0">
                <a:latin typeface="Arial Black" panose="020B0A04020102020204" pitchFamily="34" charset="0"/>
              </a:rPr>
              <a:t> High accuracy </a:t>
            </a:r>
            <a:endParaRPr lang="en-IN" dirty="0">
              <a:latin typeface="Arial Black" panose="020B0A04020102020204" pitchFamily="34" charset="0"/>
            </a:endParaRPr>
          </a:p>
        </p:txBody>
      </p:sp>
    </p:spTree>
    <p:extLst>
      <p:ext uri="{BB962C8B-B14F-4D97-AF65-F5344CB8AC3E}">
        <p14:creationId xmlns:p14="http://schemas.microsoft.com/office/powerpoint/2010/main" val="9075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BDB5-CE58-4888-8639-5FCFB9E06352}"/>
              </a:ext>
            </a:extLst>
          </p:cNvPr>
          <p:cNvSpPr>
            <a:spLocks noGrp="1"/>
          </p:cNvSpPr>
          <p:nvPr>
            <p:ph type="title"/>
          </p:nvPr>
        </p:nvSpPr>
        <p:spPr>
          <a:xfrm>
            <a:off x="146900" y="864108"/>
            <a:ext cx="3258907" cy="3607189"/>
          </a:xfrm>
        </p:spPr>
        <p:txBody>
          <a:bodyPr/>
          <a:lstStyle/>
          <a:p>
            <a:r>
              <a:rPr lang="en-GB" dirty="0"/>
              <a:t>To Enhance The Spam Classification Using AI</a:t>
            </a:r>
            <a:endParaRPr lang="en-IN" dirty="0"/>
          </a:p>
        </p:txBody>
      </p:sp>
      <p:sp>
        <p:nvSpPr>
          <p:cNvPr id="3" name="Content Placeholder 2">
            <a:extLst>
              <a:ext uri="{FF2B5EF4-FFF2-40B4-BE49-F238E27FC236}">
                <a16:creationId xmlns:a16="http://schemas.microsoft.com/office/drawing/2014/main" id="{319B8929-FBD9-40E0-9F92-D3ADB50E1F32}"/>
              </a:ext>
            </a:extLst>
          </p:cNvPr>
          <p:cNvSpPr>
            <a:spLocks noGrp="1"/>
          </p:cNvSpPr>
          <p:nvPr>
            <p:ph idx="1"/>
          </p:nvPr>
        </p:nvSpPr>
        <p:spPr>
          <a:xfrm>
            <a:off x="3551215" y="-913036"/>
            <a:ext cx="8203462" cy="5842844"/>
          </a:xfrm>
        </p:spPr>
        <p:txBody>
          <a:bodyPr/>
          <a:lstStyle/>
          <a:p>
            <a:pPr>
              <a:buFont typeface="Wingdings" panose="05000000000000000000" pitchFamily="2" charset="2"/>
              <a:buChar char="Ø"/>
            </a:pPr>
            <a:r>
              <a:rPr lang="en-GB" dirty="0"/>
              <a:t>According To Our Project We will </a:t>
            </a:r>
            <a:r>
              <a:rPr lang="en-GB" dirty="0" err="1"/>
              <a:t>Implenting</a:t>
            </a:r>
            <a:r>
              <a:rPr lang="en-GB" dirty="0"/>
              <a:t> a Application of Artificial Intelligence Named “Open AI” As a open source to overcome the defects of Email Handling by Encouraging the Creation Of Smarter AI Spam Classifier</a:t>
            </a:r>
            <a:endParaRPr lang="en-IN" dirty="0"/>
          </a:p>
        </p:txBody>
      </p:sp>
    </p:spTree>
    <p:extLst>
      <p:ext uri="{BB962C8B-B14F-4D97-AF65-F5344CB8AC3E}">
        <p14:creationId xmlns:p14="http://schemas.microsoft.com/office/powerpoint/2010/main" val="260089381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90</TotalTime>
  <Words>375</Words>
  <Application>Microsoft Office PowerPoint</Application>
  <PresentationFormat>Widescreen</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Frame</vt:lpstr>
      <vt:lpstr>BUILDING A SMARTER AI POWERED SPAM CLASSIFIER</vt:lpstr>
      <vt:lpstr>INTRODUCTION</vt:lpstr>
      <vt:lpstr>STEPS FOR IMPLEMENTATION</vt:lpstr>
      <vt:lpstr>WHY THE SMARTER AI POWERED SPAM CLASSIFIER IS REQUIRED???</vt:lpstr>
      <vt:lpstr>To Enhance The Spam Classification Using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 POWERED SPAM CLASSIFIER</dc:title>
  <dc:creator>Prince Thomas J</dc:creator>
  <cp:lastModifiedBy>BALAJI M</cp:lastModifiedBy>
  <cp:revision>9</cp:revision>
  <dcterms:created xsi:type="dcterms:W3CDTF">2023-09-30T03:15:17Z</dcterms:created>
  <dcterms:modified xsi:type="dcterms:W3CDTF">2023-10-11T17:37:20Z</dcterms:modified>
</cp:coreProperties>
</file>