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E634"/>
    <a:srgbClr val="15158F"/>
    <a:srgbClr val="17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2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8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1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A1352-6E3D-4C60-A5DE-AB055F85FFB7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bs.lv/?cat=learn&amp;lang=1&amp;t=10&amp;st=1" TargetMode="External"/><Relationship Id="rId2" Type="http://schemas.openxmlformats.org/officeDocument/2006/relationships/hyperlink" Target="http://home.lu.lv/~janiszu/courses/eprg/eprg.al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.forefront.ai/" TargetMode="External"/><Relationship Id="rId4" Type="http://schemas.openxmlformats.org/officeDocument/2006/relationships/hyperlink" Target="https://skolo.lv/course/view.php?id=10357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C881-A778-D155-6789-12D49AF6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91" y="2025502"/>
            <a:ext cx="9894529" cy="2354332"/>
          </a:xfrm>
        </p:spPr>
        <p:txBody>
          <a:bodyPr>
            <a:noAutofit/>
          </a:bodyPr>
          <a:lstStyle/>
          <a:p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Biežāk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lietotās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darbam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ar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simboliem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un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virknēm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programmēšanas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valodā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C++</a:t>
            </a:r>
            <a:endParaRPr lang="ru-RU" sz="4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Cambri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6C5A-BADB-EE79-E416-BE8C2FAD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1603" y="6099877"/>
            <a:ext cx="9440034" cy="436717"/>
          </a:xfrm>
        </p:spPr>
        <p:txBody>
          <a:bodyPr>
            <a:normAutofit/>
          </a:bodyPr>
          <a:lstStyle/>
          <a:p>
            <a:r>
              <a:rPr lang="lv-LV" sz="2200" dirty="0">
                <a:latin typeface="Cambria"/>
                <a:ea typeface="Cambria"/>
              </a:rPr>
              <a:t>Tamila Matjaša 2PT-2</a:t>
            </a:r>
            <a:endParaRPr lang="ru-RU" sz="2200" dirty="0">
              <a:latin typeface="Cambria"/>
              <a:ea typeface="Cambria"/>
            </a:endParaRPr>
          </a:p>
        </p:txBody>
      </p:sp>
      <p:pic>
        <p:nvPicPr>
          <p:cNvPr id="2052" name="Picture 4" descr="Free Programming Language Logo 3D Illustration pack from Logos 3D  Illustrations">
            <a:extLst>
              <a:ext uri="{FF2B5EF4-FFF2-40B4-BE49-F238E27FC236}">
                <a16:creationId xmlns:a16="http://schemas.microsoft.com/office/drawing/2014/main" id="{2AC0DFCE-5FC5-659B-2506-5525132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27" y="-311888"/>
            <a:ext cx="2911548" cy="29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5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76B57-8F5E-2E0F-30F0-C2800DECC95A}"/>
              </a:ext>
            </a:extLst>
          </p:cNvPr>
          <p:cNvSpPr txBox="1"/>
          <p:nvPr/>
        </p:nvSpPr>
        <p:spPr>
          <a:xfrm>
            <a:off x="1613704" y="1160363"/>
            <a:ext cx="33074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Simbolu masīva garuma noteikšana</a:t>
            </a:r>
            <a:endParaRPr lang="en-US" sz="2400" b="1" dirty="0" err="1">
              <a:latin typeface="Cambria"/>
              <a:ea typeface="Cambria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04BEC8B-23EC-9122-C8B6-EA58061B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" b="209"/>
          <a:stretch/>
        </p:blipFill>
        <p:spPr>
          <a:xfrm>
            <a:off x="1184478" y="2516318"/>
            <a:ext cx="4257576" cy="230282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3D8371-4465-B003-09AC-2A16F457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42" y="5129815"/>
            <a:ext cx="2743200" cy="468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AF803-042D-8F4E-9A0C-11FC74EB3F2D}"/>
              </a:ext>
            </a:extLst>
          </p:cNvPr>
          <p:cNvSpPr txBox="1"/>
          <p:nvPr/>
        </p:nvSpPr>
        <p:spPr>
          <a:xfrm>
            <a:off x="6590818" y="977096"/>
            <a:ext cx="4103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" sz="2400" b="1" dirty="0">
                <a:latin typeface="Cambria"/>
                <a:ea typeface="Cambria"/>
                <a:cs typeface="Times New Roman"/>
              </a:rPr>
              <a:t> visu elementu pārrakstīšana kā mazie vai lielie burti</a:t>
            </a:r>
            <a:endParaRPr lang="lv-LV" sz="2400" b="1" dirty="0">
              <a:latin typeface="Cambria"/>
              <a:ea typeface="Cambria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A9EF711-1E30-E0CB-91DD-0F7D16D7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11" y="2443820"/>
            <a:ext cx="4141806" cy="2963851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5B01535-7B05-92EF-0C0E-BFD0008E3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38" r="274" b="709"/>
          <a:stretch/>
        </p:blipFill>
        <p:spPr>
          <a:xfrm>
            <a:off x="7921906" y="5598304"/>
            <a:ext cx="1754533" cy="6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5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B6ACE-D779-2198-BC4F-863E79DB4E2C}"/>
              </a:ext>
            </a:extLst>
          </p:cNvPr>
          <p:cNvSpPr txBox="1"/>
          <p:nvPr/>
        </p:nvSpPr>
        <p:spPr>
          <a:xfrm>
            <a:off x="1414500" y="654297"/>
            <a:ext cx="94692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divus simbolu masīvus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62501A-DAD8-0D95-B24A-F15C493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6" y="2394747"/>
            <a:ext cx="7474351" cy="311022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22A5265-B7F4-CC7F-5381-9BE3EE86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24" y="5766806"/>
            <a:ext cx="3283351" cy="4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97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47832C-A4DE-27EA-072A-0C19E2D3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hlinkClick r:id="rId2"/>
              </a:rPr>
              <a:t>http://home.lu.lv/~janiszu/courses/eprg/eprg.all.pdf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hlinkClick r:id="rId3"/>
              </a:rPr>
              <a:t>http://www.prograbs.lv/?cat=learn&amp;lang=1&amp;t=10&amp;st=1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/>
              </a:rPr>
              <a:t>Kurss: Programmēšana (C++) (skolo.lv)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dirty="0">
                <a:hlinkClick r:id="rId5"/>
              </a:rPr>
              <a:t>https://chat.forefront.ai/</a:t>
            </a:r>
            <a:r>
              <a:rPr lang="lv-LV" dirty="0"/>
              <a:t> </a:t>
            </a:r>
            <a:r>
              <a:rPr lang="lv-LV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(Priekš koda paņemta ideja par ciklu while, bez kura punkti neskaitījās precīzi)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305435"/>
            <a:endParaRPr lang="ru-RU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2D7BF-E256-9702-6C49-923C6775FA3B}"/>
              </a:ext>
            </a:extLst>
          </p:cNvPr>
          <p:cNvSpPr txBox="1"/>
          <p:nvPr/>
        </p:nvSpPr>
        <p:spPr>
          <a:xfrm>
            <a:off x="1227482" y="1257300"/>
            <a:ext cx="607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>
                <a:latin typeface="Cambria" panose="02040503050406030204" pitchFamily="18" charset="0"/>
                <a:ea typeface="Cambria" panose="02040503050406030204" pitchFamily="18" charset="0"/>
              </a:rPr>
              <a:t>Izmantojamie informācijas avoti</a:t>
            </a:r>
            <a:r>
              <a:rPr lang="lv-LV" sz="2000" b="1" dirty="0"/>
              <a:t>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834664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DC61-6E19-36C7-E4EA-7BD7973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83" y="714921"/>
            <a:ext cx="10627847" cy="1819693"/>
          </a:xfrm>
        </p:spPr>
        <p:txBody>
          <a:bodyPr>
            <a:normAutofit fontScale="90000"/>
          </a:bodyPr>
          <a:lstStyle/>
          <a:p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b="1" dirty="0">
                <a:solidFill>
                  <a:srgbClr val="19E634"/>
                </a:solidFill>
                <a:latin typeface="Cambria"/>
                <a:ea typeface="Cambria"/>
              </a:rPr>
              <a:t> </a:t>
            </a:r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b="1" dirty="0">
                <a:solidFill>
                  <a:srgbClr val="00B050"/>
                </a:solidFill>
                <a:latin typeface="Cambria"/>
                <a:ea typeface="Cambria"/>
              </a:rPr>
              <a:t> </a:t>
            </a:r>
            <a:r>
              <a:rPr lang="en-US" dirty="0">
                <a:latin typeface="Cambria"/>
                <a:ea typeface="Cambria"/>
              </a:rPr>
              <a:t>(string) </a:t>
            </a:r>
            <a:r>
              <a:rPr lang="en-US" err="1">
                <a:latin typeface="Cambria"/>
                <a:ea typeface="Cambria"/>
              </a:rPr>
              <a:t>ir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simboliskā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tipa</a:t>
            </a:r>
            <a:r>
              <a:rPr lang="en-US" dirty="0">
                <a:latin typeface="Cambria"/>
                <a:ea typeface="Cambria"/>
              </a:rPr>
              <a:t> (char) </a:t>
            </a:r>
            <a:r>
              <a:rPr lang="en-US" err="1">
                <a:latin typeface="Cambria"/>
                <a:ea typeface="Cambria"/>
              </a:rPr>
              <a:t>vērtību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secība</a:t>
            </a:r>
            <a:r>
              <a:rPr lang="en-US" dirty="0">
                <a:latin typeface="Cambria"/>
                <a:ea typeface="Cambria"/>
              </a:rPr>
              <a:t>, kas </a:t>
            </a:r>
            <a:r>
              <a:rPr lang="en-US" err="1">
                <a:latin typeface="Cambria"/>
                <a:ea typeface="Cambria"/>
              </a:rPr>
              <a:t>reprezentē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tekstuālu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informāciju</a:t>
            </a:r>
            <a:r>
              <a:rPr lang="en-US" dirty="0">
                <a:latin typeface="Cambria"/>
                <a:ea typeface="Cambria"/>
              </a:rPr>
              <a:t>.</a:t>
            </a:r>
            <a:r>
              <a:rPr lang="en-US" dirty="0"/>
              <a:t> 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tring (computer science) - Wikipedia">
            <a:extLst>
              <a:ext uri="{FF2B5EF4-FFF2-40B4-BE49-F238E27FC236}">
                <a16:creationId xmlns:a16="http://schemas.microsoft.com/office/drawing/2014/main" id="{388F2F4E-787F-77C6-ADC1-D3D4FCAB5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61" y="2955275"/>
            <a:ext cx="6352678" cy="27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2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E3C4-ECB3-28A5-F111-3248681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64" y="840522"/>
            <a:ext cx="10275536" cy="1853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Valodā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C++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simbolu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virknes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var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izveidot</a:t>
            </a:r>
            <a:endParaRPr lang="ru-RU" sz="4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  <a:ea typeface="+mn-lt"/>
              <a:cs typeface="+mn-lt"/>
            </a:endParaRPr>
          </a:p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divos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veidos</a:t>
            </a:r>
            <a:endParaRPr lang="ru-RU" sz="4000" b="1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E89F0-F235-F1CE-B0C3-7213183D95FE}"/>
              </a:ext>
            </a:extLst>
          </p:cNvPr>
          <p:cNvCxnSpPr/>
          <p:nvPr/>
        </p:nvCxnSpPr>
        <p:spPr>
          <a:xfrm flipH="1">
            <a:off x="4214755" y="2480329"/>
            <a:ext cx="1013011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DCC0D-A293-4D71-4B15-9D4ADB3A2A90}"/>
              </a:ext>
            </a:extLst>
          </p:cNvPr>
          <p:cNvCxnSpPr>
            <a:cxnSpLocks/>
          </p:cNvCxnSpPr>
          <p:nvPr/>
        </p:nvCxnSpPr>
        <p:spPr>
          <a:xfrm>
            <a:off x="6946901" y="2480328"/>
            <a:ext cx="923366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2B53AD-C621-8480-3653-139735AFE12C}"/>
              </a:ext>
            </a:extLst>
          </p:cNvPr>
          <p:cNvSpPr txBox="1"/>
          <p:nvPr/>
        </p:nvSpPr>
        <p:spPr>
          <a:xfrm>
            <a:off x="6468694" y="3431461"/>
            <a:ext cx="357691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char </a:t>
            </a:r>
          </a:p>
          <a:p>
            <a:pPr algn="ctr"/>
            <a:r>
              <a:rPr lang="en-US" sz="2600" dirty="0" err="1">
                <a:latin typeface="Cambria"/>
                <a:ea typeface="Cambria"/>
              </a:rPr>
              <a:t>tipa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masīvus</a:t>
            </a:r>
            <a:endParaRPr lang="en-US" sz="2600" dirty="0"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9732C-20FE-E2A4-4C9A-4D986C150480}"/>
              </a:ext>
            </a:extLst>
          </p:cNvPr>
          <p:cNvSpPr txBox="1"/>
          <p:nvPr/>
        </p:nvSpPr>
        <p:spPr>
          <a:xfrm>
            <a:off x="2339788" y="3343835"/>
            <a:ext cx="250115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datu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tipu</a:t>
            </a:r>
            <a:r>
              <a:rPr lang="en-US" sz="2600" dirty="0">
                <a:latin typeface="Cambria"/>
                <a:ea typeface="Cambria"/>
              </a:rPr>
              <a:t>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90022-CACE-CFE0-5FDE-8042AB9E391C}"/>
              </a:ext>
            </a:extLst>
          </p:cNvPr>
          <p:cNvSpPr txBox="1"/>
          <p:nvPr/>
        </p:nvSpPr>
        <p:spPr>
          <a:xfrm>
            <a:off x="6915719" y="5047129"/>
            <a:ext cx="31286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char</a:t>
            </a:r>
            <a:r>
              <a:rPr lang="en-US" sz="2600" b="1" dirty="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a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[]=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9E51-2CD6-429F-3691-0921D5E39E5E}"/>
              </a:ext>
            </a:extLst>
          </p:cNvPr>
          <p:cNvSpPr txBox="1"/>
          <p:nvPr/>
        </p:nvSpPr>
        <p:spPr>
          <a:xfrm>
            <a:off x="1889527" y="5047129"/>
            <a:ext cx="34980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string</a:t>
            </a:r>
            <a:r>
              <a:rPr lang="en-US" sz="2600" b="1" dirty="0">
                <a:solidFill>
                  <a:srgbClr val="002060"/>
                </a:solidFill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b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=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5BCE1-6D69-7AB4-38E3-DFCFE1617DEC}"/>
              </a:ext>
            </a:extLst>
          </p:cNvPr>
          <p:cNvCxnSpPr>
            <a:cxnSpLocks/>
          </p:cNvCxnSpPr>
          <p:nvPr/>
        </p:nvCxnSpPr>
        <p:spPr>
          <a:xfrm flipH="1">
            <a:off x="3468780" y="4350205"/>
            <a:ext cx="8964" cy="53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C3F7-F385-0DE8-6671-D62C5AC0AB4C}"/>
              </a:ext>
            </a:extLst>
          </p:cNvPr>
          <p:cNvCxnSpPr>
            <a:cxnSpLocks/>
          </p:cNvCxnSpPr>
          <p:nvPr/>
        </p:nvCxnSpPr>
        <p:spPr>
          <a:xfrm>
            <a:off x="8252371" y="4351801"/>
            <a:ext cx="8965" cy="555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5DBA-9FD8-1B1E-6557-416C1B1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64" y="531446"/>
            <a:ext cx="10353762" cy="970450"/>
          </a:xfrm>
        </p:spPr>
        <p:txBody>
          <a:bodyPr/>
          <a:lstStyle/>
          <a:p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virknes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(string)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7BA1-007E-AEFB-E04C-041F4C0A195A}"/>
              </a:ext>
            </a:extLst>
          </p:cNvPr>
          <p:cNvSpPr txBox="1"/>
          <p:nvPr/>
        </p:nvSpPr>
        <p:spPr>
          <a:xfrm>
            <a:off x="1139058" y="1715160"/>
            <a:ext cx="95807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Objekti</a:t>
            </a:r>
            <a:r>
              <a:rPr lang="en-US" sz="2400" dirty="0">
                <a:latin typeface="Cambria"/>
                <a:ea typeface="Cambria"/>
              </a:rPr>
              <a:t>, kas </a:t>
            </a:r>
            <a:r>
              <a:rPr lang="en-US" sz="2400" dirty="0" err="1">
                <a:latin typeface="Cambria"/>
                <a:ea typeface="Cambria"/>
              </a:rPr>
              <a:t>nodrošina</a:t>
            </a:r>
            <a:r>
              <a:rPr lang="en-US" sz="2400" dirty="0">
                <a:latin typeface="Cambria"/>
                <a:ea typeface="Cambria"/>
              </a:rPr>
              <a:t> </a:t>
            </a:r>
            <a:r>
              <a:rPr lang="en-US" sz="2400" dirty="0" err="1">
                <a:latin typeface="Cambria"/>
                <a:ea typeface="Cambria"/>
              </a:rPr>
              <a:t>teksta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glabāšanu</a:t>
            </a:r>
            <a:r>
              <a:rPr lang="en-US" sz="2400" dirty="0">
                <a:latin typeface="Cambria"/>
                <a:ea typeface="Cambria"/>
              </a:rPr>
              <a:t> un </a:t>
            </a:r>
            <a:r>
              <a:rPr lang="en-US" sz="2400" dirty="0" err="1">
                <a:latin typeface="Cambria"/>
                <a:ea typeface="Cambria"/>
              </a:rPr>
              <a:t>apstrādi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3370C02-26C6-AF5A-CCF6-86B9AA1F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1" y="4102882"/>
            <a:ext cx="3738808" cy="69817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493C488-9D0D-B0EF-5AF2-E40A084C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09" y="2471337"/>
            <a:ext cx="4609615" cy="39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52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8D4-F4F7-112E-6FF6-35E6139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A54-F6AA-4D91-DAC1-5B05EB091FC5}"/>
              </a:ext>
            </a:extLst>
          </p:cNvPr>
          <p:cNvSpPr txBox="1"/>
          <p:nvPr/>
        </p:nvSpPr>
        <p:spPr>
          <a:xfrm>
            <a:off x="821264" y="2118065"/>
            <a:ext cx="4598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pievienošana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vienu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otrai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galā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(</a:t>
            </a:r>
            <a:r>
              <a:rPr lang="en-US" sz="2400" dirty="0" err="1">
                <a:latin typeface="Cambria"/>
                <a:ea typeface="Cambria"/>
                <a:cs typeface="Times New Roman"/>
              </a:rPr>
              <a:t>konkatenācija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)</a:t>
            </a:r>
            <a:endParaRPr lang="en-US" sz="2400" dirty="0">
              <a:latin typeface="Cambria"/>
              <a:ea typeface="Cambri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D39B11A-D9DC-E4DC-8868-B6A4946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77" y="5410779"/>
            <a:ext cx="4178511" cy="6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85A67-A1A4-9A95-AD95-1DFE4F1837DD}"/>
              </a:ext>
            </a:extLst>
          </p:cNvPr>
          <p:cNvSpPr txBox="1"/>
          <p:nvPr/>
        </p:nvSpPr>
        <p:spPr>
          <a:xfrm>
            <a:off x="5905413" y="2118066"/>
            <a:ext cx="60566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garuma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noteiksana</a:t>
            </a:r>
            <a:r>
              <a:rPr lang="en-US" sz="2400" dirty="0">
                <a:latin typeface="Cambria"/>
                <a:ea typeface="Cambria"/>
              </a:rPr>
              <a:t>,</a:t>
            </a:r>
          </a:p>
          <a:p>
            <a:r>
              <a:rPr lang="en-US" sz="2400" dirty="0">
                <a:latin typeface="Cambria"/>
                <a:ea typeface="+mn-lt"/>
                <a:cs typeface="+mn-lt"/>
              </a:rPr>
              <a:t>   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izmantojot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funkcijas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size()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vai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length()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89F5EDC-317E-B7C8-B2A9-5FEBCA9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04" y="3462053"/>
            <a:ext cx="5868995" cy="1067545"/>
          </a:xfrm>
          <a:prstGeom prst="rect">
            <a:avLst/>
          </a:prstGeom>
        </p:spPr>
      </p:pic>
      <p:pic>
        <p:nvPicPr>
          <p:cNvPr id="10" name="Picture 10" descr="A picture containing text, screen, dark, orange&#10;&#10;Description automatically generated">
            <a:extLst>
              <a:ext uri="{FF2B5EF4-FFF2-40B4-BE49-F238E27FC236}">
                <a16:creationId xmlns:a16="http://schemas.microsoft.com/office/drawing/2014/main" id="{78E66138-E5DB-6DE3-C334-2DE6C79C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6" r="-284" b="-1408"/>
          <a:stretch/>
        </p:blipFill>
        <p:spPr>
          <a:xfrm>
            <a:off x="6348590" y="4869506"/>
            <a:ext cx="4448761" cy="79997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07F7CED-C187-0073-AC8F-D3A661BB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2" y="3362391"/>
            <a:ext cx="4551742" cy="16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0C4C1-5814-FA6E-CC37-2B271BEB7022}"/>
              </a:ext>
            </a:extLst>
          </p:cNvPr>
          <p:cNvSpPr txBox="1"/>
          <p:nvPr/>
        </p:nvSpPr>
        <p:spPr>
          <a:xfrm>
            <a:off x="3900405" y="5262246"/>
            <a:ext cx="468938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Nav komandas, kas visus simbolus pārraksta kā mazos vai 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  <a:cs typeface="Times New Roman"/>
              </a:rPr>
              <a:t>kā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 lielos, tas jādara pa vienam simbolam!!!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5C0B-038B-82F7-08CC-44D93D445EA0}"/>
              </a:ext>
            </a:extLst>
          </p:cNvPr>
          <p:cNvSpPr txBox="1"/>
          <p:nvPr/>
        </p:nvSpPr>
        <p:spPr>
          <a:xfrm>
            <a:off x="887296" y="729260"/>
            <a:ext cx="4734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maziem</a:t>
            </a:r>
            <a:endParaRPr lang="en-US" sz="2600" b="1" dirty="0">
              <a:latin typeface="Cambria"/>
              <a:ea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4934-3667-D136-D179-368F3C2CAEF7}"/>
              </a:ext>
            </a:extLst>
          </p:cNvPr>
          <p:cNvSpPr txBox="1"/>
          <p:nvPr/>
        </p:nvSpPr>
        <p:spPr>
          <a:xfrm>
            <a:off x="6899648" y="729261"/>
            <a:ext cx="3825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lieliem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C3808CD-9918-D92C-0296-991B1C32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22" y="4902796"/>
            <a:ext cx="1091452" cy="3636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AF1B095-6DD6-5D93-2DC0-8D73785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17" y="4903356"/>
            <a:ext cx="1116105" cy="383385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167FAB-5474-E7C3-0D5B-6606F035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15425"/>
            <a:ext cx="4054996" cy="3026857"/>
          </a:xfrm>
          <a:prstGeom prst="rect">
            <a:avLst/>
          </a:prstGeom>
        </p:spPr>
      </p:pic>
      <p:pic>
        <p:nvPicPr>
          <p:cNvPr id="3" name="Picture 10" descr="Text&#10;&#10;Description automatically generated">
            <a:extLst>
              <a:ext uri="{FF2B5EF4-FFF2-40B4-BE49-F238E27FC236}">
                <a16:creationId xmlns:a16="http://schemas.microsoft.com/office/drawing/2014/main" id="{53F61FB1-1650-A321-34D2-71D2BC52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75" y="1717553"/>
            <a:ext cx="4059820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88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20AA9-F9FA-A516-195A-09A139D319E6}"/>
              </a:ext>
            </a:extLst>
          </p:cNvPr>
          <p:cNvSpPr txBox="1"/>
          <p:nvPr/>
        </p:nvSpPr>
        <p:spPr>
          <a:xfrm>
            <a:off x="1255348" y="533727"/>
            <a:ext cx="9469262" cy="1390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divas simbolu virknes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1318CD-D804-027B-56B7-B7986EB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05" y="2099772"/>
            <a:ext cx="7025831" cy="3270952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B51E3101-6C43-95D0-1BFD-D7AB8EE8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43" y="5651655"/>
            <a:ext cx="3915136" cy="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5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F50-BEBA-76E6-E352-B73A6302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752"/>
            <a:ext cx="10353762" cy="970450"/>
          </a:xfrm>
        </p:spPr>
        <p:txBody>
          <a:bodyPr/>
          <a:lstStyle/>
          <a:p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Char 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tipa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masīvi</a:t>
            </a:r>
            <a:endParaRPr lang="en-US" b="1" err="1"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A0076-5046-E32A-0781-0A277C56D31B}"/>
              </a:ext>
            </a:extLst>
          </p:cNvPr>
          <p:cNvSpPr txBox="1"/>
          <p:nvPr/>
        </p:nvSpPr>
        <p:spPr>
          <a:xfrm>
            <a:off x="847014" y="1715115"/>
            <a:ext cx="111982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Simboliskā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tipa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vērtību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secība</a:t>
            </a:r>
            <a:r>
              <a:rPr lang="en-US" sz="2400" dirty="0">
                <a:latin typeface="Cambria"/>
                <a:ea typeface="Cambria"/>
              </a:rPr>
              <a:t>, kuru </a:t>
            </a:r>
            <a:r>
              <a:rPr lang="en-US" sz="2400" dirty="0" err="1">
                <a:latin typeface="Cambria"/>
                <a:ea typeface="Cambria"/>
              </a:rPr>
              <a:t>noslēdz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speciāls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beigu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simbols</a:t>
            </a:r>
            <a:r>
              <a:rPr lang="en-US" sz="2400" dirty="0">
                <a:latin typeface="Cambria"/>
                <a:ea typeface="Cambria"/>
              </a:rPr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ea typeface="Cambria"/>
              </a:rPr>
              <a:t>\0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B988-CD01-6E72-7984-394891EDF4E9}"/>
              </a:ext>
            </a:extLst>
          </p:cNvPr>
          <p:cNvSpPr txBox="1"/>
          <p:nvPr/>
        </p:nvSpPr>
        <p:spPr>
          <a:xfrm>
            <a:off x="789140" y="2882295"/>
            <a:ext cx="63433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sākumam</a:t>
            </a:r>
            <a:r>
              <a:rPr lang="en-US" sz="2400" dirty="0">
                <a:latin typeface="Cambria"/>
                <a:ea typeface="Cambria"/>
              </a:rPr>
              <a:t> nav </a:t>
            </a:r>
            <a:r>
              <a:rPr lang="en-US" sz="2400" dirty="0" err="1">
                <a:latin typeface="Cambria"/>
                <a:ea typeface="Cambria"/>
              </a:rPr>
              <a:t>obligāti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jāsakrīt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ar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masīva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sākumu</a:t>
            </a:r>
            <a:endParaRPr lang="en-US" sz="2400" dirty="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273EA-F658-12B2-31C3-2FCC6358BB3D}"/>
              </a:ext>
            </a:extLst>
          </p:cNvPr>
          <p:cNvSpPr txBox="1"/>
          <p:nvPr/>
        </p:nvSpPr>
        <p:spPr>
          <a:xfrm>
            <a:off x="789140" y="4108537"/>
            <a:ext cx="50032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Masīvā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kurā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tiek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ierakstīta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ir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jābūt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pietiekoši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daudz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vietas</a:t>
            </a:r>
            <a:r>
              <a:rPr lang="en-US" sz="2400" dirty="0">
                <a:latin typeface="Cambria"/>
                <a:ea typeface="Cambria"/>
              </a:rPr>
              <a:t>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6D5E42-66C3-6C43-A325-0FDF52A0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F511BD-BBBE-71E5-FEBB-53C9562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31" y="5559238"/>
            <a:ext cx="1484454" cy="706993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BFD1238-858D-5F4B-97D6-6051B87E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D4E9046-6F83-1DCB-07AE-03DDB5A5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75" y="5541407"/>
            <a:ext cx="1484454" cy="7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04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FB3-AB9F-8E55-60F7-625F799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464916"/>
            <a:ext cx="10353762" cy="970450"/>
          </a:xfrm>
        </p:spPr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D454680-F51D-D42E-70AB-5B178B4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04" y="6148447"/>
            <a:ext cx="1148547" cy="4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75D63-1641-B3B5-A239-55EEE1F1D96F}"/>
              </a:ext>
            </a:extLst>
          </p:cNvPr>
          <p:cNvSpPr txBox="1"/>
          <p:nvPr/>
        </p:nvSpPr>
        <p:spPr>
          <a:xfrm>
            <a:off x="919223" y="1512424"/>
            <a:ext cx="8848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specializētās komandas darbam ar simbolu masīviem ir definētas atsevišķajā bibliotēkā &lt;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cstring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&gt;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474DFCD-6EC9-0952-CC33-E414ACB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3" y="3707144"/>
            <a:ext cx="4537275" cy="2367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16566-D3FA-CD58-C48D-72ED038FA163}"/>
              </a:ext>
            </a:extLst>
          </p:cNvPr>
          <p:cNvSpPr txBox="1"/>
          <p:nvPr/>
        </p:nvSpPr>
        <p:spPr>
          <a:xfrm>
            <a:off x="1541362" y="2713299"/>
            <a:ext cx="3654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piešķiršana otram</a:t>
            </a:r>
            <a:endParaRPr lang="en-US" sz="2400" b="1" dirty="0">
              <a:latin typeface="Cambria"/>
              <a:ea typeface="Cambr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F0F5-2F5D-5227-7C25-2F8F168D9670}"/>
              </a:ext>
            </a:extLst>
          </p:cNvPr>
          <p:cNvSpPr txBox="1"/>
          <p:nvPr/>
        </p:nvSpPr>
        <p:spPr>
          <a:xfrm>
            <a:off x="6653515" y="2235843"/>
            <a:ext cx="44215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pievienošana otram galā </a:t>
            </a:r>
            <a:endParaRPr lang="en-US" sz="2400" b="1" dirty="0">
              <a:latin typeface="Cambria"/>
              <a:ea typeface="Cambria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FFC6199A-274C-ED2A-8221-F565C7E2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5" y="3276845"/>
            <a:ext cx="4108048" cy="279769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AFF8349-0624-42C7-DE73-312F5164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87" y="6146377"/>
            <a:ext cx="2019783" cy="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3529</TotalTime>
  <Words>340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Calisto MT</vt:lpstr>
      <vt:lpstr>Cambria</vt:lpstr>
      <vt:lpstr>Times New Roman</vt:lpstr>
      <vt:lpstr>Wingdings</vt:lpstr>
      <vt:lpstr>Wingdings 2</vt:lpstr>
      <vt:lpstr>Сланец</vt:lpstr>
      <vt:lpstr>Biežāk lietotās funkcijas darbam ar simboliem un simbolu virknēm programmēšanas valodā C++</vt:lpstr>
      <vt:lpstr>Simbolu virkne (string) ir simboliskā tipa (char) vērtību secība, kas reprezentē tekstuālu informāciju. </vt:lpstr>
      <vt:lpstr>Презентация PowerPoint</vt:lpstr>
      <vt:lpstr>Simbolu virknes (string)</vt:lpstr>
      <vt:lpstr>Lietojamās funkcijas </vt:lpstr>
      <vt:lpstr>Презентация PowerPoint</vt:lpstr>
      <vt:lpstr>Презентация PowerPoint</vt:lpstr>
      <vt:lpstr> Char tipa masīvi</vt:lpstr>
      <vt:lpstr>Lietojamās funkcijas 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simboliem un simbolu virknēm programmēšanas valodā C++</dc:title>
  <dc:creator>Тамила Матяш</dc:creator>
  <cp:lastModifiedBy>Тамила Матяш</cp:lastModifiedBy>
  <cp:revision>910</cp:revision>
  <dcterms:created xsi:type="dcterms:W3CDTF">2023-06-04T20:02:43Z</dcterms:created>
  <dcterms:modified xsi:type="dcterms:W3CDTF">2023-06-12T14:20:49Z</dcterms:modified>
</cp:coreProperties>
</file>