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file/d/1Z_ZzsWDVC3ueLHJ7JCvUtCibAGJYKHLd/view?usp=drivesd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011680"/>
            <a:ext cx="8915399" cy="1567543"/>
          </a:xfrm>
        </p:spPr>
        <p:txBody>
          <a:bodyPr>
            <a:normAutofit/>
          </a:bodyPr>
          <a:lstStyle/>
          <a:p>
            <a:pPr algn="ctr"/>
            <a:r>
              <a:rPr lang="en-US" sz="3200" b="1" dirty="0">
                <a:solidFill>
                  <a:srgbClr val="00B050"/>
                </a:solidFill>
                <a:latin typeface="Times New Roman" panose="02020603050405020304" pitchFamily="18" charset="0"/>
                <a:cs typeface="Times New Roman" panose="02020603050405020304" pitchFamily="18" charset="0"/>
              </a:rPr>
              <a:t>Farmer Loan Online </a:t>
            </a:r>
            <a:r>
              <a:rPr lang="en-US" sz="3200" b="1" dirty="0" smtClean="0">
                <a:solidFill>
                  <a:srgbClr val="00B050"/>
                </a:solidFill>
                <a:latin typeface="Times New Roman" panose="02020603050405020304" pitchFamily="18" charset="0"/>
                <a:cs typeface="Times New Roman" panose="02020603050405020304" pitchFamily="18" charset="0"/>
              </a:rPr>
              <a:t>Website</a:t>
            </a:r>
            <a:r>
              <a:rPr lang="en-IN" sz="3200" dirty="0">
                <a:solidFill>
                  <a:srgbClr val="00B050"/>
                </a:solidFill>
                <a:latin typeface="Times New Roman" panose="02020603050405020304" pitchFamily="18" charset="0"/>
                <a:cs typeface="Times New Roman" panose="02020603050405020304" pitchFamily="18" charset="0"/>
              </a:rPr>
              <a:t/>
            </a:r>
            <a:br>
              <a:rPr lang="en-IN" sz="3200" dirty="0">
                <a:solidFill>
                  <a:srgbClr val="00B050"/>
                </a:solidFill>
                <a:latin typeface="Times New Roman" panose="02020603050405020304" pitchFamily="18" charset="0"/>
                <a:cs typeface="Times New Roman" panose="02020603050405020304" pitchFamily="18" charset="0"/>
              </a:rPr>
            </a:b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2" y="3579223"/>
            <a:ext cx="8915399" cy="2495006"/>
          </a:xfrm>
        </p:spPr>
        <p:txBody>
          <a:bodyPr/>
          <a:lstStyle/>
          <a:p>
            <a:pPr lvl="1" algn="l"/>
            <a:endParaRPr lang="en-IN" dirty="0" smtClean="0">
              <a:latin typeface="Times New Roman" panose="02020603050405020304" pitchFamily="18" charset="0"/>
              <a:cs typeface="Times New Roman" panose="02020603050405020304" pitchFamily="18" charset="0"/>
            </a:endParaRPr>
          </a:p>
          <a:p>
            <a:pPr lvl="1"/>
            <a:r>
              <a:rPr lang="en-IN" dirty="0" smtClean="0">
                <a:solidFill>
                  <a:schemeClr val="tx1"/>
                </a:solidFill>
                <a:latin typeface="Times New Roman" panose="02020603050405020304" pitchFamily="18" charset="0"/>
                <a:cs typeface="Times New Roman" panose="02020603050405020304" pitchFamily="18" charset="0"/>
              </a:rPr>
              <a:t>Submitted by</a:t>
            </a:r>
          </a:p>
          <a:p>
            <a:pPr lvl="1"/>
            <a:endParaRPr lang="en-IN" dirty="0" smtClean="0">
              <a:solidFill>
                <a:schemeClr val="tx1"/>
              </a:solidFill>
              <a:latin typeface="Times New Roman" panose="02020603050405020304" pitchFamily="18" charset="0"/>
              <a:cs typeface="Times New Roman" panose="02020603050405020304" pitchFamily="18" charset="0"/>
            </a:endParaRPr>
          </a:p>
          <a:p>
            <a:pPr lvl="1"/>
            <a:r>
              <a:rPr lang="en-IN" dirty="0" smtClean="0">
                <a:solidFill>
                  <a:schemeClr val="tx1"/>
                </a:solidFill>
                <a:latin typeface="Times New Roman" panose="02020603050405020304" pitchFamily="18" charset="0"/>
                <a:cs typeface="Times New Roman" panose="02020603050405020304" pitchFamily="18" charset="0"/>
              </a:rPr>
              <a:t>MANIKANDAN M		(1518102069)</a:t>
            </a:r>
          </a:p>
          <a:p>
            <a:pPr lvl="1"/>
            <a:r>
              <a:rPr lang="en-IN" dirty="0" smtClean="0">
                <a:solidFill>
                  <a:schemeClr val="tx1"/>
                </a:solidFill>
                <a:latin typeface="Times New Roman" panose="02020603050405020304" pitchFamily="18" charset="0"/>
                <a:cs typeface="Times New Roman" panose="02020603050405020304" pitchFamily="18" charset="0"/>
              </a:rPr>
              <a:t>SETHUMADHAVAN J	(1518102127)</a:t>
            </a:r>
          </a:p>
          <a:p>
            <a:pPr lvl="1"/>
            <a:r>
              <a:rPr lang="en-IN" dirty="0" smtClean="0">
                <a:solidFill>
                  <a:schemeClr val="tx1"/>
                </a:solidFill>
                <a:latin typeface="Times New Roman" panose="02020603050405020304" pitchFamily="18" charset="0"/>
                <a:cs typeface="Times New Roman" panose="02020603050405020304" pitchFamily="18" charset="0"/>
              </a:rPr>
              <a:t>TAMILSELVAN K		(1518102145)</a:t>
            </a:r>
          </a:p>
        </p:txBody>
      </p:sp>
    </p:spTree>
    <p:extLst>
      <p:ext uri="{BB962C8B-B14F-4D97-AF65-F5344CB8AC3E}">
        <p14:creationId xmlns:p14="http://schemas.microsoft.com/office/powerpoint/2010/main" val="427259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69817"/>
            <a:ext cx="8911687" cy="1045029"/>
          </a:xfrm>
        </p:spPr>
        <p:txBody>
          <a:bodyPr>
            <a:normAutofit fontScale="90000"/>
          </a:bodyPr>
          <a:lstStyle/>
          <a:p>
            <a:pPr algn="ctr"/>
            <a:r>
              <a:rPr lang="en-US" b="1" dirty="0" smtClean="0">
                <a:solidFill>
                  <a:srgbClr val="00B050"/>
                </a:solidFill>
                <a:latin typeface="Times New Roman" panose="02020603050405020304" pitchFamily="18" charset="0"/>
                <a:cs typeface="Times New Roman" panose="02020603050405020304" pitchFamily="18" charset="0"/>
              </a:rPr>
              <a:t/>
            </a:r>
            <a:br>
              <a:rPr lang="en-US" b="1" dirty="0" smtClean="0">
                <a:solidFill>
                  <a:srgbClr val="00B050"/>
                </a:solidFill>
                <a:latin typeface="Times New Roman" panose="02020603050405020304" pitchFamily="18" charset="0"/>
                <a:cs typeface="Times New Roman" panose="02020603050405020304" pitchFamily="18" charset="0"/>
              </a:rPr>
            </a:br>
            <a:r>
              <a:rPr lang="en-US" b="1" dirty="0" smtClean="0">
                <a:solidFill>
                  <a:srgbClr val="00B050"/>
                </a:solidFill>
                <a:latin typeface="Times New Roman" panose="02020603050405020304" pitchFamily="18" charset="0"/>
                <a:cs typeface="Times New Roman" panose="02020603050405020304" pitchFamily="18" charset="0"/>
              </a:rPr>
              <a:t> </a:t>
            </a:r>
            <a:br>
              <a:rPr lang="en-US" b="1" dirty="0" smtClean="0">
                <a:solidFill>
                  <a:srgbClr val="00B050"/>
                </a:solidFill>
                <a:latin typeface="Times New Roman" panose="02020603050405020304" pitchFamily="18" charset="0"/>
                <a:cs typeface="Times New Roman" panose="02020603050405020304" pitchFamily="18" charset="0"/>
              </a:rPr>
            </a:br>
            <a:r>
              <a:rPr lang="en-IN" dirty="0" smtClean="0">
                <a:solidFill>
                  <a:srgbClr val="00B050"/>
                </a:solidFill>
                <a:latin typeface="Times New Roman" panose="02020603050405020304" pitchFamily="18" charset="0"/>
                <a:cs typeface="Times New Roman" panose="02020603050405020304" pitchFamily="18" charset="0"/>
              </a:rPr>
              <a:t/>
            </a:r>
            <a:br>
              <a:rPr lang="en-IN" dirty="0" smtClean="0">
                <a:solidFill>
                  <a:srgbClr val="00B050"/>
                </a:solidFill>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a:xfrm>
            <a:off x="2939373" y="1972703"/>
            <a:ext cx="3992732" cy="221857"/>
          </a:xfrm>
        </p:spPr>
        <p:txBody>
          <a:bodyPr/>
          <a:lstStyle/>
          <a:p>
            <a:r>
              <a:rPr lang="en-IN" dirty="0" smtClean="0"/>
              <a:t> </a:t>
            </a:r>
            <a:endParaRPr lang="en-IN" dirty="0"/>
          </a:p>
        </p:txBody>
      </p:sp>
      <p:sp>
        <p:nvSpPr>
          <p:cNvPr id="4" name="Content Placeholder 3"/>
          <p:cNvSpPr>
            <a:spLocks noGrp="1"/>
          </p:cNvSpPr>
          <p:nvPr>
            <p:ph sz="half" idx="2"/>
          </p:nvPr>
        </p:nvSpPr>
        <p:spPr>
          <a:xfrm>
            <a:off x="940526" y="1214848"/>
            <a:ext cx="10564085" cy="1815736"/>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document and </a:t>
            </a:r>
            <a:r>
              <a:rPr lang="en-US" dirty="0" err="1">
                <a:latin typeface="Times New Roman" panose="02020603050405020304" pitchFamily="18" charset="0"/>
                <a:cs typeface="Times New Roman" panose="02020603050405020304" pitchFamily="18" charset="0"/>
              </a:rPr>
              <a:t>aadhar</a:t>
            </a:r>
            <a:r>
              <a:rPr lang="en-US" dirty="0">
                <a:latin typeface="Times New Roman" panose="02020603050405020304" pitchFamily="18" charset="0"/>
                <a:cs typeface="Times New Roman" panose="02020603050405020304" pitchFamily="18" charset="0"/>
              </a:rPr>
              <a:t> is for verification purpose, once user applies for the loan then he/she has to wait till  the verification as finished. Once the verification done the user will receive the notification on the loan offer tab with </a:t>
            </a:r>
            <a:r>
              <a:rPr lang="en-US" dirty="0" err="1">
                <a:latin typeface="Times New Roman" panose="02020603050405020304" pitchFamily="18" charset="0"/>
                <a:cs typeface="Times New Roman" panose="02020603050405020304" pitchFamily="18" charset="0"/>
              </a:rPr>
              <a:t>emi</a:t>
            </a:r>
            <a:r>
              <a:rPr lang="en-US" dirty="0">
                <a:latin typeface="Times New Roman" panose="02020603050405020304" pitchFamily="18" charset="0"/>
                <a:cs typeface="Times New Roman" panose="02020603050405020304" pitchFamily="18" charset="0"/>
              </a:rPr>
              <a:t> table(as shown in Fig6).User can pay the loan amount through online as mentioned in the </a:t>
            </a:r>
            <a:r>
              <a:rPr lang="en-US" dirty="0" err="1">
                <a:latin typeface="Times New Roman" panose="02020603050405020304" pitchFamily="18" charset="0"/>
                <a:cs typeface="Times New Roman" panose="02020603050405020304" pitchFamily="18" charset="0"/>
              </a:rPr>
              <a:t>emi</a:t>
            </a:r>
            <a:r>
              <a:rPr lang="en-US" dirty="0">
                <a:latin typeface="Times New Roman" panose="02020603050405020304" pitchFamily="18" charset="0"/>
                <a:cs typeface="Times New Roman" panose="02020603050405020304" pitchFamily="18" charset="0"/>
              </a:rPr>
              <a:t> table for that following months. After the payment is done, they can see the </a:t>
            </a:r>
            <a:r>
              <a:rPr lang="en-US" dirty="0" err="1">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payment receipt as shown in Fig7. </a:t>
            </a:r>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7506629" y="1969475"/>
            <a:ext cx="3999001" cy="120582"/>
          </a:xfrm>
        </p:spPr>
        <p:txBody>
          <a:bodyPr/>
          <a:lstStyle/>
          <a:p>
            <a:r>
              <a:rPr lang="en-IN" dirty="0" smtClean="0"/>
              <a:t> </a:t>
            </a:r>
            <a:endParaRPr lang="en-I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811" y="5016136"/>
            <a:ext cx="10237514" cy="1476103"/>
          </a:xfrm>
          <a:prstGeom prst="rect">
            <a:avLst/>
          </a:prstGeom>
        </p:spPr>
      </p:pic>
      <p:sp>
        <p:nvSpPr>
          <p:cNvPr id="12" name="Content Placeholder 11"/>
          <p:cNvSpPr>
            <a:spLocks noGrp="1"/>
          </p:cNvSpPr>
          <p:nvPr>
            <p:ph sz="quarter" idx="4"/>
          </p:nvPr>
        </p:nvSpPr>
        <p:spPr>
          <a:xfrm>
            <a:off x="6618317" y="2400128"/>
            <a:ext cx="4338674" cy="3354060"/>
          </a:xfrm>
        </p:spPr>
        <p:txBody>
          <a:bodyPr/>
          <a:lstStyle/>
          <a:p>
            <a:pPr marL="0" indent="0">
              <a:buNone/>
            </a:pPr>
            <a:r>
              <a:rPr lang="en-IN" dirty="0" smtClean="0"/>
              <a:t> </a:t>
            </a:r>
            <a:endParaRPr lang="en-IN" dirty="0"/>
          </a:p>
        </p:txBody>
      </p:sp>
      <p:pic>
        <p:nvPicPr>
          <p:cNvPr id="13" name="Picture 12"/>
          <p:cNvPicPr>
            <a:picLocks noChangeAspect="1"/>
          </p:cNvPicPr>
          <p:nvPr/>
        </p:nvPicPr>
        <p:blipFill>
          <a:blip r:embed="rId3"/>
          <a:stretch>
            <a:fillRect/>
          </a:stretch>
        </p:blipFill>
        <p:spPr>
          <a:xfrm>
            <a:off x="1103811" y="2664823"/>
            <a:ext cx="10237514" cy="2015581"/>
          </a:xfrm>
          <a:prstGeom prst="rect">
            <a:avLst/>
          </a:prstGeom>
        </p:spPr>
      </p:pic>
    </p:spTree>
    <p:extLst>
      <p:ext uri="{BB962C8B-B14F-4D97-AF65-F5344CB8AC3E}">
        <p14:creationId xmlns:p14="http://schemas.microsoft.com/office/powerpoint/2010/main" val="840674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
            <a:ext cx="8911687" cy="1097279"/>
          </a:xfrm>
        </p:spPr>
        <p:txBody>
          <a:bodyPr>
            <a:normAutofit fontScale="90000"/>
          </a:bodyPr>
          <a:lstStyle/>
          <a:p>
            <a:pPr algn="ctr"/>
            <a:r>
              <a:rPr lang="en-US" b="1" dirty="0" smtClean="0">
                <a:solidFill>
                  <a:srgbClr val="00B050"/>
                </a:solidFill>
                <a:latin typeface="Times New Roman" panose="02020603050405020304" pitchFamily="18" charset="0"/>
                <a:cs typeface="Times New Roman" panose="02020603050405020304" pitchFamily="18" charset="0"/>
              </a:rPr>
              <a:t/>
            </a:r>
            <a:br>
              <a:rPr lang="en-US" b="1" dirty="0" smtClean="0">
                <a:solidFill>
                  <a:srgbClr val="00B050"/>
                </a:solidFill>
                <a:latin typeface="Times New Roman" panose="02020603050405020304" pitchFamily="18" charset="0"/>
                <a:cs typeface="Times New Roman" panose="02020603050405020304" pitchFamily="18" charset="0"/>
              </a:rPr>
            </a:br>
            <a:r>
              <a:rPr lang="en-US" b="1" dirty="0" smtClean="0">
                <a:solidFill>
                  <a:srgbClr val="00B050"/>
                </a:solidFill>
                <a:latin typeface="Times New Roman" panose="02020603050405020304" pitchFamily="18" charset="0"/>
                <a:cs typeface="Times New Roman" panose="02020603050405020304" pitchFamily="18" charset="0"/>
              </a:rPr>
              <a:t> </a:t>
            </a:r>
            <a:br>
              <a:rPr lang="en-US" b="1" dirty="0" smtClean="0">
                <a:solidFill>
                  <a:srgbClr val="00B050"/>
                </a:solidFill>
                <a:latin typeface="Times New Roman" panose="02020603050405020304" pitchFamily="18" charset="0"/>
                <a:cs typeface="Times New Roman" panose="02020603050405020304" pitchFamily="18" charset="0"/>
              </a:rPr>
            </a:br>
            <a:r>
              <a:rPr lang="en-IN" dirty="0" smtClean="0">
                <a:solidFill>
                  <a:srgbClr val="00B050"/>
                </a:solidFill>
                <a:latin typeface="Times New Roman" panose="02020603050405020304" pitchFamily="18" charset="0"/>
                <a:cs typeface="Times New Roman" panose="02020603050405020304" pitchFamily="18" charset="0"/>
              </a:rPr>
              <a:t/>
            </a:r>
            <a:br>
              <a:rPr lang="en-IN" dirty="0" smtClean="0">
                <a:solidFill>
                  <a:srgbClr val="00B050"/>
                </a:solidFill>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a:xfrm>
            <a:off x="2939373" y="1972703"/>
            <a:ext cx="3992732" cy="221857"/>
          </a:xfrm>
        </p:spPr>
        <p:txBody>
          <a:bodyPr/>
          <a:lstStyle/>
          <a:p>
            <a:r>
              <a:rPr lang="en-IN" dirty="0" smtClean="0"/>
              <a:t> </a:t>
            </a:r>
            <a:endParaRPr lang="en-IN" dirty="0"/>
          </a:p>
        </p:txBody>
      </p:sp>
      <p:sp>
        <p:nvSpPr>
          <p:cNvPr id="4" name="Content Placeholder 3"/>
          <p:cNvSpPr>
            <a:spLocks noGrp="1"/>
          </p:cNvSpPr>
          <p:nvPr>
            <p:ph sz="half" idx="2"/>
          </p:nvPr>
        </p:nvSpPr>
        <p:spPr>
          <a:xfrm>
            <a:off x="940526" y="1097281"/>
            <a:ext cx="10564085" cy="2336136"/>
          </a:xfrm>
        </p:spPr>
        <p:txBody>
          <a:bodyPr>
            <a:normAutofit/>
          </a:bodyPr>
          <a:lstStyle/>
          <a:p>
            <a:pPr algn="just"/>
            <a:r>
              <a:rPr lang="en-US" dirty="0">
                <a:latin typeface="Times New Roman" panose="02020603050405020304" pitchFamily="18" charset="0"/>
                <a:cs typeface="Times New Roman" panose="02020603050405020304" pitchFamily="18" charset="0"/>
              </a:rPr>
              <a:t>In admin side, admin can view the pending loan application in the navigation bar with the count of pending application as notification. Admin gets to view the various details of the loan applicants such as, the loan applicant’s personal details, require loan amount, proof (</a:t>
            </a:r>
            <a:r>
              <a:rPr lang="en-US" dirty="0" err="1">
                <a:latin typeface="Times New Roman" panose="02020603050405020304" pitchFamily="18" charset="0"/>
                <a:cs typeface="Times New Roman" panose="02020603050405020304" pitchFamily="18" charset="0"/>
              </a:rPr>
              <a:t>aadhar</a:t>
            </a:r>
            <a:r>
              <a:rPr lang="en-US" dirty="0">
                <a:latin typeface="Times New Roman" panose="02020603050405020304" pitchFamily="18" charset="0"/>
                <a:cs typeface="Times New Roman" panose="02020603050405020304" pitchFamily="18" charset="0"/>
              </a:rPr>
              <a:t>, land document)and the interest can be viewed by clicking on the interest button(Fig8). When the admin clicks on the interest button the admin can view the loan type, month of duration, interest rate, total interest amount, total amount, delay charge , processing fee. After going through all the details, he admin decides to either accept or reject the loan by clicking on the accept or reject button as shown in the Fig9. Once admin accepts the loan application, the user can get the amount from the bank.</a:t>
            </a:r>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7506629" y="1969475"/>
            <a:ext cx="3999001" cy="120582"/>
          </a:xfrm>
        </p:spPr>
        <p:txBody>
          <a:bodyPr/>
          <a:lstStyle/>
          <a:p>
            <a:r>
              <a:rPr lang="en-IN" dirty="0" smtClean="0"/>
              <a:t> </a:t>
            </a:r>
            <a:endParaRPr lang="en-IN"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940527" y="3304904"/>
            <a:ext cx="10564084" cy="141078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967" y="4898571"/>
            <a:ext cx="10472644" cy="1397725"/>
          </a:xfrm>
          <a:prstGeom prst="rect">
            <a:avLst/>
          </a:prstGeom>
        </p:spPr>
      </p:pic>
    </p:spTree>
    <p:extLst>
      <p:ext uri="{BB962C8B-B14F-4D97-AF65-F5344CB8AC3E}">
        <p14:creationId xmlns:p14="http://schemas.microsoft.com/office/powerpoint/2010/main" val="1917171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69817"/>
            <a:ext cx="8911687" cy="1045029"/>
          </a:xfrm>
        </p:spPr>
        <p:txBody>
          <a:bodyPr>
            <a:normAutofit fontScale="90000"/>
          </a:bodyPr>
          <a:lstStyle/>
          <a:p>
            <a:pPr algn="ctr"/>
            <a:r>
              <a:rPr lang="en-US" b="1" dirty="0" smtClean="0">
                <a:solidFill>
                  <a:srgbClr val="00B050"/>
                </a:solidFill>
                <a:latin typeface="Times New Roman" panose="02020603050405020304" pitchFamily="18" charset="0"/>
                <a:cs typeface="Times New Roman" panose="02020603050405020304" pitchFamily="18" charset="0"/>
              </a:rPr>
              <a:t/>
            </a:r>
            <a:br>
              <a:rPr lang="en-US" b="1" dirty="0" smtClean="0">
                <a:solidFill>
                  <a:srgbClr val="00B050"/>
                </a:solidFill>
                <a:latin typeface="Times New Roman" panose="02020603050405020304" pitchFamily="18" charset="0"/>
                <a:cs typeface="Times New Roman" panose="02020603050405020304" pitchFamily="18" charset="0"/>
              </a:rPr>
            </a:br>
            <a:r>
              <a:rPr lang="en-US" b="1" dirty="0" smtClean="0">
                <a:solidFill>
                  <a:srgbClr val="00B050"/>
                </a:solidFill>
                <a:latin typeface="Times New Roman" panose="02020603050405020304" pitchFamily="18" charset="0"/>
                <a:cs typeface="Times New Roman" panose="02020603050405020304" pitchFamily="18" charset="0"/>
              </a:rPr>
              <a:t> </a:t>
            </a:r>
            <a:br>
              <a:rPr lang="en-US" b="1" dirty="0" smtClean="0">
                <a:solidFill>
                  <a:srgbClr val="00B050"/>
                </a:solidFill>
                <a:latin typeface="Times New Roman" panose="02020603050405020304" pitchFamily="18" charset="0"/>
                <a:cs typeface="Times New Roman" panose="02020603050405020304" pitchFamily="18" charset="0"/>
              </a:rPr>
            </a:br>
            <a:r>
              <a:rPr lang="en-IN" dirty="0" smtClean="0">
                <a:solidFill>
                  <a:srgbClr val="00B050"/>
                </a:solidFill>
                <a:latin typeface="Times New Roman" panose="02020603050405020304" pitchFamily="18" charset="0"/>
                <a:cs typeface="Times New Roman" panose="02020603050405020304" pitchFamily="18" charset="0"/>
              </a:rPr>
              <a:t/>
            </a:r>
            <a:br>
              <a:rPr lang="en-IN" dirty="0" smtClean="0">
                <a:solidFill>
                  <a:srgbClr val="00B050"/>
                </a:solidFill>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a:xfrm>
            <a:off x="2939373" y="1972703"/>
            <a:ext cx="3992732" cy="221857"/>
          </a:xfrm>
        </p:spPr>
        <p:txBody>
          <a:bodyPr/>
          <a:lstStyle/>
          <a:p>
            <a:r>
              <a:rPr lang="en-IN" dirty="0" smtClean="0"/>
              <a:t> </a:t>
            </a:r>
            <a:endParaRPr lang="en-IN" dirty="0"/>
          </a:p>
        </p:txBody>
      </p:sp>
      <p:sp>
        <p:nvSpPr>
          <p:cNvPr id="4" name="Content Placeholder 3"/>
          <p:cNvSpPr>
            <a:spLocks noGrp="1"/>
          </p:cNvSpPr>
          <p:nvPr>
            <p:ph sz="half" idx="2"/>
          </p:nvPr>
        </p:nvSpPr>
        <p:spPr>
          <a:xfrm>
            <a:off x="940526" y="1214847"/>
            <a:ext cx="10564085" cy="754628"/>
          </a:xfrm>
        </p:spPr>
        <p:txBody>
          <a:bodyPr>
            <a:normAutofit/>
          </a:bodyPr>
          <a:lstStyle/>
          <a:p>
            <a:r>
              <a:rPr lang="en-US" dirty="0">
                <a:latin typeface="Times New Roman" panose="02020603050405020304" pitchFamily="18" charset="0"/>
                <a:cs typeface="Times New Roman" panose="02020603050405020304" pitchFamily="18" charset="0"/>
              </a:rPr>
              <a:t>The admin can sort the loan application based on various amount categories  and view the details as shown in the Fig10.</a:t>
            </a:r>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7506629" y="1969475"/>
            <a:ext cx="3999001" cy="120582"/>
          </a:xfrm>
        </p:spPr>
        <p:txBody>
          <a:bodyPr/>
          <a:lstStyle/>
          <a:p>
            <a:r>
              <a:rPr lang="en-IN" dirty="0" smtClean="0"/>
              <a:t> </a:t>
            </a:r>
            <a:endParaRPr lang="en-IN"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940527" y="2351314"/>
            <a:ext cx="10659290" cy="3618411"/>
          </a:xfrm>
        </p:spPr>
      </p:pic>
    </p:spTree>
    <p:extLst>
      <p:ext uri="{BB962C8B-B14F-4D97-AF65-F5344CB8AC3E}">
        <p14:creationId xmlns:p14="http://schemas.microsoft.com/office/powerpoint/2010/main" val="2457107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737" y="624110"/>
            <a:ext cx="9688875" cy="747490"/>
          </a:xfrm>
        </p:spPr>
        <p:txBody>
          <a:bodyPr>
            <a:normAutofit/>
          </a:bodyPr>
          <a:lstStyle/>
          <a:p>
            <a:pPr algn="ctr"/>
            <a:r>
              <a:rPr lang="en-IN" sz="3200" dirty="0" smtClean="0">
                <a:solidFill>
                  <a:srgbClr val="00B050"/>
                </a:solidFill>
                <a:latin typeface="Times New Roman" panose="02020603050405020304" pitchFamily="18" charset="0"/>
                <a:cs typeface="Times New Roman" panose="02020603050405020304" pitchFamily="18" charset="0"/>
              </a:rPr>
              <a:t>CONCLUSION</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15737" y="1371600"/>
            <a:ext cx="9688875" cy="4539622"/>
          </a:xfrm>
        </p:spPr>
        <p:txBody>
          <a:bodyPr>
            <a:normAutofit/>
          </a:bodyPr>
          <a:lstStyle/>
          <a:p>
            <a:pPr algn="just"/>
            <a:r>
              <a:rPr lang="en-US" dirty="0">
                <a:latin typeface="Times New Roman" panose="02020603050405020304" pitchFamily="18" charset="0"/>
                <a:cs typeface="Times New Roman" panose="02020603050405020304" pitchFamily="18" charset="0"/>
              </a:rPr>
              <a:t>Farmers are the backbone of the country and every citizen depends on farmers for food and living.  In order to save farmers and their profession government has been taking many steps and providing them with a lot of privileges. Similarly, we would like to contribute towards our farmers and developed a website where the farmers can ask and apply for loans based on the required amount. And the farmers can withdraw the amount immediately after their loan is sanctioned.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website is a great advantage for farmers as they do not have to worry about travelling long distances for reaching banks, applying for loans and continuously visiting them for verifications. This also saves lot of their time by letting them know if their loan is sanctioned or not through online itself and makes the work easier for both the banker and the farmer.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All they have to do is just provide proper documents for proof and verification. </a:t>
            </a: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the future work, we would like to work on approving multiple loans for the farmers since our current website allows farmers to select and apply only for a single loan. Therefore, implementing the multiple loan concept helps farmers to apply different loans for different requirements.</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891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737" y="624110"/>
            <a:ext cx="9688875" cy="747490"/>
          </a:xfrm>
        </p:spPr>
        <p:txBody>
          <a:bodyPr>
            <a:normAutofit/>
          </a:bodyPr>
          <a:lstStyle/>
          <a:p>
            <a:pPr algn="ctr"/>
            <a:r>
              <a:rPr lang="en-IN" sz="3200" dirty="0" smtClean="0">
                <a:solidFill>
                  <a:srgbClr val="00B050"/>
                </a:solidFill>
                <a:latin typeface="Times New Roman" panose="02020603050405020304" pitchFamily="18" charset="0"/>
                <a:cs typeface="Times New Roman" panose="02020603050405020304" pitchFamily="18" charset="0"/>
              </a:rPr>
              <a:t>REFERENCES</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15737" y="1371600"/>
            <a:ext cx="9940834" cy="4807131"/>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[1]	Three-dimensional virtual bone bank system workflow for structural bone allograft selection: a technical report</a:t>
            </a:r>
            <a:endParaRPr lang="en-IN"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LE </a:t>
            </a:r>
            <a:r>
              <a:rPr lang="en-US" dirty="0" err="1" smtClean="0">
                <a:latin typeface="Times New Roman" panose="02020603050405020304" pitchFamily="18" charset="0"/>
                <a:cs typeface="Times New Roman" panose="02020603050405020304" pitchFamily="18" charset="0"/>
              </a:rPr>
              <a:t>Ritacco</a:t>
            </a:r>
            <a:r>
              <a:rPr lang="en-US" dirty="0" smtClean="0">
                <a:latin typeface="Times New Roman" panose="02020603050405020304" pitchFamily="18" charset="0"/>
                <a:cs typeface="Times New Roman" panose="02020603050405020304" pitchFamily="18" charset="0"/>
              </a:rPr>
              <a:t>, GL </a:t>
            </a:r>
            <a:r>
              <a:rPr lang="en-US" dirty="0" err="1" smtClean="0">
                <a:latin typeface="Times New Roman" panose="02020603050405020304" pitchFamily="18" charset="0"/>
                <a:cs typeface="Times New Roman" panose="02020603050405020304" pitchFamily="18" charset="0"/>
              </a:rPr>
              <a:t>Farfalli</a:t>
            </a:r>
            <a:r>
              <a:rPr lang="en-US" dirty="0" smtClean="0">
                <a:latin typeface="Times New Roman" panose="02020603050405020304" pitchFamily="18" charset="0"/>
                <a:cs typeface="Times New Roman" panose="02020603050405020304" pitchFamily="18" charset="0"/>
              </a:rPr>
              <a:t>, FE Milano, MA </a:t>
            </a:r>
            <a:r>
              <a:rPr lang="en-US" dirty="0" err="1" smtClean="0">
                <a:latin typeface="Times New Roman" panose="02020603050405020304" pitchFamily="18" charset="0"/>
                <a:cs typeface="Times New Roman" panose="02020603050405020304" pitchFamily="18" charset="0"/>
              </a:rPr>
              <a:t>Ayerza</a:t>
            </a:r>
            <a:r>
              <a:rPr lang="en-US" dirty="0" smtClean="0">
                <a:latin typeface="Times New Roman" panose="02020603050405020304" pitchFamily="18" charset="0"/>
                <a:cs typeface="Times New Roman" panose="02020603050405020304" pitchFamily="18" charset="0"/>
              </a:rPr>
              <a:t>… - Sarcoma, 2013</a:t>
            </a:r>
            <a:endParaRPr lang="en-IN"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	Creation of Loan Automation Application</a:t>
            </a:r>
            <a:endParaRPr lang="en-IN"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AO Adebayo, A </a:t>
            </a:r>
            <a:r>
              <a:rPr lang="en-US" dirty="0" err="1" smtClean="0">
                <a:latin typeface="Times New Roman" panose="02020603050405020304" pitchFamily="18" charset="0"/>
                <a:cs typeface="Times New Roman" panose="02020603050405020304" pitchFamily="18" charset="0"/>
              </a:rPr>
              <a:t>Zandra</a:t>
            </a:r>
            <a:r>
              <a:rPr lang="en-US" dirty="0" smtClean="0">
                <a:latin typeface="Times New Roman" panose="02020603050405020304" pitchFamily="18" charset="0"/>
                <a:cs typeface="Times New Roman" panose="02020603050405020304" pitchFamily="18" charset="0"/>
              </a:rPr>
              <a:t>… - Global Journal of …, 2014 - publication.babcock.edu.ng</a:t>
            </a:r>
            <a:endParaRPr lang="en-IN"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[3]	The US Foreign Sovereignty Immunity Act and Its Application to Nazi-Appropriated Works of Art: Claude Cassirer v. Kingdom of Spain</a:t>
            </a:r>
            <a:endParaRPr lang="en-IN"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K Chamberlain - Art Antiquity &amp; L., 2006 – </a:t>
            </a:r>
            <a:r>
              <a:rPr lang="en-US" dirty="0" err="1" smtClean="0">
                <a:latin typeface="Times New Roman" panose="02020603050405020304" pitchFamily="18" charset="0"/>
                <a:cs typeface="Times New Roman" panose="02020603050405020304" pitchFamily="18" charset="0"/>
              </a:rPr>
              <a:t>HeinOnline</a:t>
            </a:r>
            <a:endParaRPr lang="en-IN"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[4]	Implementing RFID at the University of Queensland law library: a review of the first year</a:t>
            </a:r>
            <a:endParaRPr lang="en-IN"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J Oates - Austl. L. </a:t>
            </a:r>
            <a:r>
              <a:rPr lang="en-US" dirty="0" err="1" smtClean="0">
                <a:latin typeface="Times New Roman" panose="02020603050405020304" pitchFamily="18" charset="0"/>
                <a:cs typeface="Times New Roman" panose="02020603050405020304" pitchFamily="18" charset="0"/>
              </a:rPr>
              <a:t>Libr</a:t>
            </a:r>
            <a:r>
              <a:rPr lang="en-US" dirty="0" smtClean="0">
                <a:latin typeface="Times New Roman" panose="02020603050405020304" pitchFamily="18" charset="0"/>
                <a:cs typeface="Times New Roman" panose="02020603050405020304" pitchFamily="18" charset="0"/>
              </a:rPr>
              <a:t>., 2010</a:t>
            </a:r>
            <a:endParaRPr lang="en-IN"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[5]	One‐dimensional nanostructures: synthesis, characterization, and applications</a:t>
            </a:r>
            <a:endParaRPr lang="en-IN"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B </a:t>
            </a:r>
            <a:r>
              <a:rPr lang="en-US" dirty="0" err="1" smtClean="0">
                <a:latin typeface="Times New Roman" panose="02020603050405020304" pitchFamily="18" charset="0"/>
                <a:cs typeface="Times New Roman" panose="02020603050405020304" pitchFamily="18" charset="0"/>
              </a:rPr>
              <a:t>Mayers</a:t>
            </a:r>
            <a:r>
              <a:rPr lang="en-US" dirty="0" smtClean="0">
                <a:latin typeface="Times New Roman" panose="02020603050405020304" pitchFamily="18" charset="0"/>
                <a:cs typeface="Times New Roman" panose="02020603050405020304" pitchFamily="18" charset="0"/>
              </a:rPr>
              <a:t>, B Gates, Y Yin, F Kim, H Yan - Advanced …, 2003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075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3433"/>
          </a:xfrm>
        </p:spPr>
        <p:txBody>
          <a:bodyPr/>
          <a:lstStyle/>
          <a:p>
            <a:r>
              <a:rPr lang="en-IN" dirty="0" smtClean="0"/>
              <a:t> </a:t>
            </a:r>
            <a:endParaRPr lang="en-IN" dirty="0"/>
          </a:p>
        </p:txBody>
      </p:sp>
      <p:sp>
        <p:nvSpPr>
          <p:cNvPr id="3" name="Content Placeholder 2"/>
          <p:cNvSpPr>
            <a:spLocks noGrp="1"/>
          </p:cNvSpPr>
          <p:nvPr>
            <p:ph idx="1"/>
          </p:nvPr>
        </p:nvSpPr>
        <p:spPr>
          <a:xfrm>
            <a:off x="1946366" y="1463040"/>
            <a:ext cx="9558246" cy="4448182"/>
          </a:xfrm>
        </p:spPr>
        <p:txBody>
          <a:bodyPr/>
          <a:lstStyle/>
          <a:p>
            <a:r>
              <a:rPr lang="en-IN" dirty="0" smtClean="0">
                <a:latin typeface="Times New Roman" panose="02020603050405020304" pitchFamily="18" charset="0"/>
                <a:cs typeface="Times New Roman" panose="02020603050405020304" pitchFamily="18" charset="0"/>
              </a:rPr>
              <a:t>DEMO VIDEO LINK</a:t>
            </a:r>
            <a:endParaRPr lang="en-IN" dirty="0">
              <a:latin typeface="Times New Roman" panose="02020603050405020304" pitchFamily="18" charset="0"/>
              <a:cs typeface="Times New Roman" panose="02020603050405020304" pitchFamily="18" charset="0"/>
            </a:endParaRPr>
          </a:p>
          <a:p>
            <a:pPr marL="457200" lvl="1" indent="0">
              <a:buNone/>
            </a:pPr>
            <a:r>
              <a:rPr lang="en-IN" dirty="0">
                <a:latin typeface="Times New Roman" panose="02020603050405020304" pitchFamily="18" charset="0"/>
                <a:cs typeface="Times New Roman" panose="02020603050405020304" pitchFamily="18" charset="0"/>
                <a:hlinkClick r:id="rId2"/>
              </a:rPr>
              <a:t>https://</a:t>
            </a:r>
            <a:r>
              <a:rPr lang="en-IN" dirty="0" smtClean="0">
                <a:latin typeface="Times New Roman" panose="02020603050405020304" pitchFamily="18" charset="0"/>
                <a:cs typeface="Times New Roman" panose="02020603050405020304" pitchFamily="18" charset="0"/>
                <a:hlinkClick r:id="rId2"/>
              </a:rPr>
              <a:t>drive.google.com/file/d/1Z_ZzsWDVC3ueLHJ7JCvUtCibAGJYKHLd/view?usp=drivesdk</a:t>
            </a:r>
            <a:endParaRPr lang="en-IN"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603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61258"/>
            <a:ext cx="8911687" cy="1162594"/>
          </a:xfrm>
        </p:spPr>
        <p:txBody>
          <a:bodyPr>
            <a:normAutofit fontScale="90000"/>
          </a:bodyPr>
          <a:lstStyle/>
          <a:p>
            <a:pPr algn="ctr"/>
            <a:r>
              <a:rPr lang="en-IN" dirty="0" smtClean="0"/>
              <a:t/>
            </a:r>
            <a:br>
              <a:rPr lang="en-IN" dirty="0" smtClean="0"/>
            </a:br>
            <a:r>
              <a:rPr lang="en-US" b="1" dirty="0" smtClean="0">
                <a:solidFill>
                  <a:srgbClr val="00B050"/>
                </a:solidFill>
                <a:latin typeface="Times New Roman" panose="02020603050405020304" pitchFamily="18" charset="0"/>
                <a:cs typeface="Times New Roman" panose="02020603050405020304" pitchFamily="18" charset="0"/>
              </a:rPr>
              <a:t>INTRODUCTION</a:t>
            </a:r>
            <a:r>
              <a:rPr lang="en-IN" dirty="0"/>
              <a:t/>
            </a:r>
            <a:br>
              <a:rPr lang="en-IN" dirty="0"/>
            </a:br>
            <a:endParaRPr lang="en-IN" dirty="0"/>
          </a:p>
        </p:txBody>
      </p:sp>
      <p:sp>
        <p:nvSpPr>
          <p:cNvPr id="3" name="Content Placeholder 2"/>
          <p:cNvSpPr>
            <a:spLocks noGrp="1"/>
          </p:cNvSpPr>
          <p:nvPr>
            <p:ph idx="1"/>
          </p:nvPr>
        </p:nvSpPr>
        <p:spPr>
          <a:xfrm>
            <a:off x="2592925" y="1519645"/>
            <a:ext cx="8915400" cy="4384767"/>
          </a:xfrm>
        </p:spPr>
        <p:txBody>
          <a:bodyPr>
            <a:noAutofit/>
          </a:bodyPr>
          <a:lstStyle/>
          <a:p>
            <a:pPr algn="just"/>
            <a:r>
              <a:rPr lang="en-US" dirty="0">
                <a:latin typeface="Times New Roman" panose="02020603050405020304" pitchFamily="18" charset="0"/>
                <a:cs typeface="Times New Roman" panose="02020603050405020304" pitchFamily="18" charset="0"/>
              </a:rPr>
              <a:t>A loan is a sum of money granted to an individual or an entity on the condition that it be repaid over a set period of time with interest as compensation for the use of the funds. Credits, finance, and mortgages are examples of numerous sorts of loans. Banks, credit unions, pawnbrokers, savings </a:t>
            </a:r>
            <a:r>
              <a:rPr lang="en-US" dirty="0" smtClean="0">
                <a:latin typeface="Times New Roman" panose="02020603050405020304" pitchFamily="18" charset="0"/>
                <a:cs typeface="Times New Roman" panose="02020603050405020304" pitchFamily="18" charset="0"/>
              </a:rPr>
              <a:t> organizations , </a:t>
            </a:r>
            <a:r>
              <a:rPr lang="en-US" dirty="0">
                <a:latin typeface="Times New Roman" panose="02020603050405020304" pitchFamily="18" charset="0"/>
                <a:cs typeface="Times New Roman" panose="02020603050405020304" pitchFamily="18" charset="0"/>
              </a:rPr>
              <a:t>and trust businesses are all potential loan sources. For both the lender and the borrower, the manual loan application and approval procedure is stressful, cumbersome, and time consuming. A lender with geographically spread branch offices needs to </a:t>
            </a:r>
            <a:r>
              <a:rPr lang="en-US" dirty="0" smtClean="0">
                <a:latin typeface="Times New Roman" panose="02020603050405020304" pitchFamily="18" charset="0"/>
                <a:cs typeface="Times New Roman" panose="02020603050405020304" pitchFamily="18" charset="0"/>
              </a:rPr>
              <a:t> standardize  </a:t>
            </a:r>
            <a:r>
              <a:rPr lang="en-US" dirty="0">
                <a:latin typeface="Times New Roman" panose="02020603050405020304" pitchFamily="18" charset="0"/>
                <a:cs typeface="Times New Roman" panose="02020603050405020304" pitchFamily="18" charset="0"/>
              </a:rPr>
              <a:t>and oversee lending procedures and processes in a more effective and efficient manner.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Automation is suggested by the business goal of delivering an efficient loan process using technology as an enabler to give the  organization  a competitive advantage within the market (Bank System and Technology, 2013)[1]. There is a pressing need to automate as much of the loan processing process as feasible. A loan automation system ( </a:t>
            </a:r>
            <a:r>
              <a:rPr lang="en-US" dirty="0" err="1">
                <a:latin typeface="Times New Roman" panose="02020603050405020304" pitchFamily="18" charset="0"/>
                <a:cs typeface="Times New Roman" panose="02020603050405020304" pitchFamily="18" charset="0"/>
              </a:rPr>
              <a:t>Christeson</a:t>
            </a:r>
            <a:r>
              <a:rPr lang="en-US" dirty="0">
                <a:latin typeface="Times New Roman" panose="02020603050405020304" pitchFamily="18" charset="0"/>
                <a:cs typeface="Times New Roman" panose="02020603050405020304" pitchFamily="18" charset="0"/>
              </a:rPr>
              <a:t> , 2009; WAUSAU, 2010)[2] facilitates the processing of loans from application to final confirmation without the physical presence of both the applicant and the lending institution</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953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61258"/>
            <a:ext cx="8911687" cy="1162594"/>
          </a:xfrm>
        </p:spPr>
        <p:txBody>
          <a:bodyPr>
            <a:normAutofit fontScale="90000"/>
          </a:bodyPr>
          <a:lstStyle/>
          <a:p>
            <a:pPr algn="ctr"/>
            <a:r>
              <a:rPr lang="en-IN" dirty="0" smtClean="0"/>
              <a:t/>
            </a:r>
            <a:br>
              <a:rPr lang="en-IN" dirty="0" smtClean="0"/>
            </a:br>
            <a:r>
              <a:rPr lang="en-IN" dirty="0"/>
              <a:t/>
            </a:r>
            <a:br>
              <a:rPr lang="en-IN" dirty="0"/>
            </a:br>
            <a:endParaRPr lang="en-IN" dirty="0"/>
          </a:p>
        </p:txBody>
      </p:sp>
      <p:sp>
        <p:nvSpPr>
          <p:cNvPr id="3" name="Content Placeholder 2"/>
          <p:cNvSpPr>
            <a:spLocks noGrp="1"/>
          </p:cNvSpPr>
          <p:nvPr>
            <p:ph idx="1"/>
          </p:nvPr>
        </p:nvSpPr>
        <p:spPr>
          <a:xfrm>
            <a:off x="2592925" y="1519645"/>
            <a:ext cx="8915400" cy="4384767"/>
          </a:xfrm>
        </p:spPr>
        <p:txBody>
          <a:bodyPr>
            <a:noAutofit/>
          </a:bodyPr>
          <a:lstStyle/>
          <a:p>
            <a:pPr algn="just"/>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a result, the purpose of this project is to design and develop loan automation application software that can only record the necessary loan data elements once and maintain it safe throughout the lending procedure, change the former manual system of obtaining and disbursing loans into an automated, less stressful system, Keep track of the people and </a:t>
            </a:r>
            <a:r>
              <a:rPr lang="en-US" dirty="0" err="1">
                <a:latin typeface="Times New Roman" panose="02020603050405020304" pitchFamily="18" charset="0"/>
                <a:cs typeface="Times New Roman" panose="02020603050405020304" pitchFamily="18" charset="0"/>
              </a:rPr>
              <a:t>organisations</a:t>
            </a:r>
            <a:r>
              <a:rPr lang="en-US" dirty="0">
                <a:latin typeface="Times New Roman" panose="02020603050405020304" pitchFamily="18" charset="0"/>
                <a:cs typeface="Times New Roman" panose="02020603050405020304" pitchFamily="18" charset="0"/>
              </a:rPr>
              <a:t> involved in the process, and monitor and track the loans that are given out to improve workflow and compliance with the terms, assure information security, shorten the time it takes for a loan to mature, Interest rates on loans should be appropriate., Identify and punish defaulters, and keep the individual or institution informed about the status of their loan.</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review of prior studies on this research topic and associated issues (Claude, 2009; Croft, 2010; John, 2006; Srinivas, 2005; William, 2006; </a:t>
            </a:r>
            <a:r>
              <a:rPr lang="en-US" dirty="0" err="1">
                <a:latin typeface="Times New Roman" panose="02020603050405020304" pitchFamily="18" charset="0"/>
                <a:cs typeface="Times New Roman" panose="02020603050405020304" pitchFamily="18" charset="0"/>
              </a:rPr>
              <a:t>Witman</a:t>
            </a:r>
            <a:r>
              <a:rPr lang="en-US" dirty="0">
                <a:latin typeface="Times New Roman" panose="02020603050405020304" pitchFamily="18" charset="0"/>
                <a:cs typeface="Times New Roman" panose="02020603050405020304" pitchFamily="18" charset="0"/>
              </a:rPr>
              <a:t> &amp; Roust, 2008)[3] was also conducted to help identify areas of concern and develop the suggested application.</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160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3510"/>
            <a:ext cx="8911687" cy="1110342"/>
          </a:xfrm>
        </p:spPr>
        <p:txBody>
          <a:bodyPr>
            <a:normAutofit fontScale="90000"/>
          </a:bodyPr>
          <a:lstStyle/>
          <a:p>
            <a:pPr algn="ctr"/>
            <a:r>
              <a:rPr lang="en-US" sz="3200" b="1" dirty="0" smtClean="0">
                <a:solidFill>
                  <a:srgbClr val="00B050"/>
                </a:solidFill>
                <a:latin typeface="Times New Roman" panose="02020603050405020304" pitchFamily="18" charset="0"/>
                <a:cs typeface="Times New Roman" panose="02020603050405020304" pitchFamily="18" charset="0"/>
              </a:rPr>
              <a:t/>
            </a:r>
            <a:br>
              <a:rPr lang="en-US" sz="3200" b="1" dirty="0" smtClean="0">
                <a:solidFill>
                  <a:srgbClr val="00B050"/>
                </a:solidFill>
                <a:latin typeface="Times New Roman" panose="02020603050405020304" pitchFamily="18" charset="0"/>
                <a:cs typeface="Times New Roman" panose="02020603050405020304" pitchFamily="18" charset="0"/>
              </a:rPr>
            </a:br>
            <a:r>
              <a:rPr lang="en-US" sz="3200" b="1" dirty="0" smtClean="0">
                <a:solidFill>
                  <a:srgbClr val="00B050"/>
                </a:solidFill>
                <a:latin typeface="Times New Roman" panose="02020603050405020304" pitchFamily="18" charset="0"/>
                <a:cs typeface="Times New Roman" panose="02020603050405020304" pitchFamily="18" charset="0"/>
              </a:rPr>
              <a:t>LITERATURE </a:t>
            </a:r>
            <a:r>
              <a:rPr lang="en-US" sz="3200" b="1" dirty="0">
                <a:solidFill>
                  <a:srgbClr val="00B050"/>
                </a:solidFill>
                <a:latin typeface="Times New Roman" panose="02020603050405020304" pitchFamily="18" charset="0"/>
                <a:cs typeface="Times New Roman" panose="02020603050405020304" pitchFamily="18" charset="0"/>
              </a:rPr>
              <a:t>SURVEY</a:t>
            </a:r>
            <a:r>
              <a:rPr lang="en-IN" sz="3200" dirty="0">
                <a:solidFill>
                  <a:srgbClr val="00B050"/>
                </a:solidFill>
                <a:latin typeface="Times New Roman" panose="02020603050405020304" pitchFamily="18" charset="0"/>
                <a:cs typeface="Times New Roman" panose="02020603050405020304" pitchFamily="18" charset="0"/>
              </a:rPr>
              <a:t/>
            </a:r>
            <a:br>
              <a:rPr lang="en-IN" sz="3200" dirty="0">
                <a:solidFill>
                  <a:srgbClr val="00B050"/>
                </a:solidFill>
                <a:latin typeface="Times New Roman" panose="02020603050405020304" pitchFamily="18" charset="0"/>
                <a:cs typeface="Times New Roman" panose="02020603050405020304" pitchFamily="18" charset="0"/>
              </a:rPr>
            </a:b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23852"/>
            <a:ext cx="8915400" cy="5281748"/>
          </a:xfrm>
        </p:spPr>
        <p:txBody>
          <a:bodyPr>
            <a:normAutofit/>
          </a:bodyPr>
          <a:lstStyle/>
          <a:p>
            <a:pPr algn="just"/>
            <a:r>
              <a:rPr lang="en-US" dirty="0">
                <a:latin typeface="Times New Roman" panose="02020603050405020304" pitchFamily="18" charset="0"/>
                <a:cs typeface="Times New Roman" panose="02020603050405020304" pitchFamily="18" charset="0"/>
              </a:rPr>
              <a:t>Obtaining a loan is not a simple task that anybody can complete; it is a time-consuming and hard process in our country. It could take weeks or months for the loan to be approved for the folks who applied for it. We are automating the loan procedure for both bankers and clients (farmers) in this project. Our customers (farmers) can view the availability of various loans offered by the bank, as well as the rates of interest and documentation required. Our </a:t>
            </a:r>
            <a:r>
              <a:rPr lang="en-US" dirty="0" err="1">
                <a:latin typeface="Times New Roman" panose="02020603050405020304" pitchFamily="18" charset="0"/>
                <a:cs typeface="Times New Roman" panose="02020603050405020304" pitchFamily="18" charset="0"/>
              </a:rPr>
              <a:t>programme</a:t>
            </a:r>
            <a:r>
              <a:rPr lang="en-US" dirty="0">
                <a:latin typeface="Times New Roman" panose="02020603050405020304" pitchFamily="18" charset="0"/>
                <a:cs typeface="Times New Roman" panose="02020603050405020304" pitchFamily="18" charset="0"/>
              </a:rPr>
              <a:t> will gather information about the customer's present situation/job, as well as the reason for the loan. In addition, we will request the customer's </a:t>
            </a:r>
            <a:r>
              <a:rPr lang="en-US" dirty="0" err="1">
                <a:latin typeface="Times New Roman" panose="02020603050405020304" pitchFamily="18" charset="0"/>
                <a:cs typeface="Times New Roman" panose="02020603050405020304" pitchFamily="18" charset="0"/>
              </a:rPr>
              <a:t>Aadhar</a:t>
            </a:r>
            <a:r>
              <a:rPr lang="en-US" dirty="0">
                <a:latin typeface="Times New Roman" panose="02020603050405020304" pitchFamily="18" charset="0"/>
                <a:cs typeface="Times New Roman" panose="02020603050405020304" pitchFamily="18" charset="0"/>
              </a:rPr>
              <a:t> number and bank account information to ensure a secure transaction between the user and the </a:t>
            </a:r>
            <a:r>
              <a:rPr lang="en-US" dirty="0" smtClean="0">
                <a:latin typeface="Times New Roman" panose="02020603050405020304" pitchFamily="18" charset="0"/>
                <a:cs typeface="Times New Roman" panose="02020603050405020304" pitchFamily="18" charset="0"/>
              </a:rPr>
              <a:t>bank</a:t>
            </a:r>
          </a:p>
          <a:p>
            <a:pPr algn="just"/>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customers (farmers) must produce some guarantee documents in order for us to trust that they will be able to repay the loan and grant it to them. According to our policy, our system or software attaches the smallest amount of interest to whatever credit the creditor requests. What is the aim of the loan, how much does he or she require, and will they be able to repay the loan to the bank within the time frame specified in the loan policies? Despite the fact that a lot of lenders have incorporated technology into their loan processing systems, there remain glaring flaws. It's also difficult to come by a comprehensive guidance on the design and implementation of a loan automation system.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257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3510"/>
            <a:ext cx="8911687" cy="1110342"/>
          </a:xfrm>
        </p:spPr>
        <p:txBody>
          <a:bodyPr>
            <a:normAutofit/>
          </a:bodyPr>
          <a:lstStyle/>
          <a:p>
            <a:pPr algn="ctr"/>
            <a:r>
              <a:rPr lang="en-IN" sz="3200" dirty="0" smtClean="0">
                <a:solidFill>
                  <a:srgbClr val="00B050"/>
                </a:solidFill>
                <a:latin typeface="Times New Roman" panose="02020603050405020304" pitchFamily="18" charset="0"/>
                <a:cs typeface="Times New Roman" panose="02020603050405020304" pitchFamily="18" charset="0"/>
              </a:rPr>
              <a:t> </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313510"/>
            <a:ext cx="8915400" cy="639209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As a result, the purpose of this project is to design and develop loan automation software that can capture all of the essential loan data elements only once, keep such information secure throughout the loan process, convert the previous hand to hand system of obtaining and granting loans into a computerized less stressful form, Keep track of the people and </a:t>
            </a:r>
            <a:r>
              <a:rPr lang="en-US" dirty="0" err="1">
                <a:latin typeface="Times New Roman" panose="02020603050405020304" pitchFamily="18" charset="0"/>
                <a:cs typeface="Times New Roman" panose="02020603050405020304" pitchFamily="18" charset="0"/>
              </a:rPr>
              <a:t>organisations</a:t>
            </a:r>
            <a:r>
              <a:rPr lang="en-US" dirty="0">
                <a:latin typeface="Times New Roman" panose="02020603050405020304" pitchFamily="18" charset="0"/>
                <a:cs typeface="Times New Roman" panose="02020603050405020304" pitchFamily="18" charset="0"/>
              </a:rPr>
              <a:t> involved in the process, and monitor and track the loans that are given out to improve workflow and compliance with the terms, assure data security, </a:t>
            </a:r>
            <a:r>
              <a:rPr lang="en-US" dirty="0" err="1">
                <a:latin typeface="Times New Roman" panose="02020603050405020304" pitchFamily="18" charset="0"/>
                <a:cs typeface="Times New Roman" panose="02020603050405020304" pitchFamily="18" charset="0"/>
              </a:rPr>
              <a:t>minimise</a:t>
            </a:r>
            <a:r>
              <a:rPr lang="en-US" dirty="0">
                <a:latin typeface="Times New Roman" panose="02020603050405020304" pitchFamily="18" charset="0"/>
                <a:cs typeface="Times New Roman" panose="02020603050405020304" pitchFamily="18" charset="0"/>
              </a:rPr>
              <a:t> lending lifecycle times, apply suitable interest rates to loans, identify and </a:t>
            </a:r>
            <a:r>
              <a:rPr lang="en-US" dirty="0" err="1">
                <a:latin typeface="Times New Roman" panose="02020603050405020304" pitchFamily="18" charset="0"/>
                <a:cs typeface="Times New Roman" panose="02020603050405020304" pitchFamily="18" charset="0"/>
              </a:rPr>
              <a:t>penalise</a:t>
            </a:r>
            <a:r>
              <a:rPr lang="en-US" dirty="0">
                <a:latin typeface="Times New Roman" panose="02020603050405020304" pitchFamily="18" charset="0"/>
                <a:cs typeface="Times New Roman" panose="02020603050405020304" pitchFamily="18" charset="0"/>
              </a:rPr>
              <a:t> defaulters, and keep the concerned individual or institution informed about the status of their loan</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Design and creation is the research strategy (J Oates, 2010)[4].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Waterfall was chosen as the software development model because the project needs were clearly specified and understood before design and development began, and it provides a methodical method to software development that begins with a well-defined requirement, understands the client's requirements and follows a step-by-step process to implementation (Green &amp; </a:t>
            </a:r>
            <a:r>
              <a:rPr lang="en-US" dirty="0" err="1">
                <a:latin typeface="Times New Roman" panose="02020603050405020304" pitchFamily="18" charset="0"/>
                <a:cs typeface="Times New Roman" panose="02020603050405020304" pitchFamily="18" charset="0"/>
              </a:rPr>
              <a:t>DiCaterino</a:t>
            </a:r>
            <a:r>
              <a:rPr lang="en-US" dirty="0">
                <a:latin typeface="Times New Roman" panose="02020603050405020304" pitchFamily="18" charset="0"/>
                <a:cs typeface="Times New Roman" panose="02020603050405020304" pitchFamily="18" charset="0"/>
              </a:rPr>
              <a:t>, 1998; Hughes &amp; </a:t>
            </a:r>
            <a:r>
              <a:rPr lang="en-US" dirty="0" err="1">
                <a:latin typeface="Times New Roman" panose="02020603050405020304" pitchFamily="18" charset="0"/>
                <a:cs typeface="Times New Roman" panose="02020603050405020304" pitchFamily="18" charset="0"/>
              </a:rPr>
              <a:t>Cotterell</a:t>
            </a:r>
            <a:r>
              <a:rPr lang="en-US" dirty="0">
                <a:latin typeface="Times New Roman" panose="02020603050405020304" pitchFamily="18" charset="0"/>
                <a:cs typeface="Times New Roman" panose="02020603050405020304" pitchFamily="18" charset="0"/>
              </a:rPr>
              <a:t>, 2009; Night, Steinbach &amp; Kellen, 2001; Whitten, </a:t>
            </a:r>
            <a:r>
              <a:rPr lang="en-US" dirty="0" err="1">
                <a:latin typeface="Times New Roman" panose="02020603050405020304" pitchFamily="18" charset="0"/>
                <a:cs typeface="Times New Roman" panose="02020603050405020304" pitchFamily="18" charset="0"/>
              </a:rPr>
              <a:t>Bently</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Dittman</a:t>
            </a:r>
            <a:r>
              <a:rPr lang="en-US" dirty="0">
                <a:latin typeface="Times New Roman" panose="02020603050405020304" pitchFamily="18" charset="0"/>
                <a:cs typeface="Times New Roman" panose="02020603050405020304" pitchFamily="18" charset="0"/>
              </a:rPr>
              <a:t>, 2001; Yin, 2003) [5]. Four banks' old systems were </a:t>
            </a:r>
            <a:r>
              <a:rPr lang="en-US"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and the prerequisites for developing a better system that will eliminate or lessen the old system's stated flaws were determined.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These requirements guided the proposed system's design phase, which included an initial system research, feasibility study, and system analysis before moving on to system design. During the system analysis, fact-finding techniques were used. A sufficient sample of data on the available files, decision points, and transactions handled by the current systems was obtained. Interviews and on-site observation were used in tandem to acquire data. In addition, secondary data on loans already provided to borrowers by the lending or financial institution, as well as repayment histories, was used. </a:t>
            </a:r>
            <a:endParaRPr lang="en-IN"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619889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69817"/>
            <a:ext cx="8911687" cy="1045029"/>
          </a:xfrm>
        </p:spPr>
        <p:txBody>
          <a:bodyPr>
            <a:normAutofit fontScale="90000"/>
          </a:bodyPr>
          <a:lstStyle/>
          <a:p>
            <a:pPr algn="ctr"/>
            <a:r>
              <a:rPr lang="en-US" b="1" dirty="0" smtClean="0">
                <a:solidFill>
                  <a:srgbClr val="00B050"/>
                </a:solidFill>
                <a:latin typeface="Times New Roman" panose="02020603050405020304" pitchFamily="18" charset="0"/>
                <a:cs typeface="Times New Roman" panose="02020603050405020304" pitchFamily="18" charset="0"/>
              </a:rPr>
              <a:t/>
            </a:r>
            <a:br>
              <a:rPr lang="en-US" b="1" dirty="0" smtClean="0">
                <a:solidFill>
                  <a:srgbClr val="00B050"/>
                </a:solidFill>
                <a:latin typeface="Times New Roman" panose="02020603050405020304" pitchFamily="18" charset="0"/>
                <a:cs typeface="Times New Roman" panose="02020603050405020304" pitchFamily="18" charset="0"/>
              </a:rPr>
            </a:br>
            <a:r>
              <a:rPr lang="en-US" b="1" dirty="0" smtClean="0">
                <a:solidFill>
                  <a:srgbClr val="00B050"/>
                </a:solidFill>
                <a:latin typeface="Times New Roman" panose="02020603050405020304" pitchFamily="18" charset="0"/>
                <a:cs typeface="Times New Roman" panose="02020603050405020304" pitchFamily="18" charset="0"/>
              </a:rPr>
              <a:t>PROPOSED SYSTEM</a:t>
            </a:r>
            <a:r>
              <a:rPr lang="en-IN" dirty="0" smtClean="0">
                <a:solidFill>
                  <a:srgbClr val="00B050"/>
                </a:solidFill>
                <a:latin typeface="Times New Roman" panose="02020603050405020304" pitchFamily="18" charset="0"/>
                <a:cs typeface="Times New Roman" panose="02020603050405020304" pitchFamily="18" charset="0"/>
              </a:rPr>
              <a:t/>
            </a:r>
            <a:br>
              <a:rPr lang="en-IN" dirty="0" smtClean="0">
                <a:solidFill>
                  <a:srgbClr val="00B050"/>
                </a:solidFill>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a:xfrm>
            <a:off x="2939373" y="1972703"/>
            <a:ext cx="3992732" cy="221857"/>
          </a:xfrm>
        </p:spPr>
        <p:txBody>
          <a:bodyPr/>
          <a:lstStyle/>
          <a:p>
            <a:r>
              <a:rPr lang="en-IN" dirty="0" smtClean="0"/>
              <a:t> </a:t>
            </a:r>
            <a:endParaRPr lang="en-IN" dirty="0"/>
          </a:p>
        </p:txBody>
      </p:sp>
      <p:sp>
        <p:nvSpPr>
          <p:cNvPr id="4" name="Content Placeholder 3"/>
          <p:cNvSpPr>
            <a:spLocks noGrp="1"/>
          </p:cNvSpPr>
          <p:nvPr>
            <p:ph sz="half" idx="2"/>
          </p:nvPr>
        </p:nvSpPr>
        <p:spPr>
          <a:xfrm>
            <a:off x="940526" y="1214847"/>
            <a:ext cx="5991579" cy="5551714"/>
          </a:xfrm>
        </p:spPr>
        <p:txBody>
          <a:bodyPr>
            <a:normAutofit/>
          </a:bodyPr>
          <a:lstStyle/>
          <a:p>
            <a:pPr algn="just"/>
            <a:r>
              <a:rPr lang="en-US" dirty="0">
                <a:latin typeface="Times New Roman" panose="02020603050405020304" pitchFamily="18" charset="0"/>
                <a:cs typeface="Times New Roman" panose="02020603050405020304" pitchFamily="18" charset="0"/>
              </a:rPr>
              <a:t>In this Loan applying system, First the applicant will apply for the loan that he wants for his future purpose. That application will reach the Loan verifier in inclusive with application form the applicant have to attach some verification form. The Loan verifier will look into the application form then </a:t>
            </a:r>
            <a:r>
              <a:rPr lang="en-US" dirty="0" err="1">
                <a:latin typeface="Times New Roman" panose="02020603050405020304" pitchFamily="18" charset="0"/>
                <a:cs typeface="Times New Roman" panose="02020603050405020304" pitchFamily="18" charset="0"/>
              </a:rPr>
              <a:t>he/She</a:t>
            </a:r>
            <a:r>
              <a:rPr lang="en-US" dirty="0">
                <a:latin typeface="Times New Roman" panose="02020603050405020304" pitchFamily="18" charset="0"/>
                <a:cs typeface="Times New Roman" panose="02020603050405020304" pitchFamily="18" charset="0"/>
              </a:rPr>
              <a:t> will check whether the verification document submitted by the applicant is valid or </a:t>
            </a:r>
            <a:r>
              <a:rPr lang="en-US" dirty="0" smtClean="0">
                <a:latin typeface="Times New Roman" panose="02020603050405020304" pitchFamily="18" charset="0"/>
                <a:cs typeface="Times New Roman" panose="02020603050405020304" pitchFamily="18" charset="0"/>
              </a:rPr>
              <a:t>not. </a:t>
            </a:r>
          </a:p>
          <a:p>
            <a:pPr algn="just"/>
            <a:r>
              <a:rPr lang="en-US" dirty="0">
                <a:latin typeface="Times New Roman" panose="02020603050405020304" pitchFamily="18" charset="0"/>
                <a:cs typeface="Times New Roman" panose="02020603050405020304" pitchFamily="18" charset="0"/>
              </a:rPr>
              <a:t>Based on the report submitted by the Loan verifier the Loan Evaluator will make his/her decision whether to Accept/Reject the application form. After Accepting/Rejecting the Loan Evaluator will contact the applicant and deliver him the report about the </a:t>
            </a:r>
            <a:r>
              <a:rPr lang="en-US" dirty="0" err="1">
                <a:latin typeface="Times New Roman" panose="02020603050405020304" pitchFamily="18" charset="0"/>
                <a:cs typeface="Times New Roman" panose="02020603050405020304" pitchFamily="18" charset="0"/>
              </a:rPr>
              <a:t>loan.Then</a:t>
            </a:r>
            <a:r>
              <a:rPr lang="en-US" dirty="0">
                <a:latin typeface="Times New Roman" panose="02020603050405020304" pitchFamily="18" charset="0"/>
                <a:cs typeface="Times New Roman" panose="02020603050405020304" pitchFamily="18" charset="0"/>
              </a:rPr>
              <a:t> the applicant will take the report and give it to the Loan collector. While giving the report to the Loan collector the applicant also attach some installment documents with it for verification as shown in fig.1</a:t>
            </a:r>
          </a:p>
          <a:p>
            <a:pPr algn="just"/>
            <a:endParaRPr lang="en-IN" dirty="0"/>
          </a:p>
        </p:txBody>
      </p:sp>
      <p:sp>
        <p:nvSpPr>
          <p:cNvPr id="5" name="Text Placeholder 4"/>
          <p:cNvSpPr>
            <a:spLocks noGrp="1"/>
          </p:cNvSpPr>
          <p:nvPr>
            <p:ph type="body" sz="quarter" idx="3"/>
          </p:nvPr>
        </p:nvSpPr>
        <p:spPr>
          <a:xfrm>
            <a:off x="7506629" y="1969475"/>
            <a:ext cx="3999001" cy="120582"/>
          </a:xfrm>
        </p:spPr>
        <p:txBody>
          <a:bodyPr/>
          <a:lstStyle/>
          <a:p>
            <a:r>
              <a:rPr lang="en-IN" dirty="0" smtClean="0"/>
              <a:t> </a:t>
            </a:r>
            <a:endParaRPr lang="en-IN"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206751" y="1789952"/>
            <a:ext cx="4784725" cy="2977991"/>
          </a:xfrm>
        </p:spPr>
      </p:pic>
    </p:spTree>
    <p:extLst>
      <p:ext uri="{BB962C8B-B14F-4D97-AF65-F5344CB8AC3E}">
        <p14:creationId xmlns:p14="http://schemas.microsoft.com/office/powerpoint/2010/main" val="1790389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69817"/>
            <a:ext cx="8911687" cy="1045029"/>
          </a:xfrm>
        </p:spPr>
        <p:txBody>
          <a:bodyPr>
            <a:normAutofit fontScale="90000"/>
          </a:bodyPr>
          <a:lstStyle/>
          <a:p>
            <a:pPr algn="ctr"/>
            <a:r>
              <a:rPr lang="en-US" b="1" dirty="0" smtClean="0">
                <a:solidFill>
                  <a:srgbClr val="00B050"/>
                </a:solidFill>
                <a:latin typeface="Times New Roman" panose="02020603050405020304" pitchFamily="18" charset="0"/>
                <a:cs typeface="Times New Roman" panose="02020603050405020304" pitchFamily="18" charset="0"/>
              </a:rPr>
              <a:t/>
            </a:r>
            <a:br>
              <a:rPr lang="en-US" b="1" dirty="0" smtClean="0">
                <a:solidFill>
                  <a:srgbClr val="00B050"/>
                </a:solidFill>
                <a:latin typeface="Times New Roman" panose="02020603050405020304" pitchFamily="18" charset="0"/>
                <a:cs typeface="Times New Roman" panose="02020603050405020304" pitchFamily="18" charset="0"/>
              </a:rPr>
            </a:br>
            <a:r>
              <a:rPr lang="en-US" b="1" dirty="0" smtClean="0">
                <a:solidFill>
                  <a:srgbClr val="00B050"/>
                </a:solidFill>
                <a:latin typeface="Times New Roman" panose="02020603050405020304" pitchFamily="18" charset="0"/>
                <a:cs typeface="Times New Roman" panose="02020603050405020304" pitchFamily="18" charset="0"/>
              </a:rPr>
              <a:t>SYSTEM DESIGN</a:t>
            </a:r>
            <a:br>
              <a:rPr lang="en-US" b="1" dirty="0" smtClean="0">
                <a:solidFill>
                  <a:srgbClr val="00B050"/>
                </a:solidFill>
                <a:latin typeface="Times New Roman" panose="02020603050405020304" pitchFamily="18" charset="0"/>
                <a:cs typeface="Times New Roman" panose="02020603050405020304" pitchFamily="18" charset="0"/>
              </a:rPr>
            </a:br>
            <a:r>
              <a:rPr lang="en-IN" dirty="0" smtClean="0">
                <a:solidFill>
                  <a:srgbClr val="00B050"/>
                </a:solidFill>
                <a:latin typeface="Times New Roman" panose="02020603050405020304" pitchFamily="18" charset="0"/>
                <a:cs typeface="Times New Roman" panose="02020603050405020304" pitchFamily="18" charset="0"/>
              </a:rPr>
              <a:t/>
            </a:r>
            <a:br>
              <a:rPr lang="en-IN" dirty="0" smtClean="0">
                <a:solidFill>
                  <a:srgbClr val="00B050"/>
                </a:solidFill>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a:xfrm>
            <a:off x="2939373" y="1972703"/>
            <a:ext cx="3992732" cy="221857"/>
          </a:xfrm>
        </p:spPr>
        <p:txBody>
          <a:bodyPr/>
          <a:lstStyle/>
          <a:p>
            <a:r>
              <a:rPr lang="en-IN" dirty="0" smtClean="0"/>
              <a:t> </a:t>
            </a:r>
            <a:endParaRPr lang="en-IN" dirty="0"/>
          </a:p>
        </p:txBody>
      </p:sp>
      <p:sp>
        <p:nvSpPr>
          <p:cNvPr id="4" name="Content Placeholder 3"/>
          <p:cNvSpPr>
            <a:spLocks noGrp="1"/>
          </p:cNvSpPr>
          <p:nvPr>
            <p:ph sz="half" idx="2"/>
          </p:nvPr>
        </p:nvSpPr>
        <p:spPr>
          <a:xfrm>
            <a:off x="940526" y="1214847"/>
            <a:ext cx="5991579" cy="5551714"/>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software development environment for the creation of this Loan automation application software includes Hypertext Markup Language (HTML), WAMP server (Windows Apache Microsoft PHP) or XAMPP(cross-platform, Apache, MySQL, PHP and Perl),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CSS (Cascading Style Sheet), PHP (Hypertext Preprocessor), and MySQL. Web browser.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platform on which the application will run includes windows 7 operating system and the software can run on any operating system, and a web browser such as Mozilla Firefox, Opera, and Internet explorer. The website  contains both admin and user side. The Fig2 will show the new user register window.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that the user have to enter their Name, Date of Birth, Gender, Contact No, Permanent Address, State, Password, and Confirmation Password. At last after filling all the details the user have to click the Register button. </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7506629" y="1969475"/>
            <a:ext cx="3999001" cy="120582"/>
          </a:xfrm>
        </p:spPr>
        <p:txBody>
          <a:bodyPr/>
          <a:lstStyle/>
          <a:p>
            <a:r>
              <a:rPr lang="en-IN" dirty="0" smtClean="0"/>
              <a:t> </a:t>
            </a:r>
            <a:endParaRPr lang="en-IN" dirty="0"/>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080069" y="1325067"/>
            <a:ext cx="4545873" cy="4494205"/>
          </a:xfrm>
        </p:spPr>
      </p:pic>
    </p:spTree>
    <p:extLst>
      <p:ext uri="{BB962C8B-B14F-4D97-AF65-F5344CB8AC3E}">
        <p14:creationId xmlns:p14="http://schemas.microsoft.com/office/powerpoint/2010/main" val="1964730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69817"/>
            <a:ext cx="8911687" cy="1045029"/>
          </a:xfrm>
        </p:spPr>
        <p:txBody>
          <a:bodyPr>
            <a:normAutofit fontScale="90000"/>
          </a:bodyPr>
          <a:lstStyle/>
          <a:p>
            <a:pPr algn="ctr"/>
            <a:r>
              <a:rPr lang="en-US" b="1" dirty="0" smtClean="0">
                <a:solidFill>
                  <a:srgbClr val="00B050"/>
                </a:solidFill>
                <a:latin typeface="Times New Roman" panose="02020603050405020304" pitchFamily="18" charset="0"/>
                <a:cs typeface="Times New Roman" panose="02020603050405020304" pitchFamily="18" charset="0"/>
              </a:rPr>
              <a:t/>
            </a:r>
            <a:br>
              <a:rPr lang="en-US" b="1" dirty="0" smtClean="0">
                <a:solidFill>
                  <a:srgbClr val="00B050"/>
                </a:solidFill>
                <a:latin typeface="Times New Roman" panose="02020603050405020304" pitchFamily="18" charset="0"/>
                <a:cs typeface="Times New Roman" panose="02020603050405020304" pitchFamily="18" charset="0"/>
              </a:rPr>
            </a:br>
            <a:r>
              <a:rPr lang="en-US" b="1" dirty="0" smtClean="0">
                <a:solidFill>
                  <a:srgbClr val="00B050"/>
                </a:solidFill>
                <a:latin typeface="Times New Roman" panose="02020603050405020304" pitchFamily="18" charset="0"/>
                <a:cs typeface="Times New Roman" panose="02020603050405020304" pitchFamily="18" charset="0"/>
              </a:rPr>
              <a:t> </a:t>
            </a:r>
            <a:br>
              <a:rPr lang="en-US" b="1" dirty="0" smtClean="0">
                <a:solidFill>
                  <a:srgbClr val="00B050"/>
                </a:solidFill>
                <a:latin typeface="Times New Roman" panose="02020603050405020304" pitchFamily="18" charset="0"/>
                <a:cs typeface="Times New Roman" panose="02020603050405020304" pitchFamily="18" charset="0"/>
              </a:rPr>
            </a:br>
            <a:r>
              <a:rPr lang="en-IN" dirty="0" smtClean="0">
                <a:solidFill>
                  <a:srgbClr val="00B050"/>
                </a:solidFill>
                <a:latin typeface="Times New Roman" panose="02020603050405020304" pitchFamily="18" charset="0"/>
                <a:cs typeface="Times New Roman" panose="02020603050405020304" pitchFamily="18" charset="0"/>
              </a:rPr>
              <a:t/>
            </a:r>
            <a:br>
              <a:rPr lang="en-IN" dirty="0" smtClean="0">
                <a:solidFill>
                  <a:srgbClr val="00B050"/>
                </a:solidFill>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a:xfrm>
            <a:off x="2939373" y="1972703"/>
            <a:ext cx="3992732" cy="221857"/>
          </a:xfrm>
        </p:spPr>
        <p:txBody>
          <a:bodyPr/>
          <a:lstStyle/>
          <a:p>
            <a:r>
              <a:rPr lang="en-IN" dirty="0" smtClean="0"/>
              <a:t> </a:t>
            </a:r>
            <a:endParaRPr lang="en-IN" dirty="0"/>
          </a:p>
        </p:txBody>
      </p:sp>
      <p:sp>
        <p:nvSpPr>
          <p:cNvPr id="4" name="Content Placeholder 3"/>
          <p:cNvSpPr>
            <a:spLocks noGrp="1"/>
          </p:cNvSpPr>
          <p:nvPr>
            <p:ph sz="half" idx="2"/>
          </p:nvPr>
        </p:nvSpPr>
        <p:spPr>
          <a:xfrm>
            <a:off x="940526" y="1214847"/>
            <a:ext cx="5991579" cy="5551714"/>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Figure.3 is the Login page for the applicants who wants to apply for the loan. In this the applicant have to enter the valid Name and Password which will be provided from the admin end.</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user can view the loan availability from the website as shown in Fig4.</a:t>
            </a:r>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7506629" y="1969475"/>
            <a:ext cx="3999001" cy="120582"/>
          </a:xfrm>
        </p:spPr>
        <p:txBody>
          <a:bodyPr/>
          <a:lstStyle/>
          <a:p>
            <a:r>
              <a:rPr lang="en-IN" dirty="0" smtClean="0"/>
              <a:t> </a:t>
            </a:r>
            <a:endParaRPr lang="en-IN" dirty="0"/>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165974" y="1214846"/>
            <a:ext cx="4338637" cy="2150389"/>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5974" y="3589269"/>
            <a:ext cx="4338637" cy="2999399"/>
          </a:xfrm>
          <a:prstGeom prst="rect">
            <a:avLst/>
          </a:prstGeom>
        </p:spPr>
      </p:pic>
    </p:spTree>
    <p:extLst>
      <p:ext uri="{BB962C8B-B14F-4D97-AF65-F5344CB8AC3E}">
        <p14:creationId xmlns:p14="http://schemas.microsoft.com/office/powerpoint/2010/main" val="2254260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69817"/>
            <a:ext cx="8911687" cy="1045029"/>
          </a:xfrm>
        </p:spPr>
        <p:txBody>
          <a:bodyPr>
            <a:normAutofit fontScale="90000"/>
          </a:bodyPr>
          <a:lstStyle/>
          <a:p>
            <a:pPr algn="ctr"/>
            <a:r>
              <a:rPr lang="en-US" b="1" dirty="0" smtClean="0">
                <a:solidFill>
                  <a:srgbClr val="00B050"/>
                </a:solidFill>
                <a:latin typeface="Times New Roman" panose="02020603050405020304" pitchFamily="18" charset="0"/>
                <a:cs typeface="Times New Roman" panose="02020603050405020304" pitchFamily="18" charset="0"/>
              </a:rPr>
              <a:t/>
            </a:r>
            <a:br>
              <a:rPr lang="en-US" b="1" dirty="0" smtClean="0">
                <a:solidFill>
                  <a:srgbClr val="00B050"/>
                </a:solidFill>
                <a:latin typeface="Times New Roman" panose="02020603050405020304" pitchFamily="18" charset="0"/>
                <a:cs typeface="Times New Roman" panose="02020603050405020304" pitchFamily="18" charset="0"/>
              </a:rPr>
            </a:br>
            <a:r>
              <a:rPr lang="en-US" b="1" dirty="0" smtClean="0">
                <a:solidFill>
                  <a:srgbClr val="00B050"/>
                </a:solidFill>
                <a:latin typeface="Times New Roman" panose="02020603050405020304" pitchFamily="18" charset="0"/>
                <a:cs typeface="Times New Roman" panose="02020603050405020304" pitchFamily="18" charset="0"/>
              </a:rPr>
              <a:t> </a:t>
            </a:r>
            <a:br>
              <a:rPr lang="en-US" b="1" dirty="0" smtClean="0">
                <a:solidFill>
                  <a:srgbClr val="00B050"/>
                </a:solidFill>
                <a:latin typeface="Times New Roman" panose="02020603050405020304" pitchFamily="18" charset="0"/>
                <a:cs typeface="Times New Roman" panose="02020603050405020304" pitchFamily="18" charset="0"/>
              </a:rPr>
            </a:br>
            <a:r>
              <a:rPr lang="en-IN" dirty="0" smtClean="0">
                <a:solidFill>
                  <a:srgbClr val="00B050"/>
                </a:solidFill>
                <a:latin typeface="Times New Roman" panose="02020603050405020304" pitchFamily="18" charset="0"/>
                <a:cs typeface="Times New Roman" panose="02020603050405020304" pitchFamily="18" charset="0"/>
              </a:rPr>
              <a:t/>
            </a:r>
            <a:br>
              <a:rPr lang="en-IN" dirty="0" smtClean="0">
                <a:solidFill>
                  <a:srgbClr val="00B050"/>
                </a:solidFill>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a:xfrm>
            <a:off x="2939373" y="1972703"/>
            <a:ext cx="3992732" cy="221857"/>
          </a:xfrm>
        </p:spPr>
        <p:txBody>
          <a:bodyPr/>
          <a:lstStyle/>
          <a:p>
            <a:r>
              <a:rPr lang="en-IN" dirty="0" smtClean="0"/>
              <a:t> </a:t>
            </a:r>
            <a:endParaRPr lang="en-IN" dirty="0"/>
          </a:p>
        </p:txBody>
      </p:sp>
      <p:sp>
        <p:nvSpPr>
          <p:cNvPr id="4" name="Content Placeholder 3"/>
          <p:cNvSpPr>
            <a:spLocks noGrp="1"/>
          </p:cNvSpPr>
          <p:nvPr>
            <p:ph sz="half" idx="2"/>
          </p:nvPr>
        </p:nvSpPr>
        <p:spPr>
          <a:xfrm>
            <a:off x="940526" y="1214847"/>
            <a:ext cx="5991579" cy="5551714"/>
          </a:xfrm>
        </p:spPr>
        <p:txBody>
          <a:bodyPr>
            <a:normAutofit/>
          </a:bodyPr>
          <a:lstStyle/>
          <a:p>
            <a:pPr algn="just"/>
            <a:r>
              <a:rPr lang="en-US" dirty="0" smtClean="0">
                <a:latin typeface="Times New Roman" panose="02020603050405020304" pitchFamily="18" charset="0"/>
                <a:cs typeface="Times New Roman" panose="02020603050405020304" pitchFamily="18" charset="0"/>
              </a:rPr>
              <a:t>Both admin </a:t>
            </a:r>
            <a:r>
              <a:rPr lang="en-US" dirty="0">
                <a:latin typeface="Times New Roman" panose="02020603050405020304" pitchFamily="18" charset="0"/>
                <a:cs typeface="Times New Roman" panose="02020603050405020304" pitchFamily="18" charset="0"/>
              </a:rPr>
              <a:t>and user can access the website and create an account (from the register for user’s only) and log in with their appropriate username and password.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Once user login with our username and password then they see the loan application tab in the navigation bar (Fig5) through here user can apply the loan based on the required amount with submission of land document, </a:t>
            </a:r>
            <a:r>
              <a:rPr lang="en-US" dirty="0" err="1">
                <a:latin typeface="Times New Roman" panose="02020603050405020304" pitchFamily="18" charset="0"/>
                <a:cs typeface="Times New Roman" panose="02020603050405020304" pitchFamily="18" charset="0"/>
              </a:rPr>
              <a:t>aadhar</a:t>
            </a:r>
            <a:r>
              <a:rPr lang="en-US" dirty="0">
                <a:latin typeface="Times New Roman" panose="02020603050405020304" pitchFamily="18" charset="0"/>
                <a:cs typeface="Times New Roman" panose="02020603050405020304" pitchFamily="18" charset="0"/>
              </a:rPr>
              <a:t> card copy. </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7506629" y="1969475"/>
            <a:ext cx="3999001" cy="120582"/>
          </a:xfrm>
        </p:spPr>
        <p:txBody>
          <a:bodyPr/>
          <a:lstStyle/>
          <a:p>
            <a:r>
              <a:rPr lang="en-IN" dirty="0" smtClean="0"/>
              <a:t> </a:t>
            </a:r>
            <a:endParaRPr lang="en-IN" dirty="0"/>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165974" y="1214845"/>
            <a:ext cx="4338637" cy="4990011"/>
          </a:xfrm>
        </p:spPr>
      </p:pic>
    </p:spTree>
    <p:extLst>
      <p:ext uri="{BB962C8B-B14F-4D97-AF65-F5344CB8AC3E}">
        <p14:creationId xmlns:p14="http://schemas.microsoft.com/office/powerpoint/2010/main" val="3311604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349</TotalTime>
  <Words>1964</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Wisp</vt:lpstr>
      <vt:lpstr>Farmer Loan Online Website </vt:lpstr>
      <vt:lpstr> INTRODUCTION </vt:lpstr>
      <vt:lpstr>  </vt:lpstr>
      <vt:lpstr> LITERATURE SURVEY </vt:lpstr>
      <vt:lpstr> </vt:lpstr>
      <vt:lpstr> PROPOSED SYSTEM </vt:lpstr>
      <vt:lpstr> SYSTEM DESIGN  </vt:lpstr>
      <vt:lpstr>    </vt:lpstr>
      <vt:lpstr>    </vt:lpstr>
      <vt:lpstr>    </vt:lpstr>
      <vt:lpstr>    </vt:lpstr>
      <vt:lpstr>    </vt:lpstr>
      <vt:lpstr>CONCLUSION</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Farmer Loan Online Website</dc:title>
  <dc:creator>ELCOT</dc:creator>
  <cp:lastModifiedBy>ELCOT</cp:lastModifiedBy>
  <cp:revision>28</cp:revision>
  <dcterms:created xsi:type="dcterms:W3CDTF">2021-06-10T05:45:10Z</dcterms:created>
  <dcterms:modified xsi:type="dcterms:W3CDTF">2021-06-11T11:34:49Z</dcterms:modified>
</cp:coreProperties>
</file>