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7" r:id="rId7"/>
    <p:sldId id="260" r:id="rId8"/>
    <p:sldId id="261" r:id="rId9"/>
    <p:sldId id="262" r:id="rId10"/>
    <p:sldId id="263" r:id="rId11"/>
    <p:sldId id="264" r:id="rId12"/>
    <p:sldId id="265"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ADF79B2-71A2-43E6-B12C-FB38830B2F93}"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F2289-4B81-4182-B44C-5F0351449751}" type="slidenum">
              <a:rPr lang="en-IN" smtClean="0"/>
              <a:t>‹#›</a:t>
            </a:fld>
            <a:endParaRPr lang="en-IN"/>
          </a:p>
        </p:txBody>
      </p:sp>
    </p:spTree>
    <p:extLst>
      <p:ext uri="{BB962C8B-B14F-4D97-AF65-F5344CB8AC3E}">
        <p14:creationId xmlns:p14="http://schemas.microsoft.com/office/powerpoint/2010/main" val="3845181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DF79B2-71A2-43E6-B12C-FB38830B2F93}"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F2289-4B81-4182-B44C-5F0351449751}" type="slidenum">
              <a:rPr lang="en-IN" smtClean="0"/>
              <a:t>‹#›</a:t>
            </a:fld>
            <a:endParaRPr lang="en-IN"/>
          </a:p>
        </p:txBody>
      </p:sp>
    </p:spTree>
    <p:extLst>
      <p:ext uri="{BB962C8B-B14F-4D97-AF65-F5344CB8AC3E}">
        <p14:creationId xmlns:p14="http://schemas.microsoft.com/office/powerpoint/2010/main" val="3674773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DF79B2-71A2-43E6-B12C-FB38830B2F93}"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F2289-4B81-4182-B44C-5F0351449751}" type="slidenum">
              <a:rPr lang="en-IN" smtClean="0"/>
              <a:t>‹#›</a:t>
            </a:fld>
            <a:endParaRPr lang="en-IN"/>
          </a:p>
        </p:txBody>
      </p:sp>
    </p:spTree>
    <p:extLst>
      <p:ext uri="{BB962C8B-B14F-4D97-AF65-F5344CB8AC3E}">
        <p14:creationId xmlns:p14="http://schemas.microsoft.com/office/powerpoint/2010/main" val="4007113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DF79B2-71A2-43E6-B12C-FB38830B2F93}"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F2289-4B81-4182-B44C-5F0351449751}" type="slidenum">
              <a:rPr lang="en-IN" smtClean="0"/>
              <a:t>‹#›</a:t>
            </a:fld>
            <a:endParaRPr lang="en-IN"/>
          </a:p>
        </p:txBody>
      </p:sp>
    </p:spTree>
    <p:extLst>
      <p:ext uri="{BB962C8B-B14F-4D97-AF65-F5344CB8AC3E}">
        <p14:creationId xmlns:p14="http://schemas.microsoft.com/office/powerpoint/2010/main" val="2688212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DF79B2-71A2-43E6-B12C-FB38830B2F93}"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F2289-4B81-4182-B44C-5F0351449751}" type="slidenum">
              <a:rPr lang="en-IN" smtClean="0"/>
              <a:t>‹#›</a:t>
            </a:fld>
            <a:endParaRPr lang="en-IN"/>
          </a:p>
        </p:txBody>
      </p:sp>
    </p:spTree>
    <p:extLst>
      <p:ext uri="{BB962C8B-B14F-4D97-AF65-F5344CB8AC3E}">
        <p14:creationId xmlns:p14="http://schemas.microsoft.com/office/powerpoint/2010/main" val="3316824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ADF79B2-71A2-43E6-B12C-FB38830B2F93}"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6F2289-4B81-4182-B44C-5F0351449751}" type="slidenum">
              <a:rPr lang="en-IN" smtClean="0"/>
              <a:t>‹#›</a:t>
            </a:fld>
            <a:endParaRPr lang="en-IN"/>
          </a:p>
        </p:txBody>
      </p:sp>
    </p:spTree>
    <p:extLst>
      <p:ext uri="{BB962C8B-B14F-4D97-AF65-F5344CB8AC3E}">
        <p14:creationId xmlns:p14="http://schemas.microsoft.com/office/powerpoint/2010/main" val="74428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ADF79B2-71A2-43E6-B12C-FB38830B2F93}" type="datetimeFigureOut">
              <a:rPr lang="en-IN" smtClean="0"/>
              <a:t>24-04-2022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6F2289-4B81-4182-B44C-5F0351449751}" type="slidenum">
              <a:rPr lang="en-IN" smtClean="0"/>
              <a:t>‹#›</a:t>
            </a:fld>
            <a:endParaRPr lang="en-IN"/>
          </a:p>
        </p:txBody>
      </p:sp>
    </p:spTree>
    <p:extLst>
      <p:ext uri="{BB962C8B-B14F-4D97-AF65-F5344CB8AC3E}">
        <p14:creationId xmlns:p14="http://schemas.microsoft.com/office/powerpoint/2010/main" val="806487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ADF79B2-71A2-43E6-B12C-FB38830B2F93}" type="datetimeFigureOut">
              <a:rPr lang="en-IN" smtClean="0"/>
              <a:t>24-04-2022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6F2289-4B81-4182-B44C-5F0351449751}" type="slidenum">
              <a:rPr lang="en-IN" smtClean="0"/>
              <a:t>‹#›</a:t>
            </a:fld>
            <a:endParaRPr lang="en-IN"/>
          </a:p>
        </p:txBody>
      </p:sp>
    </p:spTree>
    <p:extLst>
      <p:ext uri="{BB962C8B-B14F-4D97-AF65-F5344CB8AC3E}">
        <p14:creationId xmlns:p14="http://schemas.microsoft.com/office/powerpoint/2010/main" val="3757351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F79B2-71A2-43E6-B12C-FB38830B2F93}" type="datetimeFigureOut">
              <a:rPr lang="en-IN" smtClean="0"/>
              <a:t>24-04-2022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6F2289-4B81-4182-B44C-5F0351449751}" type="slidenum">
              <a:rPr lang="en-IN" smtClean="0"/>
              <a:t>‹#›</a:t>
            </a:fld>
            <a:endParaRPr lang="en-IN"/>
          </a:p>
        </p:txBody>
      </p:sp>
    </p:spTree>
    <p:extLst>
      <p:ext uri="{BB962C8B-B14F-4D97-AF65-F5344CB8AC3E}">
        <p14:creationId xmlns:p14="http://schemas.microsoft.com/office/powerpoint/2010/main" val="776808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F79B2-71A2-43E6-B12C-FB38830B2F93}"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6F2289-4B81-4182-B44C-5F0351449751}" type="slidenum">
              <a:rPr lang="en-IN" smtClean="0"/>
              <a:t>‹#›</a:t>
            </a:fld>
            <a:endParaRPr lang="en-IN"/>
          </a:p>
        </p:txBody>
      </p:sp>
    </p:spTree>
    <p:extLst>
      <p:ext uri="{BB962C8B-B14F-4D97-AF65-F5344CB8AC3E}">
        <p14:creationId xmlns:p14="http://schemas.microsoft.com/office/powerpoint/2010/main" val="1304718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F79B2-71A2-43E6-B12C-FB38830B2F93}"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6F2289-4B81-4182-B44C-5F0351449751}" type="slidenum">
              <a:rPr lang="en-IN" smtClean="0"/>
              <a:t>‹#›</a:t>
            </a:fld>
            <a:endParaRPr lang="en-IN"/>
          </a:p>
        </p:txBody>
      </p:sp>
    </p:spTree>
    <p:extLst>
      <p:ext uri="{BB962C8B-B14F-4D97-AF65-F5344CB8AC3E}">
        <p14:creationId xmlns:p14="http://schemas.microsoft.com/office/powerpoint/2010/main" val="272203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F79B2-71A2-43E6-B12C-FB38830B2F93}" type="datetimeFigureOut">
              <a:rPr lang="en-IN" smtClean="0"/>
              <a:t>24-04-2022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F2289-4B81-4182-B44C-5F0351449751}" type="slidenum">
              <a:rPr lang="en-IN" smtClean="0"/>
              <a:t>‹#›</a:t>
            </a:fld>
            <a:endParaRPr lang="en-IN"/>
          </a:p>
        </p:txBody>
      </p:sp>
    </p:spTree>
    <p:extLst>
      <p:ext uri="{BB962C8B-B14F-4D97-AF65-F5344CB8AC3E}">
        <p14:creationId xmlns:p14="http://schemas.microsoft.com/office/powerpoint/2010/main" val="2261050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1524000" y="1058091"/>
            <a:ext cx="9144000" cy="64271"/>
          </a:xfrm>
        </p:spPr>
        <p:txBody>
          <a:bodyPr>
            <a:normAutofit fontScale="90000"/>
          </a:bodyPr>
          <a:lstStyle/>
          <a:p>
            <a:r>
              <a:rPr lang="en-IN" dirty="0" smtClean="0"/>
              <a:t> </a:t>
            </a:r>
            <a:endParaRPr lang="en-IN" dirty="0"/>
          </a:p>
        </p:txBody>
      </p:sp>
      <p:sp>
        <p:nvSpPr>
          <p:cNvPr id="3" name="Subtitle 2"/>
          <p:cNvSpPr>
            <a:spLocks noGrp="1"/>
          </p:cNvSpPr>
          <p:nvPr>
            <p:ph type="subTitle" idx="1"/>
          </p:nvPr>
        </p:nvSpPr>
        <p:spPr>
          <a:xfrm>
            <a:off x="1524000" y="675959"/>
            <a:ext cx="9144000" cy="2145618"/>
          </a:xfrm>
        </p:spPr>
        <p:txBody>
          <a:bodyPr>
            <a:normAutofit/>
          </a:bodyPr>
          <a:lstStyle/>
          <a:p>
            <a:r>
              <a:rPr lang="en-US" b="1" dirty="0">
                <a:latin typeface="Times New Roman" pitchFamily="18" charset="0"/>
                <a:ea typeface="Cambria" panose="02040503050406030204" pitchFamily="18" charset="0"/>
                <a:cs typeface="Times New Roman" pitchFamily="18" charset="0"/>
              </a:rPr>
              <a:t>SONA COLLEGE OF TECHNOLOGY</a:t>
            </a:r>
            <a:br>
              <a:rPr lang="en-US" b="1" dirty="0">
                <a:latin typeface="Times New Roman" pitchFamily="18" charset="0"/>
                <a:ea typeface="Cambria" panose="02040503050406030204" pitchFamily="18" charset="0"/>
                <a:cs typeface="Times New Roman" pitchFamily="18" charset="0"/>
              </a:rPr>
            </a:br>
            <a:r>
              <a:rPr lang="en-US" b="1" dirty="0">
                <a:latin typeface="Times New Roman" pitchFamily="18" charset="0"/>
                <a:ea typeface="Cambria" panose="02040503050406030204" pitchFamily="18" charset="0"/>
                <a:cs typeface="Times New Roman" pitchFamily="18" charset="0"/>
              </a:rPr>
              <a:t>DEPARTMENT OF COMPUTER SCIENCE AND </a:t>
            </a:r>
            <a:r>
              <a:rPr lang="en-US" b="1" dirty="0" smtClean="0">
                <a:latin typeface="Times New Roman" pitchFamily="18" charset="0"/>
                <a:ea typeface="Cambria" panose="02040503050406030204" pitchFamily="18" charset="0"/>
                <a:cs typeface="Times New Roman" pitchFamily="18" charset="0"/>
              </a:rPr>
              <a:t>ENGINEERING</a:t>
            </a:r>
          </a:p>
          <a:p>
            <a:endParaRPr lang="en-US" b="1" dirty="0">
              <a:latin typeface="Times New Roman" pitchFamily="18" charset="0"/>
              <a:ea typeface="Cambria" panose="02040503050406030204" pitchFamily="18" charset="0"/>
              <a:cs typeface="Times New Roman" pitchFamily="18" charset="0"/>
            </a:endParaRPr>
          </a:p>
          <a:p>
            <a:r>
              <a:rPr lang="en-US" dirty="0">
                <a:latin typeface="Times New Roman" pitchFamily="18" charset="0"/>
                <a:ea typeface="Cambria" panose="02040503050406030204" pitchFamily="18" charset="0"/>
                <a:cs typeface="Times New Roman" pitchFamily="18" charset="0"/>
              </a:rPr>
              <a:t>Final Year Project Presentation </a:t>
            </a:r>
            <a:br>
              <a:rPr lang="en-US" dirty="0">
                <a:latin typeface="Times New Roman" pitchFamily="18" charset="0"/>
                <a:ea typeface="Cambria" panose="02040503050406030204" pitchFamily="18" charset="0"/>
                <a:cs typeface="Times New Roman" pitchFamily="18" charset="0"/>
              </a:rPr>
            </a:br>
            <a:r>
              <a:rPr lang="en-US" dirty="0">
                <a:latin typeface="Times New Roman" pitchFamily="18" charset="0"/>
                <a:ea typeface="Cambria" panose="02040503050406030204" pitchFamily="18" charset="0"/>
                <a:cs typeface="Times New Roman" pitchFamily="18" charset="0"/>
              </a:rPr>
              <a:t>2021-2022</a:t>
            </a:r>
            <a:endParaRPr lang="en-IN" dirty="0"/>
          </a:p>
        </p:txBody>
      </p:sp>
      <p:sp>
        <p:nvSpPr>
          <p:cNvPr id="4" name="Rectangle 3"/>
          <p:cNvSpPr/>
          <p:nvPr/>
        </p:nvSpPr>
        <p:spPr>
          <a:xfrm>
            <a:off x="801188" y="5013012"/>
            <a:ext cx="3052354" cy="646331"/>
          </a:xfrm>
          <a:prstGeom prst="rect">
            <a:avLst/>
          </a:prstGeom>
        </p:spPr>
        <p:txBody>
          <a:bodyPr wrap="square">
            <a:spAutoFit/>
          </a:bodyPr>
          <a:lstStyle/>
          <a:p>
            <a:r>
              <a:rPr lang="en-US" b="1" dirty="0" smtClean="0">
                <a:latin typeface="Times New Roman" pitchFamily="18" charset="0"/>
                <a:cs typeface="Times New Roman" pitchFamily="18" charset="0"/>
              </a:rPr>
              <a:t>Under the Guidance of:</a:t>
            </a:r>
          </a:p>
          <a:p>
            <a:r>
              <a:rPr lang="en-US" dirty="0" err="1" smtClean="0">
                <a:latin typeface="Times New Roman" pitchFamily="18" charset="0"/>
                <a:cs typeface="Times New Roman" pitchFamily="18" charset="0"/>
              </a:rPr>
              <a:t>Dr.A.Prithiviraj</a:t>
            </a:r>
            <a:endParaRPr lang="en-US" dirty="0" smtClean="0">
              <a:latin typeface="Times New Roman" pitchFamily="18" charset="0"/>
              <a:cs typeface="Times New Roman" pitchFamily="18" charset="0"/>
            </a:endParaRPr>
          </a:p>
        </p:txBody>
      </p:sp>
      <p:sp>
        <p:nvSpPr>
          <p:cNvPr id="5" name="Rectangle 4"/>
          <p:cNvSpPr/>
          <p:nvPr/>
        </p:nvSpPr>
        <p:spPr>
          <a:xfrm>
            <a:off x="7358743" y="4806519"/>
            <a:ext cx="3783874" cy="1477328"/>
          </a:xfrm>
          <a:prstGeom prst="rect">
            <a:avLst/>
          </a:prstGeom>
        </p:spPr>
        <p:txBody>
          <a:bodyPr wrap="square">
            <a:spAutoFit/>
          </a:bodyPr>
          <a:lstStyle/>
          <a:p>
            <a:pPr algn="just"/>
            <a:r>
              <a:rPr lang="en-US" b="1" dirty="0" smtClean="0">
                <a:latin typeface="Times New Roman" pitchFamily="18" charset="0"/>
                <a:cs typeface="Times New Roman" pitchFamily="18" charset="0"/>
              </a:rPr>
              <a:t>Presented By:</a:t>
            </a:r>
          </a:p>
          <a:p>
            <a:pPr algn="just"/>
            <a:r>
              <a:rPr lang="en-US" dirty="0" err="1" smtClean="0">
                <a:latin typeface="Times New Roman" pitchFamily="18" charset="0"/>
                <a:cs typeface="Times New Roman" pitchFamily="18" charset="0"/>
              </a:rPr>
              <a:t>Manikandan</a:t>
            </a:r>
            <a:r>
              <a:rPr lang="en-US" dirty="0" smtClean="0">
                <a:latin typeface="Times New Roman" pitchFamily="18" charset="0"/>
                <a:cs typeface="Times New Roman" pitchFamily="18" charset="0"/>
              </a:rPr>
              <a:t> M (1518102069)</a:t>
            </a:r>
          </a:p>
          <a:p>
            <a:pPr algn="just"/>
            <a:r>
              <a:rPr lang="en-US" dirty="0" smtClean="0">
                <a:latin typeface="Times New Roman" pitchFamily="18" charset="0"/>
                <a:cs typeface="Times New Roman" pitchFamily="18" charset="0"/>
              </a:rPr>
              <a:t>Pankaj </a:t>
            </a:r>
            <a:r>
              <a:rPr lang="en-US" dirty="0" err="1" smtClean="0">
                <a:latin typeface="Times New Roman" pitchFamily="18" charset="0"/>
                <a:cs typeface="Times New Roman" pitchFamily="18" charset="0"/>
              </a:rPr>
              <a:t>Kushwaha</a:t>
            </a:r>
            <a:r>
              <a:rPr lang="en-US" dirty="0" smtClean="0">
                <a:latin typeface="Times New Roman" pitchFamily="18" charset="0"/>
                <a:cs typeface="Times New Roman" pitchFamily="18" charset="0"/>
              </a:rPr>
              <a:t> (1518102090)</a:t>
            </a:r>
            <a:endParaRPr lang="en-IN"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Sethu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Madhavan</a:t>
            </a:r>
            <a:r>
              <a:rPr lang="en-US" dirty="0" smtClean="0">
                <a:latin typeface="Times New Roman" pitchFamily="18" charset="0"/>
                <a:cs typeface="Times New Roman" pitchFamily="18" charset="0"/>
              </a:rPr>
              <a:t> J (1518102127)</a:t>
            </a:r>
          </a:p>
          <a:p>
            <a:pPr algn="just"/>
            <a:r>
              <a:rPr lang="en-US" dirty="0" err="1" smtClean="0">
                <a:latin typeface="Times New Roman" pitchFamily="18" charset="0"/>
                <a:cs typeface="Times New Roman" pitchFamily="18" charset="0"/>
              </a:rPr>
              <a:t>Tamilselvan</a:t>
            </a:r>
            <a:r>
              <a:rPr lang="en-US" dirty="0" smtClean="0">
                <a:latin typeface="Times New Roman" pitchFamily="18" charset="0"/>
                <a:cs typeface="Times New Roman" pitchFamily="18" charset="0"/>
              </a:rPr>
              <a:t> K (1518102145)</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102115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MODULE EXPLANATIONS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88275"/>
            <a:ext cx="10515600" cy="5473338"/>
          </a:xfrm>
        </p:spPr>
        <p:txBody>
          <a:bodyPr>
            <a:normAutofit/>
          </a:bodyPr>
          <a:lstStyle/>
          <a:p>
            <a:pPr marL="0" indent="0" algn="just">
              <a:buNone/>
            </a:pPr>
            <a:r>
              <a:rPr lang="en-US" sz="2400" b="1" dirty="0" smtClean="0">
                <a:latin typeface="Times New Roman" panose="02020603050405020304" pitchFamily="18" charset="0"/>
                <a:cs typeface="Times New Roman" panose="02020603050405020304" pitchFamily="18" charset="0"/>
              </a:rPr>
              <a:t>CLOUD </a:t>
            </a:r>
            <a:r>
              <a:rPr lang="en-US" sz="2400" b="1" dirty="0">
                <a:latin typeface="Times New Roman" panose="02020603050405020304" pitchFamily="18" charset="0"/>
                <a:cs typeface="Times New Roman" panose="02020603050405020304" pitchFamily="18" charset="0"/>
              </a:rPr>
              <a:t>SERVICE </a:t>
            </a:r>
            <a:r>
              <a:rPr lang="en-US" sz="2400" b="1" dirty="0" smtClean="0">
                <a:latin typeface="Times New Roman" panose="02020603050405020304" pitchFamily="18" charset="0"/>
                <a:cs typeface="Times New Roman" panose="02020603050405020304" pitchFamily="18" charset="0"/>
              </a:rPr>
              <a:t>PROVIDER</a:t>
            </a:r>
          </a:p>
          <a:p>
            <a:pPr marL="0" indent="0" algn="just">
              <a:buNone/>
            </a:pPr>
            <a:r>
              <a:rPr lang="en-US" sz="1800" dirty="0" smtClean="0">
                <a:latin typeface="Times New Roman" panose="02020603050405020304" pitchFamily="18" charset="0"/>
                <a:cs typeface="Times New Roman" panose="02020603050405020304" pitchFamily="18" charset="0"/>
              </a:rPr>
              <a:t>	Cloud </a:t>
            </a:r>
            <a:r>
              <a:rPr lang="en-US" sz="1800" dirty="0">
                <a:latin typeface="Times New Roman" panose="02020603050405020304" pitchFamily="18" charset="0"/>
                <a:cs typeface="Times New Roman" panose="02020603050405020304" pitchFamily="18" charset="0"/>
              </a:rPr>
              <a:t>Service Provider, This is an entity that provides a data storage service in public cloud. The S-CSP provides the data outsourcing service and stores data on behalf of the users. To reduce the storage cost, the S-CSP eliminates the storage of redundant data via deduplication and keeps only unique data. Assume that S-CSP is always online and has abundant storage capacity and computation power</a:t>
            </a:r>
            <a:r>
              <a:rPr lang="en-US" sz="1800" dirty="0" smtClean="0">
                <a:latin typeface="Times New Roman" panose="02020603050405020304" pitchFamily="18" charset="0"/>
                <a:cs typeface="Times New Roman" panose="02020603050405020304" pitchFamily="18" charset="0"/>
              </a:rPr>
              <a:t>.</a:t>
            </a:r>
          </a:p>
          <a:p>
            <a:pPr marL="0" indent="0" algn="just">
              <a:buNone/>
            </a:pPr>
            <a:r>
              <a:rPr lang="en-US" sz="2400" b="1" dirty="0">
                <a:latin typeface="Times New Roman" panose="02020603050405020304" pitchFamily="18" charset="0"/>
                <a:cs typeface="Times New Roman" panose="02020603050405020304" pitchFamily="18" charset="0"/>
              </a:rPr>
              <a:t>DATA USERS </a:t>
            </a:r>
            <a:r>
              <a:rPr lang="en-US" sz="2400" b="1" dirty="0" smtClean="0">
                <a:latin typeface="Times New Roman" panose="02020603050405020304" pitchFamily="18" charset="0"/>
                <a:cs typeface="Times New Roman" panose="02020603050405020304" pitchFamily="18" charset="0"/>
              </a:rPr>
              <a:t>MODULE</a:t>
            </a:r>
          </a:p>
          <a:p>
            <a:pPr marL="0" indent="0" algn="just">
              <a:buNone/>
            </a:pPr>
            <a:r>
              <a:rPr lang="en-US" sz="24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 user is an entity that wants to outsource data storage to the S-CSP and access the data later. In a storage system supporting deduplication, the user only uploads unique data but does not upload any duplicate data to save the upload bandwidth, which may be owned by the same user or different users. In the authorized deduplication system, each user is issued a set of privileges in the setup of the system. Each file is protected with the convergent encryption key and privilege keys to realize the authorized deduplication with differential privileges</a:t>
            </a:r>
            <a:r>
              <a:rPr lang="en-US" dirty="0" smtClean="0"/>
              <a:t>.</a:t>
            </a:r>
          </a:p>
          <a:p>
            <a:pPr marL="0" indent="0" algn="just">
              <a:buNone/>
            </a:pPr>
            <a:r>
              <a:rPr lang="en-US" sz="2400" b="1" dirty="0">
                <a:latin typeface="Times New Roman" panose="02020603050405020304" pitchFamily="18" charset="0"/>
                <a:cs typeface="Times New Roman" panose="02020603050405020304" pitchFamily="18" charset="0"/>
              </a:rPr>
              <a:t>PRIVATE CLOUD </a:t>
            </a:r>
            <a:r>
              <a:rPr lang="en-US" sz="2400" b="1" dirty="0" smtClean="0">
                <a:latin typeface="Times New Roman" panose="02020603050405020304" pitchFamily="18" charset="0"/>
                <a:cs typeface="Times New Roman" panose="02020603050405020304" pitchFamily="18" charset="0"/>
              </a:rPr>
              <a:t>MODULE</a:t>
            </a:r>
          </a:p>
          <a:p>
            <a:pPr marL="0" indent="0" algn="just">
              <a:buNone/>
            </a:pPr>
            <a:r>
              <a:rPr lang="en-US" sz="24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Compared with the traditional deduplication architecture in cloud computing, this is a new entity introduced for facilitating user’s secure usage of cloud service. Specifically, since the computing resources at data user/owner side are restricted and the public cloud is not fully trusted in </a:t>
            </a:r>
            <a:r>
              <a:rPr lang="en-US" sz="1900" dirty="0" smtClean="0">
                <a:latin typeface="Times New Roman" panose="02020603050405020304" pitchFamily="18" charset="0"/>
                <a:cs typeface="Times New Roman" panose="02020603050405020304" pitchFamily="18" charset="0"/>
              </a:rPr>
              <a:t>practice, private cloud is </a:t>
            </a:r>
            <a:endParaRPr lang="en-IN" sz="1900" dirty="0">
              <a:latin typeface="Times New Roman" panose="02020603050405020304" pitchFamily="18" charset="0"/>
              <a:cs typeface="Times New Roman" panose="02020603050405020304" pitchFamily="18" charset="0"/>
            </a:endParaRPr>
          </a:p>
          <a:p>
            <a:pPr marL="0" indent="0" algn="just">
              <a:buNone/>
            </a:pPr>
            <a:endParaRPr lang="en-IN" dirty="0"/>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356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MODULE EXPLANATIONS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5211"/>
            <a:ext cx="10515600" cy="4493623"/>
          </a:xfrm>
        </p:spPr>
        <p:txBody>
          <a:bodyPr>
            <a:normAutofit/>
          </a:bodyPr>
          <a:lstStyle/>
          <a:p>
            <a:pPr marL="0" indent="0" algn="just">
              <a:buNone/>
            </a:pPr>
            <a:r>
              <a:rPr lang="en-US" sz="1800" dirty="0" smtClean="0">
                <a:latin typeface="Times New Roman" panose="02020603050405020304" pitchFamily="18" charset="0"/>
                <a:cs typeface="Times New Roman" panose="02020603050405020304" pitchFamily="18" charset="0"/>
              </a:rPr>
              <a:t>able to provide data user/owner with an execution environment and infrastructure working as an interface between user and the public cloud. The private keys for the privileges are managed by the private cloud, who answers the file token requests from the users. The interface offered by the private cloud allows user to submit files and queries to be securely stored and computed respectively.</a:t>
            </a:r>
          </a:p>
          <a:p>
            <a:pPr marL="0" indent="0" algn="just">
              <a:buNone/>
            </a:pPr>
            <a:r>
              <a:rPr lang="en-US" sz="2400" b="1" dirty="0">
                <a:latin typeface="Times New Roman" panose="02020603050405020304" pitchFamily="18" charset="0"/>
                <a:cs typeface="Times New Roman" panose="02020603050405020304" pitchFamily="18" charset="0"/>
              </a:rPr>
              <a:t>SECURE DEDUPLICATION </a:t>
            </a:r>
            <a:r>
              <a:rPr lang="en-US" sz="2400" b="1" dirty="0" smtClean="0">
                <a:latin typeface="Times New Roman" panose="02020603050405020304" pitchFamily="18" charset="0"/>
                <a:cs typeface="Times New Roman" panose="02020603050405020304" pitchFamily="18" charset="0"/>
              </a:rPr>
              <a:t>SYSTEM</a:t>
            </a:r>
          </a:p>
          <a:p>
            <a:pPr marL="0" indent="0" algn="just">
              <a:buNone/>
            </a:pPr>
            <a:r>
              <a:rPr lang="en-US" sz="1900" dirty="0" smtClean="0">
                <a:latin typeface="Times New Roman" panose="02020603050405020304" pitchFamily="18" charset="0"/>
                <a:cs typeface="Times New Roman" panose="02020603050405020304" pitchFamily="18" charset="0"/>
              </a:rPr>
              <a:t>	Consider </a:t>
            </a:r>
            <a:r>
              <a:rPr lang="en-US" sz="1900" dirty="0">
                <a:latin typeface="Times New Roman" panose="02020603050405020304" pitchFamily="18" charset="0"/>
                <a:cs typeface="Times New Roman" panose="02020603050405020304" pitchFamily="18" charset="0"/>
              </a:rPr>
              <a:t>several types of privacy we need protect, that enforceability of duplicate-check token: There are two types of adversaries, that is, external adversary and internal adversary. The external adversary can be viewed as an internal adversary without any privilege. </a:t>
            </a:r>
            <a:r>
              <a:rPr lang="en-US" sz="1900" dirty="0" err="1">
                <a:latin typeface="Times New Roman" panose="02020603050405020304" pitchFamily="18" charset="0"/>
                <a:cs typeface="Times New Roman" panose="02020603050405020304" pitchFamily="18" charset="0"/>
              </a:rPr>
              <a:t>CloudId</a:t>
            </a:r>
            <a:r>
              <a:rPr lang="en-US" sz="1900" dirty="0">
                <a:latin typeface="Times New Roman" panose="02020603050405020304" pitchFamily="18" charset="0"/>
                <a:cs typeface="Times New Roman" panose="02020603050405020304" pitchFamily="18" charset="0"/>
              </a:rPr>
              <a:t> query the corresponding table of the database, get the file name </a:t>
            </a:r>
            <a:r>
              <a:rPr lang="en-US" sz="1900" dirty="0" err="1">
                <a:latin typeface="Times New Roman" panose="02020603050405020304" pitchFamily="18" charset="0"/>
                <a:cs typeface="Times New Roman" panose="02020603050405020304" pitchFamily="18" charset="0"/>
              </a:rPr>
              <a:t>fileName</a:t>
            </a:r>
            <a:r>
              <a:rPr lang="en-US" sz="1900" dirty="0">
                <a:latin typeface="Times New Roman" panose="02020603050405020304" pitchFamily="18" charset="0"/>
                <a:cs typeface="Times New Roman" panose="02020603050405020304" pitchFamily="18" charset="0"/>
              </a:rPr>
              <a:t>, the MD5 message summary value MD5Value and other information corresponding to the data file, and download the file to the server by calling the corresponding </a:t>
            </a:r>
            <a:r>
              <a:rPr lang="en-US" sz="1900" dirty="0" err="1">
                <a:latin typeface="Times New Roman" panose="02020603050405020304" pitchFamily="18" charset="0"/>
                <a:cs typeface="Times New Roman" panose="02020603050405020304" pitchFamily="18" charset="0"/>
              </a:rPr>
              <a:t>getObjectToFile</a:t>
            </a:r>
            <a:r>
              <a:rPr lang="en-US" sz="1900" dirty="0">
                <a:latin typeface="Times New Roman" panose="02020603050405020304" pitchFamily="18" charset="0"/>
                <a:cs typeface="Times New Roman" panose="02020603050405020304" pitchFamily="18" charset="0"/>
              </a:rPr>
              <a:t>() method of the cloud storage service. If a user has privilege </a:t>
            </a:r>
            <a:r>
              <a:rPr lang="en-US" sz="1900" i="1" dirty="0">
                <a:latin typeface="Times New Roman" panose="02020603050405020304" pitchFamily="18" charset="0"/>
                <a:cs typeface="Times New Roman" panose="02020603050405020304" pitchFamily="18" charset="0"/>
              </a:rPr>
              <a:t>p</a:t>
            </a:r>
            <a:r>
              <a:rPr lang="en-US" sz="1900" dirty="0">
                <a:latin typeface="Times New Roman" panose="02020603050405020304" pitchFamily="18" charset="0"/>
                <a:cs typeface="Times New Roman" panose="02020603050405020304" pitchFamily="18" charset="0"/>
              </a:rPr>
              <a:t>, it requires that the adversary cannot forge and output a valid duplicate token with any other privilege </a:t>
            </a:r>
            <a:r>
              <a:rPr lang="en-US" sz="1900" i="1" dirty="0">
                <a:latin typeface="Times New Roman" panose="02020603050405020304" pitchFamily="18" charset="0"/>
                <a:cs typeface="Times New Roman" panose="02020603050405020304" pitchFamily="18" charset="0"/>
              </a:rPr>
              <a:t>p′ </a:t>
            </a:r>
            <a:r>
              <a:rPr lang="en-US" sz="1900" dirty="0">
                <a:latin typeface="Times New Roman" panose="02020603050405020304" pitchFamily="18" charset="0"/>
                <a:cs typeface="Times New Roman" panose="02020603050405020304" pitchFamily="18" charset="0"/>
              </a:rPr>
              <a:t>on any file </a:t>
            </a:r>
            <a:r>
              <a:rPr lang="en-US" sz="1900" i="1" dirty="0">
                <a:latin typeface="Times New Roman" panose="02020603050405020304" pitchFamily="18" charset="0"/>
                <a:cs typeface="Times New Roman" panose="02020603050405020304" pitchFamily="18" charset="0"/>
              </a:rPr>
              <a:t>F</a:t>
            </a:r>
            <a:r>
              <a:rPr lang="en-US" sz="1900" dirty="0">
                <a:latin typeface="Times New Roman" panose="02020603050405020304" pitchFamily="18" charset="0"/>
                <a:cs typeface="Times New Roman" panose="02020603050405020304" pitchFamily="18" charset="0"/>
              </a:rPr>
              <a:t>, where </a:t>
            </a:r>
            <a:r>
              <a:rPr lang="en-US" sz="1900" i="1" dirty="0">
                <a:latin typeface="Times New Roman" panose="02020603050405020304" pitchFamily="18" charset="0"/>
                <a:cs typeface="Times New Roman" panose="02020603050405020304" pitchFamily="18" charset="0"/>
              </a:rPr>
              <a:t>p </a:t>
            </a:r>
            <a:r>
              <a:rPr lang="en-US" sz="1900" dirty="0">
                <a:latin typeface="Times New Roman" panose="02020603050405020304" pitchFamily="18" charset="0"/>
                <a:cs typeface="Times New Roman" panose="02020603050405020304" pitchFamily="18" charset="0"/>
              </a:rPr>
              <a:t>does not match </a:t>
            </a:r>
            <a:r>
              <a:rPr lang="en-US" sz="1900" i="1" dirty="0">
                <a:latin typeface="Times New Roman" panose="02020603050405020304" pitchFamily="18" charset="0"/>
                <a:cs typeface="Times New Roman" panose="02020603050405020304" pitchFamily="18" charset="0"/>
              </a:rPr>
              <a:t>p′</a:t>
            </a:r>
            <a:r>
              <a:rPr lang="en-US" sz="1900" dirty="0">
                <a:latin typeface="Times New Roman" panose="02020603050405020304" pitchFamily="18" charset="0"/>
                <a:cs typeface="Times New Roman" panose="02020603050405020304" pitchFamily="18" charset="0"/>
              </a:rPr>
              <a:t>. Furthermore, it also requires that if the adversary does not make a request of token with its own privilege from private cloud server, it cannot forge and output a valid duplicate token with </a:t>
            </a:r>
            <a:r>
              <a:rPr lang="en-US" sz="1900" i="1" dirty="0">
                <a:latin typeface="Times New Roman" panose="02020603050405020304" pitchFamily="18" charset="0"/>
                <a:cs typeface="Times New Roman" panose="02020603050405020304" pitchFamily="18" charset="0"/>
              </a:rPr>
              <a:t>p </a:t>
            </a:r>
            <a:r>
              <a:rPr lang="en-US" sz="1900" dirty="0">
                <a:latin typeface="Times New Roman" panose="02020603050405020304" pitchFamily="18" charset="0"/>
                <a:cs typeface="Times New Roman" panose="02020603050405020304" pitchFamily="18" charset="0"/>
              </a:rPr>
              <a:t>on any </a:t>
            </a:r>
            <a:r>
              <a:rPr lang="en-US" sz="1900" i="1" dirty="0">
                <a:latin typeface="Times New Roman" panose="02020603050405020304" pitchFamily="18" charset="0"/>
                <a:cs typeface="Times New Roman" panose="02020603050405020304" pitchFamily="18" charset="0"/>
              </a:rPr>
              <a:t>F </a:t>
            </a:r>
            <a:r>
              <a:rPr lang="en-US" sz="1900" dirty="0">
                <a:latin typeface="Times New Roman" panose="02020603050405020304" pitchFamily="18" charset="0"/>
                <a:cs typeface="Times New Roman" panose="02020603050405020304" pitchFamily="18" charset="0"/>
              </a:rPr>
              <a:t>that has been queried</a:t>
            </a:r>
            <a:r>
              <a:rPr lang="en-US" sz="1900" dirty="0" smtClean="0">
                <a:latin typeface="Times New Roman" panose="02020603050405020304" pitchFamily="18" charset="0"/>
                <a:cs typeface="Times New Roman" panose="02020603050405020304" pitchFamily="18" charset="0"/>
              </a:rPr>
              <a:t>.</a:t>
            </a:r>
            <a:endParaRPr lang="en-IN" sz="1800" dirty="0" smtClean="0">
              <a:latin typeface="Times New Roman" panose="02020603050405020304" pitchFamily="18" charset="0"/>
              <a:cs typeface="Times New Roman" panose="02020603050405020304" pitchFamily="18" charset="0"/>
            </a:endParaRPr>
          </a:p>
          <a:p>
            <a:pPr marL="0" indent="0" algn="just">
              <a:buNone/>
            </a:pPr>
            <a:endParaRPr lang="en-IN" sz="2400" dirty="0" smtClean="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608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MODULE EXPLANATIONS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5211"/>
            <a:ext cx="10515600" cy="5473338"/>
          </a:xfrm>
        </p:spPr>
        <p:txBody>
          <a:bodyPr>
            <a:normAutofit/>
          </a:bodyPr>
          <a:lstStyle/>
          <a:p>
            <a:pPr marL="0" indent="0" algn="just">
              <a:buNone/>
            </a:pPr>
            <a:r>
              <a:rPr lang="en-US" sz="2400" b="1" dirty="0" smtClean="0">
                <a:latin typeface="Times New Roman" panose="02020603050405020304" pitchFamily="18" charset="0"/>
                <a:cs typeface="Times New Roman" panose="02020603050405020304" pitchFamily="18" charset="0"/>
              </a:rPr>
              <a:t>ACCESS </a:t>
            </a:r>
            <a:r>
              <a:rPr lang="en-US" sz="2400" b="1" dirty="0">
                <a:latin typeface="Times New Roman" panose="02020603050405020304" pitchFamily="18" charset="0"/>
                <a:cs typeface="Times New Roman" panose="02020603050405020304" pitchFamily="18" charset="0"/>
              </a:rPr>
              <a:t>CONTROL </a:t>
            </a:r>
            <a:r>
              <a:rPr lang="en-US" sz="2400" b="1" dirty="0" smtClean="0">
                <a:latin typeface="Times New Roman" panose="02020603050405020304" pitchFamily="18" charset="0"/>
                <a:cs typeface="Times New Roman" panose="02020603050405020304" pitchFamily="18" charset="0"/>
              </a:rPr>
              <a:t>SYSTEM</a:t>
            </a:r>
          </a:p>
          <a:p>
            <a:pPr marL="0" indent="0" algn="just">
              <a:buNone/>
            </a:pPr>
            <a:r>
              <a:rPr lang="en-US" sz="1900" dirty="0" smtClean="0">
                <a:latin typeface="Times New Roman" panose="02020603050405020304" pitchFamily="18" charset="0"/>
                <a:cs typeface="Times New Roman" panose="02020603050405020304" pitchFamily="18" charset="0"/>
              </a:rPr>
              <a:t>	To </a:t>
            </a:r>
            <a:r>
              <a:rPr lang="en-US" sz="1900" dirty="0">
                <a:latin typeface="Times New Roman" panose="02020603050405020304" pitchFamily="18" charset="0"/>
                <a:cs typeface="Times New Roman" panose="02020603050405020304" pitchFamily="18" charset="0"/>
              </a:rPr>
              <a:t>develop an access control model based on </a:t>
            </a:r>
            <a:r>
              <a:rPr lang="en-US" sz="1900" dirty="0" err="1">
                <a:latin typeface="Times New Roman" panose="02020603050405020304" pitchFamily="18" charset="0"/>
                <a:cs typeface="Times New Roman" panose="02020603050405020304" pitchFamily="18" charset="0"/>
              </a:rPr>
              <a:t>blockchain</a:t>
            </a:r>
            <a:r>
              <a:rPr lang="en-US" sz="1900" dirty="0">
                <a:latin typeface="Times New Roman" panose="02020603050405020304" pitchFamily="18" charset="0"/>
                <a:cs typeface="Times New Roman" panose="02020603050405020304" pitchFamily="18" charset="0"/>
              </a:rPr>
              <a:t> transactions, storing data in untrusted storage, and implementation of attribute-based encryption-based smart contracts. We use attribute-based access control model. Erasure Code is a forward error correction technology. The application of erasure code originates from the error detection and correction in data transmission process in the field of communication transmission, and is gradually applied to the big data storage system. The most widely-used standard for attribute-based access control. This standard describes the necessary components of access control system, its purpose, interaction and using methods. It is expected that the system can be applicable for different data type, for example, multimedia information, electronic documents. To store this amount of data directly in the </a:t>
            </a:r>
            <a:r>
              <a:rPr lang="en-US" sz="1900" dirty="0" err="1">
                <a:latin typeface="Times New Roman" panose="02020603050405020304" pitchFamily="18" charset="0"/>
                <a:cs typeface="Times New Roman" panose="02020603050405020304" pitchFamily="18" charset="0"/>
              </a:rPr>
              <a:t>blockchain</a:t>
            </a:r>
            <a:r>
              <a:rPr lang="en-US" sz="1900" dirty="0">
                <a:latin typeface="Times New Roman" panose="02020603050405020304" pitchFamily="18" charset="0"/>
                <a:cs typeface="Times New Roman" panose="02020603050405020304" pitchFamily="18" charset="0"/>
              </a:rPr>
              <a:t> is not advisable, as increasing the number and increasing the size of the blocks, the complexity of increase multiple, which will primarily affect the cost of transactions. Therefore, data will be stored in cloud storage, wherein the information identifying the file, will only is available in the </a:t>
            </a:r>
            <a:r>
              <a:rPr lang="en-US" sz="1900" dirty="0" err="1">
                <a:latin typeface="Times New Roman" panose="02020603050405020304" pitchFamily="18" charset="0"/>
                <a:cs typeface="Times New Roman" panose="02020603050405020304" pitchFamily="18" charset="0"/>
              </a:rPr>
              <a:t>blockchain</a:t>
            </a:r>
            <a:r>
              <a:rPr lang="en-US" sz="1900" dirty="0">
                <a:latin typeface="Times New Roman" panose="02020603050405020304" pitchFamily="18" charset="0"/>
                <a:cs typeface="Times New Roman" panose="02020603050405020304" pitchFamily="18" charset="0"/>
              </a:rPr>
              <a:t>.</a:t>
            </a:r>
            <a:endParaRPr lang="en-IN" sz="19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endParaRPr lang="en-IN" sz="2400" dirty="0" smtClean="0">
              <a:latin typeface="Times New Roman" panose="02020603050405020304" pitchFamily="18" charset="0"/>
              <a:cs typeface="Times New Roman" panose="02020603050405020304" pitchFamily="18" charset="0"/>
            </a:endParaRPr>
          </a:p>
          <a:p>
            <a:pPr marL="0" indent="0" algn="just">
              <a:buNone/>
            </a:pPr>
            <a:endParaRPr lang="en-IN" sz="1800" dirty="0" smtClean="0">
              <a:latin typeface="Times New Roman" panose="02020603050405020304" pitchFamily="18" charset="0"/>
              <a:cs typeface="Times New Roman" panose="02020603050405020304" pitchFamily="18" charset="0"/>
            </a:endParaRPr>
          </a:p>
          <a:p>
            <a:pPr marL="0" indent="0" algn="just">
              <a:buNone/>
            </a:pPr>
            <a:endParaRPr lang="en-IN" sz="2400" dirty="0" smtClean="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4527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IMPLEMENTATION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5211"/>
            <a:ext cx="10515600" cy="5473338"/>
          </a:xfrm>
        </p:spPr>
        <p:txBody>
          <a:bodyPr>
            <a:normAutofit/>
          </a:bodyPr>
          <a:lstStyle/>
          <a:p>
            <a:pPr marL="0" indent="0" algn="just">
              <a:buNone/>
            </a:pPr>
            <a:r>
              <a:rPr lang="en-US" sz="1800" dirty="0" smtClean="0">
                <a:latin typeface="Times New Roman" panose="02020603050405020304" pitchFamily="18"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2459266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SAMPLE SCREEN SHOTS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5211"/>
            <a:ext cx="10515600" cy="5473338"/>
          </a:xfrm>
        </p:spPr>
        <p:txBody>
          <a:bodyPr>
            <a:normAutofit/>
          </a:bodyPr>
          <a:lstStyle/>
          <a:p>
            <a:pPr marL="0" indent="0" algn="just">
              <a:buNone/>
            </a:pPr>
            <a:r>
              <a:rPr lang="en-US" sz="1800" dirty="0" smtClean="0">
                <a:latin typeface="Times New Roman" panose="02020603050405020304" pitchFamily="18"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3663548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5211"/>
            <a:ext cx="10515600" cy="5473338"/>
          </a:xfrm>
        </p:spPr>
        <p:txBody>
          <a:bodyPr>
            <a:normAutofit/>
          </a:bodyPr>
          <a:lstStyle/>
          <a:p>
            <a:pPr marL="0" indent="0" algn="just">
              <a:buNone/>
            </a:pPr>
            <a:r>
              <a:rPr lang="en-US" sz="1800" dirty="0" smtClean="0">
                <a:latin typeface="Times New Roman" panose="02020603050405020304" pitchFamily="18"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3062846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5211"/>
            <a:ext cx="10515600" cy="5473338"/>
          </a:xfrm>
        </p:spPr>
        <p:txBody>
          <a:bodyPr>
            <a:normAutofit/>
          </a:bodyPr>
          <a:lstStyle/>
          <a:p>
            <a:pPr algn="just">
              <a:lnSpc>
                <a:spcPct val="150000"/>
              </a:lnSpc>
            </a:pPr>
            <a:r>
              <a:rPr lang="en-US" sz="1800" dirty="0" smtClean="0">
                <a:latin typeface="Times New Roman" pitchFamily="18" charset="0"/>
                <a:cs typeface="Times New Roman" pitchFamily="18" charset="0"/>
              </a:rPr>
              <a:t>Y.Z. ZHU, “Design and Consistency Evaluation of Distributed Coded Data Storage,” Tianjin University of Technology, 2019.</a:t>
            </a:r>
          </a:p>
          <a:p>
            <a:pPr algn="just">
              <a:lnSpc>
                <a:spcPct val="150000"/>
              </a:lnSpc>
            </a:pPr>
            <a:r>
              <a:rPr lang="en-US" sz="1800" dirty="0" smtClean="0">
                <a:latin typeface="Times New Roman" pitchFamily="18" charset="0"/>
                <a:cs typeface="Times New Roman" pitchFamily="18" charset="0"/>
              </a:rPr>
              <a:t>L. LU, “Research and Design of Hybrid Cloud Storage Architecture,” Beijing University of Posts and Telecommunications, 2019.</a:t>
            </a:r>
          </a:p>
          <a:p>
            <a:pPr algn="just">
              <a:lnSpc>
                <a:spcPct val="150000"/>
              </a:lnSpc>
            </a:pPr>
            <a:r>
              <a:rPr lang="en-US" sz="1800" dirty="0" smtClean="0">
                <a:latin typeface="Times New Roman" pitchFamily="18" charset="0"/>
                <a:cs typeface="Times New Roman" pitchFamily="18" charset="0"/>
              </a:rPr>
              <a:t>B. HUANG, “Highly Reliable Public Cloud Storage System in the Multi-Cloud,” </a:t>
            </a:r>
            <a:r>
              <a:rPr lang="en-US" sz="1800" dirty="0" err="1" smtClean="0">
                <a:latin typeface="Times New Roman" pitchFamily="18" charset="0"/>
                <a:cs typeface="Times New Roman" pitchFamily="18" charset="0"/>
              </a:rPr>
              <a:t>Huazhong</a:t>
            </a:r>
            <a:r>
              <a:rPr lang="en-US" sz="1800" dirty="0" smtClean="0">
                <a:latin typeface="Times New Roman" pitchFamily="18" charset="0"/>
                <a:cs typeface="Times New Roman" pitchFamily="18" charset="0"/>
              </a:rPr>
              <a:t> University of Science and Technology, 2020.</a:t>
            </a:r>
            <a:endParaRPr lang="en-IN" sz="1800" dirty="0" smtClean="0">
              <a:latin typeface="Times New Roman" pitchFamily="18" charset="0"/>
              <a:cs typeface="Times New Roman"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038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pPr marL="0" indent="0">
              <a:buNone/>
            </a:pPr>
            <a:endParaRPr lang="en-IN" dirty="0" smtClean="0"/>
          </a:p>
          <a:p>
            <a:pPr marL="0" indent="0">
              <a:buNone/>
            </a:pPr>
            <a:endParaRPr lang="en-IN" dirty="0"/>
          </a:p>
          <a:p>
            <a:pPr marL="0" indent="0">
              <a:buNone/>
            </a:pPr>
            <a:endParaRPr lang="en-IN" dirty="0" smtClean="0"/>
          </a:p>
          <a:p>
            <a:pPr marL="0" indent="0" algn="ctr">
              <a:buNone/>
            </a:pPr>
            <a:r>
              <a:rPr lang="en-US" b="1" dirty="0">
                <a:latin typeface="Times New Roman" pitchFamily="18" charset="0"/>
                <a:cs typeface="Times New Roman" pitchFamily="18" charset="0"/>
              </a:rPr>
              <a:t>HIGHLY RELIABLE CLOUD STRATEGY LEAKAGE FOR BLOCK DEPLOYMENT SERVICES</a:t>
            </a:r>
            <a:endParaRPr lang="en-IN" dirty="0"/>
          </a:p>
        </p:txBody>
      </p:sp>
    </p:spTree>
    <p:extLst>
      <p:ext uri="{BB962C8B-B14F-4D97-AF65-F5344CB8AC3E}">
        <p14:creationId xmlns:p14="http://schemas.microsoft.com/office/powerpoint/2010/main" val="1143222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5211"/>
            <a:ext cx="10515600" cy="5473338"/>
          </a:xfrm>
        </p:spPr>
        <p:txBody>
          <a:bodyPr>
            <a:normAutofit/>
          </a:bodyPr>
          <a:lstStyle/>
          <a:p>
            <a:pPr marL="0" indent="0" algn="just">
              <a:buNone/>
            </a:pPr>
            <a:r>
              <a:rPr lang="en-US" sz="1800" dirty="0" smtClean="0">
                <a:latin typeface="Times New Roman" panose="02020603050405020304" pitchFamily="18" charset="0"/>
                <a:cs typeface="Times New Roman" panose="02020603050405020304" pitchFamily="18" charset="0"/>
              </a:rPr>
              <a:t>	</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Cloud </a:t>
            </a:r>
            <a:r>
              <a:rPr lang="en-US" sz="1800" dirty="0">
                <a:latin typeface="Times New Roman" panose="02020603050405020304" pitchFamily="18" charset="0"/>
                <a:cs typeface="Times New Roman" panose="02020603050405020304" pitchFamily="18" charset="0"/>
              </a:rPr>
              <a:t>computing is the novel trend in all over the world. Security in Cloud computing is an important and critical aspect, and has numerous issues and problem related to it. In this we will discuss how to provide security for the data from the unauthorized users and provide integrity to the users. To have a secured data storage and secure communication and also to ensure that the data reaches the right receiver, when requested from a distributed file system in multi cloud platform, a system is needed that ensures that all these transactional aspects are carried out in a confidential manner, that too with integrity and authentication. In this paper an encryption technique encrypts the data blocks using MD5-AES (Message-Digest - Advanced Encryption Standard) stores the encrypted data blocks in different cloud storages terminals. In order to overcome this problem, we need to maintain a transaction log to find whether one or more users have leaked the data. It requires a very high degree of privacy and authentication. To protect the data in cloud database server, cryptography is one of the important methods. Cryptography provides various asymmetric algorithms to secure the data. This paper presents the asymmetric cryptographic algorithm named as MD5-AES encryption technique. For secure transactions, allowing only authorized users to access sensitive data through access control policies shall prevent data leakage by sharing information only with trusted parties and also the data should be detected from leaking by means of adding fake record`s in the data set and which improves probability of identifying leakages in the system.</a:t>
            </a:r>
            <a:endParaRPr lang="en-IN" sz="1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40776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EXISTING SYSTEM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5211"/>
            <a:ext cx="10515600" cy="5473338"/>
          </a:xfrm>
        </p:spPr>
        <p:txBody>
          <a:bodyPr>
            <a:normAutofit/>
          </a:bodyPr>
          <a:lstStyle/>
          <a:p>
            <a:pPr marL="0" indent="0" algn="just">
              <a:buNone/>
            </a:pPr>
            <a:r>
              <a:rPr lang="en-US" sz="1800" dirty="0" smtClean="0">
                <a:latin typeface="Times New Roman" panose="02020603050405020304" pitchFamily="18"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1942413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PROPOSED SYSTEM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5211"/>
            <a:ext cx="10515600" cy="5473338"/>
          </a:xfrm>
        </p:spPr>
        <p:txBody>
          <a:bodyPr>
            <a:normAutofit/>
          </a:bodyPr>
          <a:lstStyle/>
          <a:p>
            <a:pPr marL="0" indent="0" algn="just">
              <a:buNone/>
            </a:pPr>
            <a:r>
              <a:rPr lang="en-US" sz="1800" dirty="0" smtClean="0">
                <a:latin typeface="Times New Roman" panose="02020603050405020304" pitchFamily="18"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2892344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5211"/>
            <a:ext cx="10515600" cy="5473338"/>
          </a:xfrm>
        </p:spPr>
        <p:txBody>
          <a:bodyPr>
            <a:normAutofit/>
          </a:bodyPr>
          <a:lstStyle/>
          <a:p>
            <a:pPr marL="0" indent="0" algn="just">
              <a:buNone/>
            </a:pPr>
            <a:r>
              <a:rPr lang="en-US" sz="1800" dirty="0" smtClean="0">
                <a:latin typeface="Times New Roman" panose="02020603050405020304" pitchFamily="18"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462348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ARCHITECTURE DIAGRAM</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rcRect/>
          <a:stretch>
            <a:fillRect/>
          </a:stretch>
        </p:blipFill>
        <p:spPr bwMode="auto">
          <a:xfrm>
            <a:off x="1528354" y="1101725"/>
            <a:ext cx="9039497" cy="5299075"/>
          </a:xfrm>
          <a:prstGeom prst="rect">
            <a:avLst/>
          </a:prstGeom>
          <a:noFill/>
          <a:ln w="9525">
            <a:noFill/>
            <a:miter lim="800000"/>
            <a:headEnd/>
            <a:tailEnd/>
          </a:ln>
        </p:spPr>
      </p:pic>
    </p:spTree>
    <p:extLst>
      <p:ext uri="{BB962C8B-B14F-4D97-AF65-F5344CB8AC3E}">
        <p14:creationId xmlns:p14="http://schemas.microsoft.com/office/powerpoint/2010/main" val="368918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SYSTEM REQUIREMENTS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5211"/>
            <a:ext cx="10515600" cy="547333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HARDWARE REQUIREMENTS</a:t>
            </a:r>
            <a:r>
              <a:rPr lang="en-US" sz="2400" b="1" dirty="0" smtClean="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a:p>
            <a:pPr lvl="1" algn="just"/>
            <a:r>
              <a:rPr lang="en-GB" sz="1800" dirty="0" smtClean="0">
                <a:latin typeface="Times New Roman" panose="02020603050405020304" pitchFamily="18" charset="0"/>
                <a:cs typeface="Times New Roman" panose="02020603050405020304" pitchFamily="18" charset="0"/>
              </a:rPr>
              <a:t>System</a:t>
            </a: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	: </a:t>
            </a:r>
            <a:r>
              <a:rPr lang="en-GB" sz="1800" dirty="0">
                <a:latin typeface="Times New Roman" panose="02020603050405020304" pitchFamily="18" charset="0"/>
                <a:cs typeface="Times New Roman" panose="02020603050405020304" pitchFamily="18" charset="0"/>
              </a:rPr>
              <a:t>	Pentium IV 2.4 GHz.</a:t>
            </a:r>
            <a:endParaRPr lang="en-IN" sz="1800" dirty="0">
              <a:latin typeface="Times New Roman" panose="02020603050405020304" pitchFamily="18" charset="0"/>
              <a:cs typeface="Times New Roman" panose="02020603050405020304" pitchFamily="18" charset="0"/>
            </a:endParaRPr>
          </a:p>
          <a:p>
            <a:pPr lvl="1" algn="just"/>
            <a:r>
              <a:rPr lang="en-GB" sz="1800" dirty="0">
                <a:latin typeface="Times New Roman" panose="02020603050405020304" pitchFamily="18" charset="0"/>
                <a:cs typeface="Times New Roman" panose="02020603050405020304" pitchFamily="18" charset="0"/>
              </a:rPr>
              <a:t>Hard Disk           	: 	500 GB.</a:t>
            </a:r>
            <a:endParaRPr lang="en-IN" sz="1800" dirty="0">
              <a:latin typeface="Times New Roman" panose="02020603050405020304" pitchFamily="18" charset="0"/>
              <a:cs typeface="Times New Roman" panose="02020603050405020304" pitchFamily="18" charset="0"/>
            </a:endParaRPr>
          </a:p>
          <a:p>
            <a:pPr lvl="1" algn="just"/>
            <a:r>
              <a:rPr lang="en-GB" sz="1800" dirty="0">
                <a:latin typeface="Times New Roman" panose="02020603050405020304" pitchFamily="18" charset="0"/>
                <a:cs typeface="Times New Roman" panose="02020603050405020304" pitchFamily="18" charset="0"/>
              </a:rPr>
              <a:t>Monitor		: 	15 VGA Colour.</a:t>
            </a:r>
            <a:endParaRPr lang="en-IN" sz="1800" dirty="0">
              <a:latin typeface="Times New Roman" panose="02020603050405020304" pitchFamily="18" charset="0"/>
              <a:cs typeface="Times New Roman" panose="02020603050405020304" pitchFamily="18" charset="0"/>
            </a:endParaRPr>
          </a:p>
          <a:p>
            <a:pPr lvl="1" algn="just"/>
            <a:r>
              <a:rPr lang="en-GB" sz="1800" dirty="0">
                <a:latin typeface="Times New Roman" panose="02020603050405020304" pitchFamily="18" charset="0"/>
                <a:cs typeface="Times New Roman" panose="02020603050405020304" pitchFamily="18" charset="0"/>
              </a:rPr>
              <a:t>Mouse		</a:t>
            </a: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	Logitech.</a:t>
            </a:r>
            <a:endParaRPr lang="en-IN" sz="1800" dirty="0">
              <a:latin typeface="Times New Roman" panose="02020603050405020304" pitchFamily="18" charset="0"/>
              <a:cs typeface="Times New Roman" panose="02020603050405020304" pitchFamily="18" charset="0"/>
            </a:endParaRPr>
          </a:p>
          <a:p>
            <a:pPr lvl="1" algn="just"/>
            <a:r>
              <a:rPr lang="en-GB" sz="1800" dirty="0">
                <a:latin typeface="Times New Roman" panose="02020603050405020304" pitchFamily="18" charset="0"/>
                <a:cs typeface="Times New Roman" panose="02020603050405020304" pitchFamily="18" charset="0"/>
              </a:rPr>
              <a:t>RAM		</a:t>
            </a: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	4 </a:t>
            </a:r>
            <a:r>
              <a:rPr lang="en-GB" sz="1800" dirty="0" smtClean="0">
                <a:latin typeface="Times New Roman" panose="02020603050405020304" pitchFamily="18" charset="0"/>
                <a:cs typeface="Times New Roman" panose="02020603050405020304" pitchFamily="18" charset="0"/>
              </a:rPr>
              <a:t>GB</a:t>
            </a:r>
          </a:p>
          <a:p>
            <a:pPr marL="457200" lvl="1" indent="0" algn="just">
              <a:buNone/>
            </a:pPr>
            <a:endParaRPr lang="en-GB" sz="1800" dirty="0">
              <a:latin typeface="Times New Roman" panose="02020603050405020304" pitchFamily="18" charset="0"/>
              <a:cs typeface="Times New Roman" panose="02020603050405020304" pitchFamily="18" charset="0"/>
            </a:endParaRPr>
          </a:p>
          <a:p>
            <a:pPr marL="457200" lvl="1" indent="0" algn="just">
              <a:buNone/>
            </a:pPr>
            <a:endParaRPr lang="en-GB" sz="18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SOFTWARE</a:t>
            </a:r>
            <a:r>
              <a:rPr lang="en-US" b="1" dirty="0"/>
              <a:t> </a:t>
            </a:r>
            <a:r>
              <a:rPr lang="en-US" sz="2400" b="1" dirty="0" smtClean="0">
                <a:latin typeface="Times New Roman" panose="02020603050405020304" pitchFamily="18" charset="0"/>
                <a:cs typeface="Times New Roman" panose="02020603050405020304" pitchFamily="18" charset="0"/>
              </a:rPr>
              <a:t> REQUIREMENTS:</a:t>
            </a:r>
            <a:endParaRPr lang="en-IN" sz="2400" b="1" dirty="0" smtClean="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Operating system 	: 	Windows 7/8/10.</a:t>
            </a:r>
            <a:endParaRPr lang="en-IN"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Coding Language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Java</a:t>
            </a:r>
            <a:endParaRPr lang="en-IN" sz="1800" dirty="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IDE</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NetBeans 8.0.</a:t>
            </a:r>
            <a:endParaRPr lang="en-IN"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JDK		</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JDK 1.8.</a:t>
            </a:r>
            <a:endParaRPr lang="en-IN"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Database		</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MYSQL 10.0.</a:t>
            </a:r>
            <a:endParaRPr lang="en-IN" sz="1800" dirty="0">
              <a:latin typeface="Times New Roman" panose="02020603050405020304" pitchFamily="18" charset="0"/>
              <a:cs typeface="Times New Roman" panose="02020603050405020304" pitchFamily="18" charset="0"/>
            </a:endParaRPr>
          </a:p>
          <a:p>
            <a:pPr lvl="1" algn="just"/>
            <a:endParaRPr lang="en-GB"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037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1526"/>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MODULES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5211"/>
            <a:ext cx="10515600" cy="5473338"/>
          </a:xfrm>
        </p:spPr>
        <p:txBody>
          <a:bodyPr>
            <a:normAutofit/>
          </a:bodyPr>
          <a:lstStyle/>
          <a:p>
            <a:pPr lvl="0"/>
            <a:endParaRPr lang="en-US" dirty="0" smtClean="0"/>
          </a:p>
          <a:p>
            <a:pPr lvl="0"/>
            <a:endParaRPr lang="en-US" dirty="0"/>
          </a:p>
          <a:p>
            <a:pPr lvl="0"/>
            <a:r>
              <a:rPr lang="en-US" sz="1800" dirty="0" smtClean="0">
                <a:latin typeface="Times New Roman" panose="02020603050405020304" pitchFamily="18" charset="0"/>
                <a:cs typeface="Times New Roman" panose="02020603050405020304" pitchFamily="18" charset="0"/>
              </a:rPr>
              <a:t>CLOUD SERVICE PROVIDER</a:t>
            </a:r>
            <a:endParaRPr lang="en-IN" sz="1800" dirty="0" smtClean="0">
              <a:latin typeface="Times New Roman" panose="02020603050405020304" pitchFamily="18" charset="0"/>
              <a:cs typeface="Times New Roman" panose="02020603050405020304" pitchFamily="18" charset="0"/>
            </a:endParaRPr>
          </a:p>
          <a:p>
            <a:pPr lvl="0"/>
            <a:r>
              <a:rPr lang="en-US" sz="1800" dirty="0" smtClean="0">
                <a:latin typeface="Times New Roman" panose="02020603050405020304" pitchFamily="18" charset="0"/>
                <a:cs typeface="Times New Roman" panose="02020603050405020304" pitchFamily="18" charset="0"/>
              </a:rPr>
              <a:t>DATA USERS MODULE</a:t>
            </a:r>
            <a:endParaRPr lang="en-IN" sz="1800" dirty="0" smtClean="0">
              <a:latin typeface="Times New Roman" panose="02020603050405020304" pitchFamily="18" charset="0"/>
              <a:cs typeface="Times New Roman" panose="02020603050405020304" pitchFamily="18" charset="0"/>
            </a:endParaRPr>
          </a:p>
          <a:p>
            <a:pPr lvl="0"/>
            <a:r>
              <a:rPr lang="en-US" sz="1800" dirty="0" smtClean="0">
                <a:latin typeface="Times New Roman" panose="02020603050405020304" pitchFamily="18" charset="0"/>
                <a:cs typeface="Times New Roman" panose="02020603050405020304" pitchFamily="18" charset="0"/>
              </a:rPr>
              <a:t>PRIVATE CLOUD MODULE</a:t>
            </a:r>
            <a:endParaRPr lang="en-IN" sz="1800" dirty="0" smtClean="0">
              <a:latin typeface="Times New Roman" panose="02020603050405020304" pitchFamily="18" charset="0"/>
              <a:cs typeface="Times New Roman" panose="02020603050405020304" pitchFamily="18" charset="0"/>
            </a:endParaRPr>
          </a:p>
          <a:p>
            <a:pPr lvl="0"/>
            <a:r>
              <a:rPr lang="en-US" sz="1800" dirty="0" smtClean="0">
                <a:latin typeface="Times New Roman" panose="02020603050405020304" pitchFamily="18" charset="0"/>
                <a:cs typeface="Times New Roman" panose="02020603050405020304" pitchFamily="18" charset="0"/>
              </a:rPr>
              <a:t>SECURE DEDUPLICATION SYSTEM</a:t>
            </a:r>
            <a:endParaRPr lang="en-IN" sz="1800" dirty="0" smtClean="0">
              <a:latin typeface="Times New Roman" panose="02020603050405020304" pitchFamily="18" charset="0"/>
              <a:cs typeface="Times New Roman" panose="02020603050405020304" pitchFamily="18" charset="0"/>
            </a:endParaRPr>
          </a:p>
          <a:p>
            <a:pPr lvl="0"/>
            <a:r>
              <a:rPr lang="en-US" sz="1800" dirty="0" smtClean="0">
                <a:latin typeface="Times New Roman" panose="02020603050405020304" pitchFamily="18" charset="0"/>
                <a:cs typeface="Times New Roman" panose="02020603050405020304" pitchFamily="18" charset="0"/>
              </a:rPr>
              <a:t>ACCESS CONTROL SYSTEM</a:t>
            </a:r>
            <a:endParaRPr lang="en-IN" sz="1800" dirty="0" smtClean="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1551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232</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vt:lpstr>
      <vt:lpstr>Times New Roman</vt:lpstr>
      <vt:lpstr>Office Theme</vt:lpstr>
      <vt:lpstr> </vt:lpstr>
      <vt:lpstr> </vt:lpstr>
      <vt:lpstr>ABSTRACT</vt:lpstr>
      <vt:lpstr>EXISTING SYSTEM</vt:lpstr>
      <vt:lpstr>PROPOSED SYSTEM</vt:lpstr>
      <vt:lpstr>INTRODUCTION</vt:lpstr>
      <vt:lpstr>ARCHITECTURE DIAGRAM</vt:lpstr>
      <vt:lpstr>SYSTEM REQUIREMENTS</vt:lpstr>
      <vt:lpstr>MODULES</vt:lpstr>
      <vt:lpstr>MODULE EXPLANATIONS</vt:lpstr>
      <vt:lpstr>MODULE EXPLANATIONS</vt:lpstr>
      <vt:lpstr>MODULE EXPLANATIONS</vt:lpstr>
      <vt:lpstr>IMPLEMENTATION</vt:lpstr>
      <vt:lpstr>SAMPLE SCREEN SHOTS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ELCOT</dc:creator>
  <cp:lastModifiedBy>ELCOT</cp:lastModifiedBy>
  <cp:revision>6</cp:revision>
  <dcterms:created xsi:type="dcterms:W3CDTF">2022-04-24T08:59:27Z</dcterms:created>
  <dcterms:modified xsi:type="dcterms:W3CDTF">2022-04-24T09:53:10Z</dcterms:modified>
</cp:coreProperties>
</file>