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7" r:id="rId3"/>
    <p:sldId id="278" r:id="rId4"/>
    <p:sldId id="257" r:id="rId5"/>
    <p:sldId id="259" r:id="rId6"/>
    <p:sldId id="258" r:id="rId7"/>
    <p:sldId id="260" r:id="rId8"/>
    <p:sldId id="261" r:id="rId9"/>
    <p:sldId id="279" r:id="rId10"/>
    <p:sldId id="262" r:id="rId11"/>
    <p:sldId id="263" r:id="rId12"/>
    <p:sldId id="264" r:id="rId13"/>
    <p:sldId id="265" r:id="rId14"/>
    <p:sldId id="266" r:id="rId15"/>
    <p:sldId id="267" r:id="rId16"/>
    <p:sldId id="268" r:id="rId17"/>
    <p:sldId id="270" r:id="rId18"/>
    <p:sldId id="272" r:id="rId19"/>
    <p:sldId id="274" r:id="rId20"/>
    <p:sldId id="275" r:id="rId21"/>
    <p:sldId id="276"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82" d="100"/>
          <a:sy n="82" d="100"/>
        </p:scale>
        <p:origin x="9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9283815-260E-4796-ACD4-9FA184B1D10F}" type="datetimeFigureOut">
              <a:rPr lang="en-IN" smtClean="0"/>
              <a:t>04-12-2023</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08C813B-F7E9-4787-AEFE-50B13BD3209D}" type="slidenum">
              <a:rPr lang="en-IN" smtClean="0"/>
              <a:t>‹#›</a:t>
            </a:fld>
            <a:endParaRPr lang="en-IN"/>
          </a:p>
        </p:txBody>
      </p:sp>
    </p:spTree>
    <p:extLst>
      <p:ext uri="{BB962C8B-B14F-4D97-AF65-F5344CB8AC3E}">
        <p14:creationId xmlns:p14="http://schemas.microsoft.com/office/powerpoint/2010/main" val="1425584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283815-260E-4796-ACD4-9FA184B1D10F}"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8C813B-F7E9-4787-AEFE-50B13BD3209D}" type="slidenum">
              <a:rPr lang="en-IN" smtClean="0"/>
              <a:t>‹#›</a:t>
            </a:fld>
            <a:endParaRPr lang="en-IN"/>
          </a:p>
        </p:txBody>
      </p:sp>
    </p:spTree>
    <p:extLst>
      <p:ext uri="{BB962C8B-B14F-4D97-AF65-F5344CB8AC3E}">
        <p14:creationId xmlns:p14="http://schemas.microsoft.com/office/powerpoint/2010/main" val="2772582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9283815-260E-4796-ACD4-9FA184B1D10F}" type="datetimeFigureOut">
              <a:rPr lang="en-IN" smtClean="0"/>
              <a:t>04-12-2023</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08C813B-F7E9-4787-AEFE-50B13BD3209D}" type="slidenum">
              <a:rPr lang="en-IN" smtClean="0"/>
              <a:t>‹#›</a:t>
            </a:fld>
            <a:endParaRPr lang="en-IN"/>
          </a:p>
        </p:txBody>
      </p:sp>
    </p:spTree>
    <p:extLst>
      <p:ext uri="{BB962C8B-B14F-4D97-AF65-F5344CB8AC3E}">
        <p14:creationId xmlns:p14="http://schemas.microsoft.com/office/powerpoint/2010/main" val="3820723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283815-260E-4796-ACD4-9FA184B1D10F}"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308C813B-F7E9-4787-AEFE-50B13BD3209D}" type="slidenum">
              <a:rPr lang="en-IN" smtClean="0"/>
              <a:t>‹#›</a:t>
            </a:fld>
            <a:endParaRPr lang="en-IN"/>
          </a:p>
        </p:txBody>
      </p:sp>
    </p:spTree>
    <p:extLst>
      <p:ext uri="{BB962C8B-B14F-4D97-AF65-F5344CB8AC3E}">
        <p14:creationId xmlns:p14="http://schemas.microsoft.com/office/powerpoint/2010/main" val="1861143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9283815-260E-4796-ACD4-9FA184B1D10F}" type="datetimeFigureOut">
              <a:rPr lang="en-IN" smtClean="0"/>
              <a:t>04-12-2023</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08C813B-F7E9-4787-AEFE-50B13BD3209D}" type="slidenum">
              <a:rPr lang="en-IN" smtClean="0"/>
              <a:t>‹#›</a:t>
            </a:fld>
            <a:endParaRPr lang="en-IN"/>
          </a:p>
        </p:txBody>
      </p:sp>
    </p:spTree>
    <p:extLst>
      <p:ext uri="{BB962C8B-B14F-4D97-AF65-F5344CB8AC3E}">
        <p14:creationId xmlns:p14="http://schemas.microsoft.com/office/powerpoint/2010/main" val="1750904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283815-260E-4796-ACD4-9FA184B1D10F}"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8C813B-F7E9-4787-AEFE-50B13BD3209D}" type="slidenum">
              <a:rPr lang="en-IN" smtClean="0"/>
              <a:t>‹#›</a:t>
            </a:fld>
            <a:endParaRPr lang="en-IN"/>
          </a:p>
        </p:txBody>
      </p:sp>
    </p:spTree>
    <p:extLst>
      <p:ext uri="{BB962C8B-B14F-4D97-AF65-F5344CB8AC3E}">
        <p14:creationId xmlns:p14="http://schemas.microsoft.com/office/powerpoint/2010/main" val="491906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283815-260E-4796-ACD4-9FA184B1D10F}" type="datetimeFigureOut">
              <a:rPr lang="en-IN" smtClean="0"/>
              <a:t>04-12-2023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8C813B-F7E9-4787-AEFE-50B13BD3209D}" type="slidenum">
              <a:rPr lang="en-IN" smtClean="0"/>
              <a:t>‹#›</a:t>
            </a:fld>
            <a:endParaRPr lang="en-IN"/>
          </a:p>
        </p:txBody>
      </p:sp>
    </p:spTree>
    <p:extLst>
      <p:ext uri="{BB962C8B-B14F-4D97-AF65-F5344CB8AC3E}">
        <p14:creationId xmlns:p14="http://schemas.microsoft.com/office/powerpoint/2010/main" val="399671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283815-260E-4796-ACD4-9FA184B1D10F}" type="datetimeFigureOut">
              <a:rPr lang="en-IN" smtClean="0"/>
              <a:t>04-12-2023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8C813B-F7E9-4787-AEFE-50B13BD3209D}" type="slidenum">
              <a:rPr lang="en-IN" smtClean="0"/>
              <a:t>‹#›</a:t>
            </a:fld>
            <a:endParaRPr lang="en-IN"/>
          </a:p>
        </p:txBody>
      </p:sp>
    </p:spTree>
    <p:extLst>
      <p:ext uri="{BB962C8B-B14F-4D97-AF65-F5344CB8AC3E}">
        <p14:creationId xmlns:p14="http://schemas.microsoft.com/office/powerpoint/2010/main" val="3798134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83815-260E-4796-ACD4-9FA184B1D10F}" type="datetimeFigureOut">
              <a:rPr lang="en-IN" smtClean="0"/>
              <a:t>04-12-2023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8C813B-F7E9-4787-AEFE-50B13BD3209D}" type="slidenum">
              <a:rPr lang="en-IN" smtClean="0"/>
              <a:t>‹#›</a:t>
            </a:fld>
            <a:endParaRPr lang="en-IN"/>
          </a:p>
        </p:txBody>
      </p:sp>
    </p:spTree>
    <p:extLst>
      <p:ext uri="{BB962C8B-B14F-4D97-AF65-F5344CB8AC3E}">
        <p14:creationId xmlns:p14="http://schemas.microsoft.com/office/powerpoint/2010/main" val="1453479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9283815-260E-4796-ACD4-9FA184B1D10F}" type="datetimeFigureOut">
              <a:rPr lang="en-IN" smtClean="0"/>
              <a:t>04-12-2023</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08C813B-F7E9-4787-AEFE-50B13BD3209D}" type="slidenum">
              <a:rPr lang="en-IN" smtClean="0"/>
              <a:t>‹#›</a:t>
            </a:fld>
            <a:endParaRPr lang="en-IN"/>
          </a:p>
        </p:txBody>
      </p:sp>
    </p:spTree>
    <p:extLst>
      <p:ext uri="{BB962C8B-B14F-4D97-AF65-F5344CB8AC3E}">
        <p14:creationId xmlns:p14="http://schemas.microsoft.com/office/powerpoint/2010/main" val="369672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283815-260E-4796-ACD4-9FA184B1D10F}"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8C813B-F7E9-4787-AEFE-50B13BD3209D}" type="slidenum">
              <a:rPr lang="en-IN" smtClean="0"/>
              <a:t>‹#›</a:t>
            </a:fld>
            <a:endParaRPr lang="en-IN"/>
          </a:p>
        </p:txBody>
      </p:sp>
    </p:spTree>
    <p:extLst>
      <p:ext uri="{BB962C8B-B14F-4D97-AF65-F5344CB8AC3E}">
        <p14:creationId xmlns:p14="http://schemas.microsoft.com/office/powerpoint/2010/main" val="350945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9283815-260E-4796-ACD4-9FA184B1D10F}" type="datetimeFigureOut">
              <a:rPr lang="en-IN" smtClean="0"/>
              <a:t>04-12-2023</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08C813B-F7E9-4787-AEFE-50B13BD3209D}"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77534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39804-0BA0-B3B3-4AC4-0482FD018A7C}"/>
              </a:ext>
            </a:extLst>
          </p:cNvPr>
          <p:cNvSpPr>
            <a:spLocks noGrp="1"/>
          </p:cNvSpPr>
          <p:nvPr>
            <p:ph type="ctrTitle"/>
          </p:nvPr>
        </p:nvSpPr>
        <p:spPr>
          <a:xfrm>
            <a:off x="262482" y="944130"/>
            <a:ext cx="11322569" cy="2008682"/>
          </a:xfrm>
        </p:spPr>
        <p:txBody>
          <a:bodyPr>
            <a:normAutofit fontScale="90000"/>
          </a:bodyPr>
          <a:lstStyle/>
          <a:p>
            <a:pPr algn="ctr"/>
            <a:r>
              <a:rPr lang="en-US" sz="5400" dirty="0"/>
              <a:t>Health insurance cost prediction </a:t>
            </a:r>
            <a:br>
              <a:rPr lang="en-US" sz="5400" dirty="0"/>
            </a:br>
            <a:r>
              <a:rPr lang="en-US" sz="5400" dirty="0"/>
              <a:t>using machine learning</a:t>
            </a:r>
            <a:endParaRPr lang="en-IN" sz="5400" dirty="0"/>
          </a:p>
        </p:txBody>
      </p:sp>
      <p:sp>
        <p:nvSpPr>
          <p:cNvPr id="3" name="Subtitle 2">
            <a:extLst>
              <a:ext uri="{FF2B5EF4-FFF2-40B4-BE49-F238E27FC236}">
                <a16:creationId xmlns:a16="http://schemas.microsoft.com/office/drawing/2014/main" id="{CEABB0D9-D93B-8D0B-EE79-26EB48D2D057}"/>
              </a:ext>
            </a:extLst>
          </p:cNvPr>
          <p:cNvSpPr>
            <a:spLocks noGrp="1"/>
          </p:cNvSpPr>
          <p:nvPr>
            <p:ph type="subTitle" idx="1"/>
          </p:nvPr>
        </p:nvSpPr>
        <p:spPr>
          <a:xfrm>
            <a:off x="8080468" y="4488702"/>
            <a:ext cx="3641698" cy="1598212"/>
          </a:xfrm>
        </p:spPr>
        <p:txBody>
          <a:bodyPr>
            <a:normAutofit/>
          </a:bodyPr>
          <a:lstStyle/>
          <a:p>
            <a:r>
              <a:rPr lang="en-US" sz="2400" dirty="0">
                <a:solidFill>
                  <a:schemeClr val="bg1"/>
                </a:solidFill>
              </a:rPr>
              <a:t>TAMIL SELVAN P</a:t>
            </a:r>
          </a:p>
          <a:p>
            <a:r>
              <a:rPr lang="en-US" sz="2400" dirty="0">
                <a:solidFill>
                  <a:schemeClr val="bg1"/>
                </a:solidFill>
              </a:rPr>
              <a:t>II-MCA</a:t>
            </a:r>
          </a:p>
          <a:p>
            <a:r>
              <a:rPr lang="en-US" sz="2400" dirty="0">
                <a:solidFill>
                  <a:schemeClr val="bg1"/>
                </a:solidFill>
              </a:rPr>
              <a:t>22CSEA74</a:t>
            </a:r>
          </a:p>
        </p:txBody>
      </p:sp>
      <p:sp>
        <p:nvSpPr>
          <p:cNvPr id="4" name="TextBox 3">
            <a:extLst>
              <a:ext uri="{FF2B5EF4-FFF2-40B4-BE49-F238E27FC236}">
                <a16:creationId xmlns:a16="http://schemas.microsoft.com/office/drawing/2014/main" id="{DE1CA2C9-D625-B04F-6695-C9F2B836B44E}"/>
              </a:ext>
            </a:extLst>
          </p:cNvPr>
          <p:cNvSpPr txBox="1"/>
          <p:nvPr/>
        </p:nvSpPr>
        <p:spPr>
          <a:xfrm>
            <a:off x="469834" y="4458222"/>
            <a:ext cx="7272086" cy="1200329"/>
          </a:xfrm>
          <a:prstGeom prst="rect">
            <a:avLst/>
          </a:prstGeom>
          <a:noFill/>
        </p:spPr>
        <p:txBody>
          <a:bodyPr wrap="square" rtlCol="0">
            <a:spAutoFit/>
          </a:bodyPr>
          <a:lstStyle/>
          <a:p>
            <a:r>
              <a:rPr lang="en-US" sz="2400" dirty="0">
                <a:solidFill>
                  <a:schemeClr val="bg1"/>
                </a:solidFill>
              </a:rPr>
              <a:t>UNDER THE GUIDANCE OF </a:t>
            </a:r>
          </a:p>
          <a:p>
            <a:r>
              <a:rPr lang="en-US" sz="2400" dirty="0">
                <a:solidFill>
                  <a:schemeClr val="bg1"/>
                </a:solidFill>
              </a:rPr>
              <a:t>MR. K. MOORTHY, MCA.,</a:t>
            </a:r>
          </a:p>
          <a:p>
            <a:r>
              <a:rPr lang="en-US" sz="2400" dirty="0">
                <a:solidFill>
                  <a:schemeClr val="bg1"/>
                </a:solidFill>
              </a:rPr>
              <a:t>DEPARTMENT OF COMPUTER APPLICATIONS</a:t>
            </a:r>
          </a:p>
        </p:txBody>
      </p:sp>
    </p:spTree>
    <p:extLst>
      <p:ext uri="{BB962C8B-B14F-4D97-AF65-F5344CB8AC3E}">
        <p14:creationId xmlns:p14="http://schemas.microsoft.com/office/powerpoint/2010/main" val="3987910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F0D92A-A347-F67C-C216-C81B1D5FA001}"/>
              </a:ext>
            </a:extLst>
          </p:cNvPr>
          <p:cNvSpPr>
            <a:spLocks noGrp="1"/>
          </p:cNvSpPr>
          <p:nvPr>
            <p:ph idx="1"/>
          </p:nvPr>
        </p:nvSpPr>
        <p:spPr>
          <a:xfrm>
            <a:off x="512941" y="1835628"/>
            <a:ext cx="9133979" cy="1593372"/>
          </a:xfrm>
        </p:spPr>
        <p:txBody>
          <a:bodyPr>
            <a:normAutofit fontScale="25000" lnSpcReduction="20000"/>
          </a:bodyPr>
          <a:lstStyle/>
          <a:p>
            <a:pPr marL="0" indent="0">
              <a:buNone/>
            </a:pPr>
            <a:endParaRPr lang="en-US" dirty="0"/>
          </a:p>
          <a:p>
            <a:pPr marL="457200" indent="-457200">
              <a:buAutoNum type="arabicParenR"/>
            </a:pPr>
            <a:r>
              <a:rPr lang="en-IN" sz="11200" b="1" dirty="0">
                <a:latin typeface="Times New Roman" panose="02020603050405020304" pitchFamily="18" charset="0"/>
                <a:cs typeface="Times New Roman" panose="02020603050405020304" pitchFamily="18" charset="0"/>
              </a:rPr>
              <a:t>Visualization</a:t>
            </a:r>
          </a:p>
          <a:p>
            <a:pPr marL="0" indent="0">
              <a:buNone/>
            </a:pPr>
            <a:r>
              <a:rPr lang="en-IN" sz="8000" b="1" dirty="0">
                <a:latin typeface="Times New Roman" panose="02020603050405020304" pitchFamily="18" charset="0"/>
                <a:cs typeface="Times New Roman" panose="02020603050405020304" pitchFamily="18" charset="0"/>
              </a:rPr>
              <a:t>           pie chart </a:t>
            </a:r>
          </a:p>
          <a:p>
            <a:pPr marL="0" indent="0">
              <a:buNone/>
            </a:pPr>
            <a:r>
              <a:rPr lang="en-IN" sz="8000" dirty="0">
                <a:latin typeface="Times New Roman" panose="02020603050405020304" pitchFamily="18" charset="0"/>
                <a:cs typeface="Times New Roman" panose="02020603050405020304" pitchFamily="18" charset="0"/>
              </a:rPr>
              <a:t>                  pie chart Represent </a:t>
            </a:r>
            <a:r>
              <a:rPr lang="en-IN" sz="8000" dirty="0" err="1">
                <a:latin typeface="Times New Roman" panose="02020603050405020304" pitchFamily="18" charset="0"/>
                <a:cs typeface="Times New Roman" panose="02020603050405020304" pitchFamily="18" charset="0"/>
              </a:rPr>
              <a:t>sex,smoker,and</a:t>
            </a:r>
            <a:r>
              <a:rPr lang="en-IN" sz="8000" dirty="0">
                <a:latin typeface="Times New Roman" panose="02020603050405020304" pitchFamily="18" charset="0"/>
                <a:cs typeface="Times New Roman" panose="02020603050405020304" pitchFamily="18" charset="0"/>
              </a:rPr>
              <a:t> region</a:t>
            </a:r>
          </a:p>
        </p:txBody>
      </p:sp>
      <p:pic>
        <p:nvPicPr>
          <p:cNvPr id="2052" name="Picture 4" descr="Lightbox">
            <a:extLst>
              <a:ext uri="{FF2B5EF4-FFF2-40B4-BE49-F238E27FC236}">
                <a16:creationId xmlns:a16="http://schemas.microsoft.com/office/drawing/2014/main" id="{35C08D1C-40B8-C378-D1F3-36FAC11EA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941" y="3891505"/>
            <a:ext cx="9677400" cy="27813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D7D387E-BDD7-9C26-0DB9-AE511608DAF1}"/>
              </a:ext>
            </a:extLst>
          </p:cNvPr>
          <p:cNvSpPr txBox="1"/>
          <p:nvPr/>
        </p:nvSpPr>
        <p:spPr>
          <a:xfrm>
            <a:off x="512941" y="967468"/>
            <a:ext cx="7331607" cy="461665"/>
          </a:xfrm>
          <a:prstGeom prst="rect">
            <a:avLst/>
          </a:prstGeom>
          <a:noFill/>
        </p:spPr>
        <p:txBody>
          <a:bodyPr wrap="square" rtlCol="0">
            <a:spAutoFit/>
          </a:bodyPr>
          <a:lstStyle/>
          <a:p>
            <a:pPr algn="ctr"/>
            <a:r>
              <a:rPr lang="en-US" sz="2400" dirty="0">
                <a:solidFill>
                  <a:schemeClr val="bg1"/>
                </a:solidFill>
                <a:highlight>
                  <a:srgbClr val="C0C0C0"/>
                </a:highlight>
                <a:latin typeface="Times New Roman" panose="02020603050405020304" pitchFamily="18" charset="0"/>
                <a:cs typeface="Times New Roman" panose="02020603050405020304" pitchFamily="18" charset="0"/>
              </a:rPr>
              <a:t>MACHINE LEARNING MODELS</a:t>
            </a:r>
            <a:endParaRPr lang="en-IN" sz="2400" dirty="0">
              <a:solidFill>
                <a:schemeClr val="bg1"/>
              </a:solidFill>
              <a:highlight>
                <a:srgbClr val="C0C0C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12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0A9200-A6F7-AF2B-0CED-0A15E84EDFF5}"/>
              </a:ext>
            </a:extLst>
          </p:cNvPr>
          <p:cNvSpPr>
            <a:spLocks noGrp="1"/>
          </p:cNvSpPr>
          <p:nvPr>
            <p:ph idx="1"/>
          </p:nvPr>
        </p:nvSpPr>
        <p:spPr>
          <a:xfrm>
            <a:off x="385009" y="465220"/>
            <a:ext cx="4827071" cy="1378820"/>
          </a:xfrm>
        </p:spPr>
        <p:txBody>
          <a:bodyPr>
            <a:normAutofit/>
          </a:bodyPr>
          <a:lstStyle/>
          <a:p>
            <a:r>
              <a:rPr lang="en-US" sz="3000" dirty="0">
                <a:highlight>
                  <a:srgbClr val="C0C0C0"/>
                </a:highlight>
                <a:latin typeface="Times New Roman" panose="02020603050405020304" pitchFamily="18" charset="0"/>
                <a:cs typeface="Times New Roman" panose="02020603050405020304" pitchFamily="18" charset="0"/>
              </a:rPr>
              <a:t>Histogram</a:t>
            </a:r>
          </a:p>
        </p:txBody>
      </p:sp>
      <p:pic>
        <p:nvPicPr>
          <p:cNvPr id="4" name="image13.png">
            <a:extLst>
              <a:ext uri="{FF2B5EF4-FFF2-40B4-BE49-F238E27FC236}">
                <a16:creationId xmlns:a16="http://schemas.microsoft.com/office/drawing/2014/main" id="{8FD1684A-F718-FDFC-0B8B-B5B0306F8430}"/>
              </a:ext>
            </a:extLst>
          </p:cNvPr>
          <p:cNvPicPr>
            <a:picLocks noChangeAspect="1"/>
          </p:cNvPicPr>
          <p:nvPr/>
        </p:nvPicPr>
        <p:blipFill>
          <a:blip r:embed="rId2" cstate="print"/>
          <a:stretch>
            <a:fillRect/>
          </a:stretch>
        </p:blipFill>
        <p:spPr>
          <a:xfrm>
            <a:off x="1508760" y="1844040"/>
            <a:ext cx="9174480" cy="4906694"/>
          </a:xfrm>
          <a:prstGeom prst="rect">
            <a:avLst/>
          </a:prstGeom>
        </p:spPr>
      </p:pic>
    </p:spTree>
    <p:extLst>
      <p:ext uri="{BB962C8B-B14F-4D97-AF65-F5344CB8AC3E}">
        <p14:creationId xmlns:p14="http://schemas.microsoft.com/office/powerpoint/2010/main" val="1053030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5B7E52-EC8D-52DA-50A6-6656F789F521}"/>
              </a:ext>
            </a:extLst>
          </p:cNvPr>
          <p:cNvSpPr>
            <a:spLocks noGrp="1"/>
          </p:cNvSpPr>
          <p:nvPr>
            <p:ph idx="1"/>
          </p:nvPr>
        </p:nvSpPr>
        <p:spPr>
          <a:xfrm>
            <a:off x="609600" y="548640"/>
            <a:ext cx="11932920" cy="5775960"/>
          </a:xfrm>
        </p:spPr>
        <p:txBody>
          <a:bodyPr/>
          <a:lstStyle/>
          <a:p>
            <a:r>
              <a:rPr lang="en-US" dirty="0"/>
              <a:t>Heat Map</a:t>
            </a:r>
          </a:p>
          <a:p>
            <a:pPr marL="0" indent="0">
              <a:buNone/>
            </a:pPr>
            <a:r>
              <a:rPr lang="en-US" dirty="0"/>
              <a:t>          </a:t>
            </a:r>
            <a:r>
              <a:rPr lang="en-US" i="0" dirty="0">
                <a:solidFill>
                  <a:srgbClr val="4D5156"/>
                </a:solidFill>
                <a:effectLst/>
              </a:rPr>
              <a:t>Heatmaps are </a:t>
            </a:r>
            <a:r>
              <a:rPr lang="en-US" i="0" dirty="0">
                <a:solidFill>
                  <a:srgbClr val="040C28"/>
                </a:solidFill>
                <a:effectLst/>
              </a:rPr>
              <a:t>a compelling way to visualize relationships between variables in high dimensional space.</a:t>
            </a:r>
          </a:p>
          <a:p>
            <a:pPr marL="0" indent="0">
              <a:buNone/>
            </a:pPr>
            <a:endParaRPr lang="en-US" dirty="0"/>
          </a:p>
        </p:txBody>
      </p:sp>
      <p:pic>
        <p:nvPicPr>
          <p:cNvPr id="4" name="image11.png">
            <a:extLst>
              <a:ext uri="{FF2B5EF4-FFF2-40B4-BE49-F238E27FC236}">
                <a16:creationId xmlns:a16="http://schemas.microsoft.com/office/drawing/2014/main" id="{27344F5C-10F7-B0C9-86E8-E9EFAE27B347}"/>
              </a:ext>
            </a:extLst>
          </p:cNvPr>
          <p:cNvPicPr>
            <a:picLocks noChangeAspect="1"/>
          </p:cNvPicPr>
          <p:nvPr/>
        </p:nvPicPr>
        <p:blipFill>
          <a:blip r:embed="rId2" cstate="print"/>
          <a:stretch>
            <a:fillRect/>
          </a:stretch>
        </p:blipFill>
        <p:spPr>
          <a:xfrm>
            <a:off x="2115184" y="1930717"/>
            <a:ext cx="6312535" cy="4686934"/>
          </a:xfrm>
          <a:prstGeom prst="rect">
            <a:avLst/>
          </a:prstGeom>
        </p:spPr>
      </p:pic>
      <p:sp>
        <p:nvSpPr>
          <p:cNvPr id="2" name="TextBox 1">
            <a:extLst>
              <a:ext uri="{FF2B5EF4-FFF2-40B4-BE49-F238E27FC236}">
                <a16:creationId xmlns:a16="http://schemas.microsoft.com/office/drawing/2014/main" id="{85B99840-6AF8-5C26-38CE-428F3A59E006}"/>
              </a:ext>
            </a:extLst>
          </p:cNvPr>
          <p:cNvSpPr txBox="1"/>
          <p:nvPr/>
        </p:nvSpPr>
        <p:spPr>
          <a:xfrm>
            <a:off x="1511935" y="1055013"/>
            <a:ext cx="6431280" cy="461665"/>
          </a:xfrm>
          <a:prstGeom prst="rect">
            <a:avLst/>
          </a:prstGeom>
          <a:noFill/>
        </p:spPr>
        <p:txBody>
          <a:bodyPr wrap="square" rtlCol="0">
            <a:spAutoFit/>
          </a:bodyPr>
          <a:lstStyle/>
          <a:p>
            <a:r>
              <a:rPr lang="en-US" sz="2400" dirty="0">
                <a:solidFill>
                  <a:schemeClr val="bg1"/>
                </a:solidFill>
                <a:highlight>
                  <a:srgbClr val="C0C0C0"/>
                </a:highlight>
              </a:rPr>
              <a:t>CORRELATION OF ALL THE DATA SET</a:t>
            </a:r>
            <a:endParaRPr lang="en-IN" sz="2400" dirty="0">
              <a:solidFill>
                <a:schemeClr val="bg1"/>
              </a:solidFill>
              <a:highlight>
                <a:srgbClr val="C0C0C0"/>
              </a:highlight>
            </a:endParaRPr>
          </a:p>
        </p:txBody>
      </p:sp>
    </p:spTree>
    <p:extLst>
      <p:ext uri="{BB962C8B-B14F-4D97-AF65-F5344CB8AC3E}">
        <p14:creationId xmlns:p14="http://schemas.microsoft.com/office/powerpoint/2010/main" val="2331992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05925A-F8E9-475A-DFE6-7BC63588AD74}"/>
              </a:ext>
            </a:extLst>
          </p:cNvPr>
          <p:cNvSpPr>
            <a:spLocks noGrp="1"/>
          </p:cNvSpPr>
          <p:nvPr>
            <p:ph idx="1"/>
          </p:nvPr>
        </p:nvSpPr>
        <p:spPr>
          <a:xfrm>
            <a:off x="130629" y="2096294"/>
            <a:ext cx="8230827" cy="3893959"/>
          </a:xfrm>
        </p:spPr>
        <p:txBody>
          <a:bodyPr>
            <a:normAutofit fontScale="55000" lnSpcReduction="20000"/>
          </a:bodyPr>
          <a:lstStyle/>
          <a:p>
            <a:pPr marL="0" indent="0">
              <a:buNone/>
            </a:pPr>
            <a:endParaRPr lang="en-US" dirty="0"/>
          </a:p>
          <a:p>
            <a:pPr marL="0" indent="0">
              <a:buNone/>
            </a:pPr>
            <a:endParaRPr lang="en-US" dirty="0"/>
          </a:p>
          <a:p>
            <a:pPr marL="0" indent="0">
              <a:buNone/>
            </a:pPr>
            <a:endParaRPr lang="en-US" dirty="0"/>
          </a:p>
          <a:p>
            <a:pPr marL="0" indent="0">
              <a:buNone/>
            </a:pPr>
            <a:r>
              <a:rPr lang="en-US" sz="3300" dirty="0">
                <a:latin typeface="Times New Roman" panose="02020603050405020304" pitchFamily="18" charset="0"/>
                <a:cs typeface="Times New Roman" panose="02020603050405020304" pitchFamily="18" charset="0"/>
              </a:rPr>
              <a:t>TRAIN AND TEST </a:t>
            </a:r>
          </a:p>
          <a:p>
            <a:pPr marL="0" indent="0">
              <a:buNone/>
            </a:pPr>
            <a:r>
              <a:rPr lang="en-US" sz="3300" dirty="0">
                <a:latin typeface="Times New Roman" panose="02020603050405020304" pitchFamily="18" charset="0"/>
                <a:cs typeface="Times New Roman" panose="02020603050405020304" pitchFamily="18" charset="0"/>
              </a:rPr>
              <a:t>from </a:t>
            </a:r>
            <a:r>
              <a:rPr lang="en-US" sz="3300" dirty="0" err="1">
                <a:latin typeface="Times New Roman" panose="02020603050405020304" pitchFamily="18" charset="0"/>
                <a:cs typeface="Times New Roman" panose="02020603050405020304" pitchFamily="18" charset="0"/>
              </a:rPr>
              <a:t>sklearn.model_selection</a:t>
            </a:r>
            <a:r>
              <a:rPr lang="en-US" sz="3300" dirty="0">
                <a:latin typeface="Times New Roman" panose="02020603050405020304" pitchFamily="18" charset="0"/>
                <a:cs typeface="Times New Roman" panose="02020603050405020304" pitchFamily="18" charset="0"/>
              </a:rPr>
              <a:t> import </a:t>
            </a:r>
            <a:r>
              <a:rPr lang="en-US" sz="3300" dirty="0" err="1">
                <a:latin typeface="Times New Roman" panose="02020603050405020304" pitchFamily="18" charset="0"/>
                <a:cs typeface="Times New Roman" panose="02020603050405020304" pitchFamily="18" charset="0"/>
              </a:rPr>
              <a:t>train_test_split</a:t>
            </a:r>
            <a:endParaRPr lang="en-US" sz="3300" dirty="0">
              <a:latin typeface="Times New Roman" panose="02020603050405020304" pitchFamily="18" charset="0"/>
              <a:cs typeface="Times New Roman" panose="02020603050405020304" pitchFamily="18" charset="0"/>
            </a:endParaRPr>
          </a:p>
          <a:p>
            <a:pPr marL="0" indent="0">
              <a:buNone/>
            </a:pPr>
            <a:r>
              <a:rPr lang="en-US" sz="3300" dirty="0" err="1">
                <a:latin typeface="Times New Roman" panose="02020603050405020304" pitchFamily="18" charset="0"/>
                <a:cs typeface="Times New Roman" panose="02020603050405020304" pitchFamily="18" charset="0"/>
              </a:rPr>
              <a:t>X_train,X_test,y_train,y_test</a:t>
            </a:r>
            <a:r>
              <a:rPr lang="en-US" sz="3300" dirty="0">
                <a:latin typeface="Times New Roman" panose="02020603050405020304" pitchFamily="18" charset="0"/>
                <a:cs typeface="Times New Roman" panose="02020603050405020304" pitchFamily="18" charset="0"/>
              </a:rPr>
              <a:t>=</a:t>
            </a:r>
            <a:r>
              <a:rPr lang="en-US" sz="3300" dirty="0" err="1">
                <a:latin typeface="Times New Roman" panose="02020603050405020304" pitchFamily="18" charset="0"/>
                <a:cs typeface="Times New Roman" panose="02020603050405020304" pitchFamily="18" charset="0"/>
              </a:rPr>
              <a:t>train_test_split</a:t>
            </a:r>
            <a:r>
              <a:rPr lang="en-US" sz="3300" dirty="0">
                <a:latin typeface="Times New Roman" panose="02020603050405020304" pitchFamily="18" charset="0"/>
                <a:cs typeface="Times New Roman" panose="02020603050405020304" pitchFamily="18" charset="0"/>
              </a:rPr>
              <a:t>(</a:t>
            </a:r>
            <a:r>
              <a:rPr lang="en-US" sz="3300" dirty="0" err="1">
                <a:latin typeface="Times New Roman" panose="02020603050405020304" pitchFamily="18" charset="0"/>
                <a:cs typeface="Times New Roman" panose="02020603050405020304" pitchFamily="18" charset="0"/>
              </a:rPr>
              <a:t>X,y,test_size</a:t>
            </a:r>
            <a:r>
              <a:rPr lang="en-US" sz="3300" dirty="0">
                <a:latin typeface="Times New Roman" panose="02020603050405020304" pitchFamily="18" charset="0"/>
                <a:cs typeface="Times New Roman" panose="02020603050405020304" pitchFamily="18" charset="0"/>
              </a:rPr>
              <a:t>=0.2,random_state=42)</a:t>
            </a:r>
          </a:p>
          <a:p>
            <a:pPr marL="0" indent="0">
              <a:buNone/>
            </a:pPr>
            <a:endParaRPr lang="en-US" sz="3300" dirty="0">
              <a:latin typeface="Times New Roman" panose="02020603050405020304" pitchFamily="18" charset="0"/>
              <a:cs typeface="Times New Roman" panose="02020603050405020304" pitchFamily="18" charset="0"/>
            </a:endParaRPr>
          </a:p>
          <a:p>
            <a:pPr marL="0" indent="0">
              <a:buNone/>
            </a:pPr>
            <a:r>
              <a:rPr lang="en-US" sz="3300" dirty="0">
                <a:latin typeface="Times New Roman" panose="02020603050405020304" pitchFamily="18" charset="0"/>
                <a:cs typeface="Times New Roman" panose="02020603050405020304" pitchFamily="18" charset="0"/>
              </a:rPr>
              <a:t>TRAIN THE MODELS</a:t>
            </a:r>
          </a:p>
          <a:p>
            <a:r>
              <a:rPr lang="en-US" sz="3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Here we Trained the model for Random Forest Regressor using </a:t>
            </a:r>
            <a:r>
              <a:rPr lang="en-US" sz="33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X_train</a:t>
            </a:r>
            <a:r>
              <a:rPr lang="en-US" sz="3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33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y_train</a:t>
            </a:r>
            <a:r>
              <a:rPr lang="en-US" sz="3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endParaRPr lang="en-US" sz="3300" dirty="0">
              <a:solidFill>
                <a:srgbClr val="333333"/>
              </a:solidFill>
              <a:ea typeface="Times New Roman" panose="02020603050405020304" pitchFamily="18" charset="0"/>
            </a:endParaRPr>
          </a:p>
          <a:p>
            <a:pPr marL="0" indent="0">
              <a:buNone/>
            </a:pPr>
            <a:r>
              <a:rPr lang="en-US" sz="33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This is the same step for all the regression algorithm we used.</a:t>
            </a:r>
            <a:endParaRPr lang="en-IN" sz="3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a:p>
            <a:pPr marL="0" indent="0">
              <a:buNone/>
            </a:pPr>
            <a:endParaRPr lang="en-IN" dirty="0"/>
          </a:p>
          <a:p>
            <a:pPr marL="0" indent="0">
              <a:buNone/>
            </a:pPr>
            <a:endParaRPr lang="en-IN" dirty="0"/>
          </a:p>
        </p:txBody>
      </p:sp>
      <p:sp>
        <p:nvSpPr>
          <p:cNvPr id="2" name="TextBox 1">
            <a:extLst>
              <a:ext uri="{FF2B5EF4-FFF2-40B4-BE49-F238E27FC236}">
                <a16:creationId xmlns:a16="http://schemas.microsoft.com/office/drawing/2014/main" id="{A6C9E53E-081A-7167-84FF-6A933A98196A}"/>
              </a:ext>
            </a:extLst>
          </p:cNvPr>
          <p:cNvSpPr txBox="1"/>
          <p:nvPr/>
        </p:nvSpPr>
        <p:spPr>
          <a:xfrm>
            <a:off x="1005840" y="1051560"/>
            <a:ext cx="8839200" cy="523220"/>
          </a:xfrm>
          <a:prstGeom prst="rect">
            <a:avLst/>
          </a:prstGeom>
          <a:noFill/>
        </p:spPr>
        <p:txBody>
          <a:bodyPr wrap="square" rtlCol="0">
            <a:spAutoFit/>
          </a:bodyPr>
          <a:lstStyle/>
          <a:p>
            <a:pPr algn="ctr"/>
            <a:r>
              <a:rPr lang="en-US" sz="2800" dirty="0">
                <a:solidFill>
                  <a:schemeClr val="bg1"/>
                </a:solidFill>
                <a:highlight>
                  <a:srgbClr val="C0C0C0"/>
                </a:highlight>
                <a:latin typeface="Times New Roman" panose="02020603050405020304" pitchFamily="18" charset="0"/>
                <a:cs typeface="Times New Roman" panose="02020603050405020304" pitchFamily="18" charset="0"/>
              </a:rPr>
              <a:t>MACHINE LEARNING MODEL</a:t>
            </a:r>
            <a:endParaRPr lang="en-IN" sz="2800" dirty="0">
              <a:solidFill>
                <a:schemeClr val="bg1"/>
              </a:solidFill>
              <a:highlight>
                <a:srgbClr val="C0C0C0"/>
              </a:highligh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17AE6F1-2B1B-4424-4CD8-71006A081A58}"/>
              </a:ext>
            </a:extLst>
          </p:cNvPr>
          <p:cNvPicPr>
            <a:picLocks noChangeAspect="1"/>
          </p:cNvPicPr>
          <p:nvPr/>
        </p:nvPicPr>
        <p:blipFill>
          <a:blip r:embed="rId2"/>
          <a:stretch>
            <a:fillRect/>
          </a:stretch>
        </p:blipFill>
        <p:spPr>
          <a:xfrm>
            <a:off x="8361456" y="5122505"/>
            <a:ext cx="3434038" cy="1999869"/>
          </a:xfrm>
          <a:prstGeom prst="rect">
            <a:avLst/>
          </a:prstGeom>
        </p:spPr>
      </p:pic>
      <p:pic>
        <p:nvPicPr>
          <p:cNvPr id="7" name="Picture 6">
            <a:extLst>
              <a:ext uri="{FF2B5EF4-FFF2-40B4-BE49-F238E27FC236}">
                <a16:creationId xmlns:a16="http://schemas.microsoft.com/office/drawing/2014/main" id="{3346A1F4-104E-C469-969B-20CA25FCF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1456" y="1835036"/>
            <a:ext cx="3216440" cy="3464751"/>
          </a:xfrm>
          <a:prstGeom prst="rect">
            <a:avLst/>
          </a:prstGeom>
        </p:spPr>
      </p:pic>
    </p:spTree>
    <p:extLst>
      <p:ext uri="{BB962C8B-B14F-4D97-AF65-F5344CB8AC3E}">
        <p14:creationId xmlns:p14="http://schemas.microsoft.com/office/powerpoint/2010/main" val="3503278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3C35F-59D1-6498-3655-4568BC14445F}"/>
              </a:ext>
            </a:extLst>
          </p:cNvPr>
          <p:cNvSpPr>
            <a:spLocks noGrp="1"/>
          </p:cNvSpPr>
          <p:nvPr>
            <p:ph type="title"/>
          </p:nvPr>
        </p:nvSpPr>
        <p:spPr/>
        <p:txBody>
          <a:bodyPr>
            <a:normAutofit/>
          </a:bodyPr>
          <a:lstStyle/>
          <a:p>
            <a:r>
              <a:rPr lang="en-US" b="1" dirty="0"/>
              <a:t>PREDICTION ON TEST DATA </a:t>
            </a:r>
            <a:br>
              <a:rPr lang="en-US" b="1" dirty="0"/>
            </a:br>
            <a:endParaRPr lang="en-IN" sz="2800" dirty="0"/>
          </a:p>
        </p:txBody>
      </p:sp>
      <p:sp>
        <p:nvSpPr>
          <p:cNvPr id="3" name="Content Placeholder 2">
            <a:extLst>
              <a:ext uri="{FF2B5EF4-FFF2-40B4-BE49-F238E27FC236}">
                <a16:creationId xmlns:a16="http://schemas.microsoft.com/office/drawing/2014/main" id="{A845193D-E83A-294C-40E8-79F3310D9669}"/>
              </a:ext>
            </a:extLst>
          </p:cNvPr>
          <p:cNvSpPr>
            <a:spLocks noGrp="1"/>
          </p:cNvSpPr>
          <p:nvPr>
            <p:ph idx="1"/>
          </p:nvPr>
        </p:nvSpPr>
        <p:spPr/>
        <p:txBody>
          <a:bodyPr/>
          <a:lstStyle/>
          <a:p>
            <a:r>
              <a:rPr lang="en-US" dirty="0"/>
              <a:t>Here we predicted on the test data (</a:t>
            </a:r>
            <a:r>
              <a:rPr lang="en-US" dirty="0" err="1"/>
              <a:t>X_test</a:t>
            </a:r>
            <a:r>
              <a:rPr lang="en-US" dirty="0"/>
              <a:t>) and compare the actual value and predicted value</a:t>
            </a:r>
          </a:p>
          <a:p>
            <a:r>
              <a:rPr lang="en-US" dirty="0"/>
              <a:t> y_pred1 = </a:t>
            </a:r>
            <a:r>
              <a:rPr lang="en-US" dirty="0" err="1"/>
              <a:t>lr.predict</a:t>
            </a:r>
            <a:r>
              <a:rPr lang="en-US" dirty="0"/>
              <a:t>(</a:t>
            </a:r>
            <a:r>
              <a:rPr lang="en-US" dirty="0" err="1"/>
              <a:t>X_test</a:t>
            </a:r>
            <a:r>
              <a:rPr lang="en-US" dirty="0"/>
              <a:t>)</a:t>
            </a:r>
          </a:p>
          <a:p>
            <a:r>
              <a:rPr lang="en-US" dirty="0"/>
              <a:t> y_pred2 = </a:t>
            </a:r>
            <a:r>
              <a:rPr lang="en-US" dirty="0" err="1"/>
              <a:t>svm.predict</a:t>
            </a:r>
            <a:r>
              <a:rPr lang="en-US" dirty="0"/>
              <a:t>(</a:t>
            </a:r>
            <a:r>
              <a:rPr lang="en-US" dirty="0" err="1"/>
              <a:t>X_test</a:t>
            </a:r>
            <a:r>
              <a:rPr lang="en-US" dirty="0"/>
              <a:t>) </a:t>
            </a:r>
          </a:p>
          <a:p>
            <a:r>
              <a:rPr lang="en-US" dirty="0"/>
              <a:t>y_pred3 = </a:t>
            </a:r>
            <a:r>
              <a:rPr lang="en-US" dirty="0" err="1"/>
              <a:t>rf.predict</a:t>
            </a:r>
            <a:r>
              <a:rPr lang="en-US" dirty="0"/>
              <a:t>(</a:t>
            </a:r>
            <a:r>
              <a:rPr lang="en-US" dirty="0" err="1"/>
              <a:t>X_test</a:t>
            </a:r>
            <a:r>
              <a:rPr lang="en-US" dirty="0"/>
              <a:t>)</a:t>
            </a:r>
          </a:p>
          <a:p>
            <a:r>
              <a:rPr lang="en-US" dirty="0"/>
              <a:t> y_pred4 = </a:t>
            </a:r>
            <a:r>
              <a:rPr lang="en-US" dirty="0" err="1"/>
              <a:t>gr.predict</a:t>
            </a:r>
            <a:r>
              <a:rPr lang="en-US" dirty="0"/>
              <a:t>(</a:t>
            </a:r>
            <a:r>
              <a:rPr lang="en-US" dirty="0" err="1"/>
              <a:t>X_test</a:t>
            </a:r>
            <a:r>
              <a:rPr lang="en-US" dirty="0"/>
              <a:t>) </a:t>
            </a:r>
          </a:p>
          <a:p>
            <a:r>
              <a:rPr lang="en-US" dirty="0"/>
              <a:t>df1 = </a:t>
            </a:r>
            <a:r>
              <a:rPr lang="en-US" dirty="0" err="1"/>
              <a:t>pd.DataFrame</a:t>
            </a:r>
            <a:r>
              <a:rPr lang="en-US" dirty="0"/>
              <a:t>({'Actual':y_test,'Lr':y_pred1, 'svm':y_pred2,'rf':y_pred3,'gr':y_pred4}) </a:t>
            </a:r>
          </a:p>
          <a:p>
            <a:r>
              <a:rPr lang="en-US" dirty="0"/>
              <a:t>df1 </a:t>
            </a:r>
            <a:endParaRPr lang="en-IN" dirty="0"/>
          </a:p>
        </p:txBody>
      </p:sp>
    </p:spTree>
    <p:extLst>
      <p:ext uri="{BB962C8B-B14F-4D97-AF65-F5344CB8AC3E}">
        <p14:creationId xmlns:p14="http://schemas.microsoft.com/office/powerpoint/2010/main" val="3128072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EDCAE-8C7A-EBB4-E580-BEF5E99B2073}"/>
              </a:ext>
            </a:extLst>
          </p:cNvPr>
          <p:cNvSpPr>
            <a:spLocks noGrp="1"/>
          </p:cNvSpPr>
          <p:nvPr>
            <p:ph type="title"/>
          </p:nvPr>
        </p:nvSpPr>
        <p:spPr/>
        <p:txBody>
          <a:bodyPr/>
          <a:lstStyle/>
          <a:p>
            <a:r>
              <a:rPr lang="en-US" dirty="0"/>
              <a:t> ACTUAL &amp; PREDICTED CHARGES</a:t>
            </a:r>
            <a:endParaRPr lang="en-IN" dirty="0"/>
          </a:p>
        </p:txBody>
      </p:sp>
      <p:sp>
        <p:nvSpPr>
          <p:cNvPr id="3" name="Content Placeholder 2">
            <a:extLst>
              <a:ext uri="{FF2B5EF4-FFF2-40B4-BE49-F238E27FC236}">
                <a16:creationId xmlns:a16="http://schemas.microsoft.com/office/drawing/2014/main" id="{A56D1762-D565-5D90-FA41-907201AFE768}"/>
              </a:ext>
            </a:extLst>
          </p:cNvPr>
          <p:cNvSpPr>
            <a:spLocks noGrp="1"/>
          </p:cNvSpPr>
          <p:nvPr>
            <p:ph idx="1"/>
          </p:nvPr>
        </p:nvSpPr>
        <p:spPr/>
        <p:txBody>
          <a:bodyPr/>
          <a:lstStyle/>
          <a:p>
            <a:endParaRPr lang="en-IN" dirty="0">
              <a:effectLst/>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485BB180-81B8-CAEB-DD00-0CCB4445683F}"/>
              </a:ext>
            </a:extLst>
          </p:cNvPr>
          <p:cNvPicPr>
            <a:picLocks noChangeAspect="1"/>
          </p:cNvPicPr>
          <p:nvPr/>
        </p:nvPicPr>
        <p:blipFill>
          <a:blip r:embed="rId2"/>
          <a:stretch>
            <a:fillRect/>
          </a:stretch>
        </p:blipFill>
        <p:spPr>
          <a:xfrm>
            <a:off x="1688840" y="2031754"/>
            <a:ext cx="5377971" cy="4320033"/>
          </a:xfrm>
          <a:prstGeom prst="rect">
            <a:avLst/>
          </a:prstGeom>
        </p:spPr>
      </p:pic>
    </p:spTree>
    <p:extLst>
      <p:ext uri="{BB962C8B-B14F-4D97-AF65-F5344CB8AC3E}">
        <p14:creationId xmlns:p14="http://schemas.microsoft.com/office/powerpoint/2010/main" val="1167603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96BA44-FFB5-B55E-12B9-72B6ED4A56BF}"/>
              </a:ext>
            </a:extLst>
          </p:cNvPr>
          <p:cNvSpPr txBox="1"/>
          <p:nvPr/>
        </p:nvSpPr>
        <p:spPr>
          <a:xfrm>
            <a:off x="1032114" y="879060"/>
            <a:ext cx="9127958" cy="707886"/>
          </a:xfrm>
          <a:prstGeom prst="rect">
            <a:avLst/>
          </a:prstGeom>
          <a:noFill/>
        </p:spPr>
        <p:txBody>
          <a:bodyPr wrap="square" rtlCol="0">
            <a:spAutoFit/>
          </a:bodyPr>
          <a:lstStyle/>
          <a:p>
            <a:r>
              <a:rPr lang="en-US" sz="4000" b="1" dirty="0">
                <a:solidFill>
                  <a:schemeClr val="bg1"/>
                </a:solidFill>
                <a:latin typeface="Times New Roman" panose="02020603050405020304" pitchFamily="18" charset="0"/>
                <a:cs typeface="Times New Roman" panose="02020603050405020304" pitchFamily="18" charset="0"/>
              </a:rPr>
              <a:t>Comparison chart</a:t>
            </a:r>
            <a:endParaRPr lang="en-IN" sz="2800" b="1" dirty="0">
              <a:solidFill>
                <a:schemeClr val="bg1"/>
              </a:solidFill>
              <a:highlight>
                <a:srgbClr val="C0C0C0"/>
              </a:highlight>
              <a:latin typeface="Times New Roman" panose="02020603050405020304" pitchFamily="18" charset="0"/>
              <a:cs typeface="Times New Roman" panose="02020603050405020304" pitchFamily="18" charset="0"/>
            </a:endParaRPr>
          </a:p>
        </p:txBody>
      </p:sp>
      <p:pic>
        <p:nvPicPr>
          <p:cNvPr id="9" name="image20.jpeg">
            <a:extLst>
              <a:ext uri="{FF2B5EF4-FFF2-40B4-BE49-F238E27FC236}">
                <a16:creationId xmlns:a16="http://schemas.microsoft.com/office/drawing/2014/main" id="{3A4EA2DB-718C-5A6D-3837-D9ECE4DBA2F1}"/>
              </a:ext>
            </a:extLst>
          </p:cNvPr>
          <p:cNvPicPr>
            <a:picLocks noGrp="1" noChangeAspect="1"/>
          </p:cNvPicPr>
          <p:nvPr>
            <p:ph idx="1"/>
          </p:nvPr>
        </p:nvPicPr>
        <p:blipFill>
          <a:blip r:embed="rId2" cstate="print"/>
          <a:stretch>
            <a:fillRect/>
          </a:stretch>
        </p:blipFill>
        <p:spPr>
          <a:xfrm>
            <a:off x="2589362" y="1910637"/>
            <a:ext cx="6013462" cy="4409216"/>
          </a:xfrm>
          <a:prstGeom prst="rect">
            <a:avLst/>
          </a:prstGeom>
        </p:spPr>
      </p:pic>
    </p:spTree>
    <p:extLst>
      <p:ext uri="{BB962C8B-B14F-4D97-AF65-F5344CB8AC3E}">
        <p14:creationId xmlns:p14="http://schemas.microsoft.com/office/powerpoint/2010/main" val="3944447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931E-AA8D-06F0-E172-F771DB3BBC97}"/>
              </a:ext>
            </a:extLst>
          </p:cNvPr>
          <p:cNvSpPr>
            <a:spLocks noGrp="1"/>
          </p:cNvSpPr>
          <p:nvPr>
            <p:ph type="title"/>
          </p:nvPr>
        </p:nvSpPr>
        <p:spPr/>
        <p:txBody>
          <a:bodyPr/>
          <a:lstStyle/>
          <a:p>
            <a:r>
              <a:rPr lang="en-US" dirty="0"/>
              <a:t>Evaluate the algorithm</a:t>
            </a:r>
            <a:endParaRPr lang="en-IN" dirty="0"/>
          </a:p>
        </p:txBody>
      </p:sp>
      <p:sp>
        <p:nvSpPr>
          <p:cNvPr id="3" name="Content Placeholder 2">
            <a:extLst>
              <a:ext uri="{FF2B5EF4-FFF2-40B4-BE49-F238E27FC236}">
                <a16:creationId xmlns:a16="http://schemas.microsoft.com/office/drawing/2014/main" id="{07195A73-6E3B-BB86-0BD9-59714FCEF2FF}"/>
              </a:ext>
            </a:extLst>
          </p:cNvPr>
          <p:cNvSpPr>
            <a:spLocks noGrp="1"/>
          </p:cNvSpPr>
          <p:nvPr>
            <p:ph idx="1"/>
          </p:nvPr>
        </p:nvSpPr>
        <p:spPr>
          <a:xfrm>
            <a:off x="581193" y="2180496"/>
            <a:ext cx="6659362" cy="3669798"/>
          </a:xfrm>
        </p:spPr>
        <p:txBody>
          <a:bodyPr/>
          <a:lstStyle/>
          <a:p>
            <a:r>
              <a:rPr lang="en-US" dirty="0" err="1"/>
              <a:t>Y_test</a:t>
            </a:r>
            <a:r>
              <a:rPr lang="en-US" dirty="0"/>
              <a:t> </a:t>
            </a:r>
            <a:r>
              <a:rPr lang="en-US" dirty="0">
                <a:solidFill>
                  <a:srgbClr val="374151"/>
                </a:solidFill>
                <a:effectLst/>
                <a:ea typeface="Times New Roman" panose="02020603050405020304" pitchFamily="18" charset="0"/>
              </a:rPr>
              <a:t>is represents the actual (true) values of the dependent variable for a test set.</a:t>
            </a:r>
            <a:endParaRPr lang="en-US" dirty="0">
              <a:solidFill>
                <a:srgbClr val="374151"/>
              </a:solidFill>
            </a:endParaRPr>
          </a:p>
          <a:p>
            <a:r>
              <a:rPr lang="en-US" dirty="0">
                <a:solidFill>
                  <a:srgbClr val="374151"/>
                </a:solidFill>
              </a:rPr>
              <a:t>Y_predict1 </a:t>
            </a:r>
            <a:r>
              <a:rPr lang="en-US" dirty="0">
                <a:solidFill>
                  <a:srgbClr val="374151"/>
                </a:solidFill>
                <a:effectLst/>
                <a:ea typeface="Times New Roman" panose="02020603050405020304" pitchFamily="18" charset="0"/>
              </a:rPr>
              <a:t>is represents the predicted values for the dependent variable.</a:t>
            </a:r>
            <a:r>
              <a:rPr lang="en-US" spc="-80" dirty="0">
                <a:solidFill>
                  <a:srgbClr val="374151"/>
                </a:solidFill>
                <a:effectLst/>
                <a:ea typeface="Times New Roman" panose="02020603050405020304" pitchFamily="18" charset="0"/>
              </a:rPr>
              <a:t> </a:t>
            </a:r>
            <a:r>
              <a:rPr lang="en-US" dirty="0">
                <a:solidFill>
                  <a:srgbClr val="374151"/>
                </a:solidFill>
                <a:effectLst/>
                <a:ea typeface="Times New Roman" panose="02020603050405020304" pitchFamily="18" charset="0"/>
              </a:rPr>
              <a:t>These values are obtained from a regression</a:t>
            </a:r>
            <a:r>
              <a:rPr lang="en-US" spc="-20" dirty="0">
                <a:solidFill>
                  <a:srgbClr val="374151"/>
                </a:solidFill>
                <a:effectLst/>
                <a:ea typeface="Times New Roman" panose="02020603050405020304" pitchFamily="18" charset="0"/>
              </a:rPr>
              <a:t> </a:t>
            </a:r>
            <a:r>
              <a:rPr lang="en-US" dirty="0">
                <a:solidFill>
                  <a:srgbClr val="374151"/>
                </a:solidFill>
                <a:effectLst/>
                <a:ea typeface="Times New Roman" panose="02020603050405020304" pitchFamily="18" charset="0"/>
              </a:rPr>
              <a:t>model.</a:t>
            </a:r>
          </a:p>
          <a:p>
            <a:r>
              <a:rPr lang="en-US" dirty="0">
                <a:solidFill>
                  <a:srgbClr val="374151"/>
                </a:solidFill>
                <a:effectLst/>
                <a:ea typeface="Times New Roman" panose="02020603050405020304" pitchFamily="18" charset="0"/>
              </a:rPr>
              <a:t>The R-squared score ranges from 0 to 1, where 1 indicates a perfect fit, meaning the model's predictions perfectly match the actual values.</a:t>
            </a:r>
            <a:endParaRPr lang="en-IN" dirty="0">
              <a:effectLst/>
              <a:ea typeface="Times New Roman" panose="02020603050405020304" pitchFamily="18" charset="0"/>
            </a:endParaRPr>
          </a:p>
          <a:p>
            <a:r>
              <a:rPr lang="en-IN" b="1" dirty="0">
                <a:ea typeface="Times New Roman" panose="02020603050405020304" pitchFamily="18" charset="0"/>
              </a:rPr>
              <a:t>R-Squared Value</a:t>
            </a:r>
            <a:endParaRPr lang="en-IN" b="1" dirty="0">
              <a:effectLst/>
              <a:ea typeface="Times New Roman" panose="02020603050405020304" pitchFamily="18" charset="0"/>
            </a:endParaRPr>
          </a:p>
          <a:p>
            <a:endParaRPr lang="en-US" dirty="0">
              <a:effectLst/>
              <a:ea typeface="Times New Roman" panose="02020603050405020304" pitchFamily="18" charset="0"/>
            </a:endParaRPr>
          </a:p>
          <a:p>
            <a:endParaRPr lang="en-IN" dirty="0">
              <a:effectLst/>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87F5A61D-4D42-AA25-9D90-FB763DBFDFC8}"/>
              </a:ext>
            </a:extLst>
          </p:cNvPr>
          <p:cNvPicPr>
            <a:picLocks noChangeAspect="1"/>
          </p:cNvPicPr>
          <p:nvPr/>
        </p:nvPicPr>
        <p:blipFill>
          <a:blip r:embed="rId2"/>
          <a:stretch>
            <a:fillRect/>
          </a:stretch>
        </p:blipFill>
        <p:spPr>
          <a:xfrm>
            <a:off x="7685315" y="619476"/>
            <a:ext cx="4033933" cy="6238524"/>
          </a:xfrm>
          <a:prstGeom prst="rect">
            <a:avLst/>
          </a:prstGeom>
        </p:spPr>
      </p:pic>
    </p:spTree>
    <p:extLst>
      <p:ext uri="{BB962C8B-B14F-4D97-AF65-F5344CB8AC3E}">
        <p14:creationId xmlns:p14="http://schemas.microsoft.com/office/powerpoint/2010/main" val="3564235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E60BB-9A4D-C628-4811-DAE3F02643D7}"/>
              </a:ext>
            </a:extLst>
          </p:cNvPr>
          <p:cNvSpPr>
            <a:spLocks noGrp="1"/>
          </p:cNvSpPr>
          <p:nvPr>
            <p:ph type="title"/>
          </p:nvPr>
        </p:nvSpPr>
        <p:spPr/>
        <p:txBody>
          <a:bodyPr/>
          <a:lstStyle/>
          <a:p>
            <a:r>
              <a:rPr lang="en-US" dirty="0"/>
              <a:t>Mean absolute error</a:t>
            </a:r>
            <a:endParaRPr lang="en-IN" dirty="0"/>
          </a:p>
        </p:txBody>
      </p:sp>
      <p:sp>
        <p:nvSpPr>
          <p:cNvPr id="3" name="Content Placeholder 2">
            <a:extLst>
              <a:ext uri="{FF2B5EF4-FFF2-40B4-BE49-F238E27FC236}">
                <a16:creationId xmlns:a16="http://schemas.microsoft.com/office/drawing/2014/main" id="{59F2035F-38E1-5B05-E6D8-A5555A65C9AA}"/>
              </a:ext>
            </a:extLst>
          </p:cNvPr>
          <p:cNvSpPr>
            <a:spLocks noGrp="1"/>
          </p:cNvSpPr>
          <p:nvPr>
            <p:ph idx="1"/>
          </p:nvPr>
        </p:nvSpPr>
        <p:spPr>
          <a:xfrm>
            <a:off x="756926" y="1992659"/>
            <a:ext cx="6380554" cy="2038165"/>
          </a:xfrm>
        </p:spPr>
        <p:txBody>
          <a:bodyPr>
            <a:normAutofit/>
          </a:bodyPr>
          <a:lstStyle/>
          <a:p>
            <a:r>
              <a:rPr lang="en-US" dirty="0">
                <a:solidFill>
                  <a:srgbClr val="374151"/>
                </a:solidFill>
                <a:effectLst/>
                <a:ea typeface="Times New Roman" panose="02020603050405020304" pitchFamily="18" charset="0"/>
              </a:rPr>
              <a:t>Mean Absolute Error (MAE) is a metric that measures the average absolute differences between the actual values and the predicted values. </a:t>
            </a:r>
          </a:p>
          <a:p>
            <a:endParaRPr lang="en-US" dirty="0">
              <a:solidFill>
                <a:srgbClr val="374151"/>
              </a:solidFill>
            </a:endParaRPr>
          </a:p>
          <a:p>
            <a:endParaRPr lang="en-US" dirty="0"/>
          </a:p>
          <a:p>
            <a:endParaRPr lang="en-IN" dirty="0"/>
          </a:p>
        </p:txBody>
      </p:sp>
      <p:pic>
        <p:nvPicPr>
          <p:cNvPr id="5" name="Picture 4">
            <a:extLst>
              <a:ext uri="{FF2B5EF4-FFF2-40B4-BE49-F238E27FC236}">
                <a16:creationId xmlns:a16="http://schemas.microsoft.com/office/drawing/2014/main" id="{3A6F1004-73DA-BCF9-28A7-465FFA1CD199}"/>
              </a:ext>
            </a:extLst>
          </p:cNvPr>
          <p:cNvPicPr>
            <a:picLocks noChangeAspect="1"/>
          </p:cNvPicPr>
          <p:nvPr/>
        </p:nvPicPr>
        <p:blipFill>
          <a:blip r:embed="rId2"/>
          <a:stretch>
            <a:fillRect/>
          </a:stretch>
        </p:blipFill>
        <p:spPr>
          <a:xfrm>
            <a:off x="933061" y="3011741"/>
            <a:ext cx="4534677" cy="3799766"/>
          </a:xfrm>
          <a:prstGeom prst="rect">
            <a:avLst/>
          </a:prstGeom>
        </p:spPr>
      </p:pic>
    </p:spTree>
    <p:extLst>
      <p:ext uri="{BB962C8B-B14F-4D97-AF65-F5344CB8AC3E}">
        <p14:creationId xmlns:p14="http://schemas.microsoft.com/office/powerpoint/2010/main" val="3442298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D096F-C365-31E0-EC2C-57197799577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Predict charges for new customer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1AFED1-CFB4-71F1-44B9-DFD9822B7247}"/>
              </a:ext>
            </a:extLst>
          </p:cNvPr>
          <p:cNvSpPr>
            <a:spLocks noGrp="1"/>
          </p:cNvSpPr>
          <p:nvPr>
            <p:ph idx="1"/>
          </p:nvPr>
        </p:nvSpPr>
        <p:spPr/>
        <p:txBody>
          <a:bodyPr/>
          <a:lstStyle/>
          <a:p>
            <a:pPr marL="364490" marR="4528185" indent="0">
              <a:spcBef>
                <a:spcPts val="5"/>
              </a:spcBef>
              <a:spcAft>
                <a:spcPts val="0"/>
              </a:spcAft>
              <a:buNone/>
            </a:pPr>
            <a:r>
              <a:rPr lang="en-US" sz="18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data = {'age' : 40,</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01320" marR="4528185" indent="0">
              <a:spcBef>
                <a:spcPts val="680"/>
              </a:spcBef>
              <a:spcAft>
                <a:spcPts val="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'sex' : 1,</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0720" marR="0" indent="0">
              <a:spcBef>
                <a:spcPts val="700"/>
              </a:spcBef>
              <a:spcAft>
                <a:spcPts val="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bmi</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40.30,</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0720" marR="0" indent="0">
              <a:spcBef>
                <a:spcPts val="680"/>
              </a:spcBef>
              <a:spcAft>
                <a:spcPts val="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'children' :</a:t>
            </a:r>
            <a:r>
              <a:rPr lang="en-US" sz="20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0720" marR="0" indent="0">
              <a:spcBef>
                <a:spcPts val="700"/>
              </a:spcBef>
              <a:spcAft>
                <a:spcPts val="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'smoker' :</a:t>
            </a:r>
            <a:r>
              <a:rPr lang="en-US" sz="20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0720" marR="0" indent="0">
              <a:spcBef>
                <a:spcPts val="680"/>
              </a:spcBef>
              <a:spcAft>
                <a:spcPts val="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'region' :</a:t>
            </a:r>
            <a:r>
              <a:rPr lang="en-US" sz="20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75920" marR="3441700" indent="0">
              <a:lnSpc>
                <a:spcPct val="150000"/>
              </a:lnSpc>
              <a:spcBef>
                <a:spcPts val="0"/>
              </a:spcBef>
              <a:spcAft>
                <a:spcPts val="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df</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dirty="0" err="1">
                <a:effectLst/>
                <a:ea typeface="Times New Roman" panose="02020603050405020304" pitchFamily="18" charset="0"/>
              </a:rPr>
              <a:t>d.DataFrame</a:t>
            </a:r>
            <a:r>
              <a:rPr lang="en-US" dirty="0">
                <a:effectLst/>
                <a:ea typeface="Times New Roman" panose="02020603050405020304" pitchFamily="18" charset="0"/>
              </a:rPr>
              <a:t>(</a:t>
            </a:r>
            <a:r>
              <a:rPr lang="en-US" dirty="0" err="1">
                <a:effectLst/>
                <a:ea typeface="Times New Roman" panose="02020603050405020304" pitchFamily="18" charset="0"/>
              </a:rPr>
              <a:t>data,index</a:t>
            </a:r>
            <a:r>
              <a:rPr lang="en-US" dirty="0">
                <a:effectLst/>
                <a:ea typeface="Times New Roman" panose="02020603050405020304" pitchFamily="18" charset="0"/>
              </a:rPr>
              <a:t>=[0])</a:t>
            </a:r>
          </a:p>
          <a:p>
            <a:pPr marL="375920" marR="3441700" indent="0">
              <a:lnSpc>
                <a:spcPct val="150000"/>
              </a:lnSpc>
              <a:spcBef>
                <a:spcPts val="0"/>
              </a:spcBef>
              <a:spcAft>
                <a:spcPts val="0"/>
              </a:spcAft>
              <a:buNone/>
            </a:pPr>
            <a:r>
              <a:rPr lang="en-US" dirty="0">
                <a:effectLst/>
                <a:ea typeface="Times New Roman" panose="02020603050405020304" pitchFamily="18" charset="0"/>
              </a:rPr>
              <a:t> </a:t>
            </a:r>
            <a:r>
              <a:rPr lang="en-US" dirty="0" err="1">
                <a:effectLst/>
                <a:ea typeface="Times New Roman" panose="02020603050405020304" pitchFamily="18" charset="0"/>
              </a:rPr>
              <a:t>df</a:t>
            </a:r>
            <a:endParaRPr lang="en-IN"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1210055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B2030-BC73-BAF2-8ED1-1D3D667213D8}"/>
              </a:ext>
            </a:extLst>
          </p:cNvPr>
          <p:cNvSpPr>
            <a:spLocks noGrp="1"/>
          </p:cNvSpPr>
          <p:nvPr>
            <p:ph type="title"/>
          </p:nvPr>
        </p:nvSpPr>
        <p:spPr>
          <a:xfrm>
            <a:off x="560182" y="-118872"/>
            <a:ext cx="10058400" cy="1609344"/>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C244858-414A-6D50-6D99-BD72F46BAEA8}"/>
              </a:ext>
            </a:extLst>
          </p:cNvPr>
          <p:cNvSpPr>
            <a:spLocks noGrp="1"/>
          </p:cNvSpPr>
          <p:nvPr>
            <p:ph idx="1"/>
          </p:nvPr>
        </p:nvSpPr>
        <p:spPr>
          <a:xfrm>
            <a:off x="560182" y="2177022"/>
            <a:ext cx="11391975" cy="4787658"/>
          </a:xfrm>
        </p:spPr>
        <p:txBody>
          <a:bodyPr>
            <a:noAutofit/>
          </a:bodyPr>
          <a:lstStyle/>
          <a:p>
            <a:pPr>
              <a:lnSpc>
                <a:spcPct val="150000"/>
              </a:lnSpc>
            </a:pPr>
            <a:r>
              <a:rPr lang="en-US" sz="2300" b="0" i="0" dirty="0">
                <a:effectLst/>
                <a:latin typeface="Times New Roman" panose="02020603050405020304" pitchFamily="18" charset="0"/>
                <a:cs typeface="Times New Roman" panose="02020603050405020304" pitchFamily="18" charset="0"/>
              </a:rPr>
              <a:t>The insurance industry plays a pivotal role in managing financial risks and providing security to individuals and businesses. One of the critical aspects of this industry is accurately estimating insurance costs, which can be influenced by a multitude of factors ranging from demographics to policy coverage. To enhance the efficiency and accuracy of cost estimation, predictive modeling techniques are being increasingly employed. This project aims to develop a sophisticated predictive model for insurance cost estimation, leveraging the power of data science and machine learning.  </a:t>
            </a:r>
          </a:p>
          <a:p>
            <a:pPr>
              <a:lnSpc>
                <a:spcPct val="150000"/>
              </a:lnSpc>
            </a:pPr>
            <a:endParaRPr lang="en-US" sz="2300" dirty="0">
              <a:latin typeface="Times New Roman" panose="02020603050405020304" pitchFamily="18" charset="0"/>
              <a:cs typeface="Times New Roman" panose="02020603050405020304" pitchFamily="18" charset="0"/>
            </a:endParaRPr>
          </a:p>
          <a:p>
            <a:pPr marL="0" indent="0">
              <a:lnSpc>
                <a:spcPct val="150000"/>
              </a:lnSpc>
              <a:buNone/>
            </a:pP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931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52FD22-2DE6-8162-E743-596769EBB7B5}"/>
              </a:ext>
            </a:extLst>
          </p:cNvPr>
          <p:cNvSpPr>
            <a:spLocks noGrp="1"/>
          </p:cNvSpPr>
          <p:nvPr>
            <p:ph idx="1"/>
          </p:nvPr>
        </p:nvSpPr>
        <p:spPr>
          <a:xfrm>
            <a:off x="384683" y="1875452"/>
            <a:ext cx="9850999" cy="4138127"/>
          </a:xfrm>
        </p:spPr>
        <p:txBody>
          <a:bodyPr>
            <a:normAutofit/>
          </a:bodyPr>
          <a:lstStyle/>
          <a:p>
            <a:pPr marL="375920" marR="0" indent="0">
              <a:spcBef>
                <a:spcPts val="0"/>
              </a:spcBef>
              <a:spcAft>
                <a:spcPts val="0"/>
              </a:spcAft>
              <a:buNone/>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Predict the new charges</a:t>
            </a:r>
          </a:p>
          <a:p>
            <a:pPr marL="375920" marR="0" indent="0">
              <a:spcBef>
                <a:spcPts val="0"/>
              </a:spcBef>
              <a:spcAft>
                <a:spcPts val="0"/>
              </a:spcAft>
              <a:buNone/>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75920" marR="0" indent="0">
              <a:spcBef>
                <a:spcPts val="0"/>
              </a:spcBef>
              <a:spcAft>
                <a:spcPts val="0"/>
              </a:spcAft>
              <a:buNone/>
            </a:pP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new_pred</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gr.predict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df</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375920" marR="0" indent="0">
              <a:spcBef>
                <a:spcPts val="0"/>
              </a:spcBef>
              <a:spcAft>
                <a:spcPts val="0"/>
              </a:spcAft>
              <a:buNone/>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7592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print("Medical Insurance cost for New Customer is :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new_pred</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[0])</a:t>
            </a:r>
          </a:p>
          <a:p>
            <a:pPr marL="0" marR="0" indent="0">
              <a:spcBef>
                <a:spcPts val="0"/>
              </a:spcBef>
              <a:spcAft>
                <a:spcPts val="0"/>
              </a:spcAft>
              <a:buNone/>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Medical Insurance cost for New Customer is : 42148.36188800323</a:t>
            </a:r>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Gradient Boosting Regressor is the best  regressor model compare to other model</a:t>
            </a:r>
          </a:p>
          <a:p>
            <a:r>
              <a:rPr lang="en-US" sz="2000" b="1" dirty="0">
                <a:latin typeface="Times New Roman" panose="02020603050405020304" pitchFamily="18" charset="0"/>
                <a:cs typeface="Times New Roman" panose="02020603050405020304" pitchFamily="18" charset="0"/>
              </a:rPr>
              <a:t>Save the model:</a:t>
            </a:r>
          </a:p>
          <a:p>
            <a:r>
              <a:rPr lang="en-US" sz="2000" dirty="0"/>
              <a:t>Save model using </a:t>
            </a:r>
            <a:r>
              <a:rPr lang="en-US" sz="2000" b="1" dirty="0" err="1"/>
              <a:t>joblib</a:t>
            </a:r>
            <a:r>
              <a:rPr lang="en-US" sz="2000" b="1" dirty="0"/>
              <a:t> library </a:t>
            </a:r>
            <a:r>
              <a:rPr lang="en-US" sz="2000" dirty="0"/>
              <a:t>and the named as </a:t>
            </a:r>
            <a:r>
              <a:rPr lang="en-US" sz="2000" dirty="0" err="1"/>
              <a:t>model_joblib_gr</a:t>
            </a:r>
            <a:endParaRPr lang="en-US" sz="2000" dirty="0"/>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462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89B1D-F41C-7747-F5B0-D7A022F29583}"/>
              </a:ext>
            </a:extLst>
          </p:cNvPr>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CONCLUSION</a:t>
            </a:r>
            <a:br>
              <a:rPr lang="en-IN" sz="28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301D8E1-D5E8-DC65-B008-82BEBBFE1EC4}"/>
              </a:ext>
            </a:extLst>
          </p:cNvPr>
          <p:cNvSpPr>
            <a:spLocks noGrp="1"/>
          </p:cNvSpPr>
          <p:nvPr>
            <p:ph idx="1"/>
          </p:nvPr>
        </p:nvSpPr>
        <p:spPr/>
        <p:txBody>
          <a:bodyPr>
            <a:normAutofit fontScale="92500" lnSpcReduction="20000"/>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The Gradient Boosting offers the best efficiency, with an accuracy of 87.86. Gradient boosting can therefore be used in the estimation of insurance costs with better performance than other regression models. Forecasting insurance prices supported sure factors facilitate insurance suppliers to draw in customers and save time in formulating plans for each individual. Machine learning can considerably minimize these individual efforts in policymaking, as metric capacity unit models can do cost calculation in a very short time, whereas somebody's being would be taking a protracted time to perform constant tasks. This may help businesses improve their profitability.</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6605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46F159-B5EB-F9F8-D374-1A5624B593F2}"/>
              </a:ext>
            </a:extLst>
          </p:cNvPr>
          <p:cNvSpPr>
            <a:spLocks noGrp="1"/>
          </p:cNvSpPr>
          <p:nvPr>
            <p:ph idx="1"/>
          </p:nvPr>
        </p:nvSpPr>
        <p:spPr/>
        <p:txBody>
          <a:bodyPr>
            <a:normAutofit/>
          </a:bodyPr>
          <a:lstStyle/>
          <a:p>
            <a:pPr marL="0" indent="0" algn="ctr">
              <a:buNone/>
            </a:pPr>
            <a:r>
              <a:rPr lang="en-US" sz="4800" dirty="0">
                <a:latin typeface="Times New Roman" panose="02020603050405020304" pitchFamily="18" charset="0"/>
                <a:cs typeface="Times New Roman" panose="02020603050405020304" pitchFamily="18" charset="0"/>
              </a:rPr>
              <a:t>THANK YOU </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771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E7795C-BC69-85BC-BE20-59DE8EA1578D}"/>
              </a:ext>
            </a:extLst>
          </p:cNvPr>
          <p:cNvSpPr>
            <a:spLocks noGrp="1"/>
          </p:cNvSpPr>
          <p:nvPr>
            <p:ph idx="1"/>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Here I used four algorithm to predict the accuracy of the prediction and to find the best one which give the accuracy right.  </a:t>
            </a:r>
            <a:r>
              <a:rPr lang="en-US" sz="2400" dirty="0" err="1">
                <a:latin typeface="Times New Roman" panose="02020603050405020304" pitchFamily="18" charset="0"/>
                <a:cs typeface="Times New Roman" panose="02020603050405020304" pitchFamily="18" charset="0"/>
              </a:rPr>
              <a:t>Thr</a:t>
            </a:r>
            <a:r>
              <a:rPr lang="en-US" sz="2400" dirty="0">
                <a:latin typeface="Times New Roman" panose="02020603050405020304" pitchFamily="18" charset="0"/>
                <a:cs typeface="Times New Roman" panose="02020603050405020304" pitchFamily="18" charset="0"/>
              </a:rPr>
              <a:t> four algorithm are Linear Regression ,  Support Vector Regressor,  Random Forest Regressor,  Gradient Boosting Regressor</a:t>
            </a:r>
            <a:endParaRPr lang="en-IN" sz="2400" dirty="0"/>
          </a:p>
        </p:txBody>
      </p:sp>
    </p:spTree>
    <p:extLst>
      <p:ext uri="{BB962C8B-B14F-4D97-AF65-F5344CB8AC3E}">
        <p14:creationId xmlns:p14="http://schemas.microsoft.com/office/powerpoint/2010/main" val="3022699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281CF-79DB-1704-9CA8-FD2538081FBA}"/>
              </a:ext>
            </a:extLst>
          </p:cNvPr>
          <p:cNvSpPr>
            <a:spLocks noGrp="1"/>
          </p:cNvSpPr>
          <p:nvPr>
            <p:ph type="title"/>
          </p:nvPr>
        </p:nvSpPr>
        <p:spPr/>
        <p:txBody>
          <a:bodyPr/>
          <a:lstStyle/>
          <a:p>
            <a:r>
              <a:rPr lang="en-US" dirty="0"/>
              <a:t>Software requirement</a:t>
            </a:r>
            <a:endParaRPr lang="en-IN" dirty="0"/>
          </a:p>
        </p:txBody>
      </p:sp>
      <p:sp>
        <p:nvSpPr>
          <p:cNvPr id="6" name="TextBox 5">
            <a:extLst>
              <a:ext uri="{FF2B5EF4-FFF2-40B4-BE49-F238E27FC236}">
                <a16:creationId xmlns:a16="http://schemas.microsoft.com/office/drawing/2014/main" id="{E3039B35-B0BF-0FF8-51AF-1BDF516C4C1D}"/>
              </a:ext>
            </a:extLst>
          </p:cNvPr>
          <p:cNvSpPr txBox="1"/>
          <p:nvPr/>
        </p:nvSpPr>
        <p:spPr>
          <a:xfrm>
            <a:off x="336316" y="1950720"/>
            <a:ext cx="12145244" cy="5145511"/>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Programming Language</a:t>
            </a:r>
          </a:p>
          <a:p>
            <a:endParaRPr lang="en-US" sz="2300" b="1" dirty="0">
              <a:latin typeface="Times New Roman" panose="02020603050405020304" pitchFamily="18" charset="0"/>
              <a:cs typeface="Times New Roman" panose="02020603050405020304" pitchFamily="18" charset="0"/>
            </a:endParaRPr>
          </a:p>
          <a:p>
            <a:pPr>
              <a:lnSpc>
                <a:spcPct val="150000"/>
              </a:lnSpc>
            </a:pPr>
            <a:r>
              <a:rPr lang="en-US" sz="2300" b="1"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itchFamily="18" charset="0"/>
                <a:cs typeface="Times New Roman" pitchFamily="18" charset="0"/>
              </a:rPr>
              <a:t>Python: Widely used for data analysis, Python has a rich ecosystem of libraries and tools that are well-suited for tasks such as data cleaning, exploration, and visualization</a:t>
            </a:r>
            <a:r>
              <a:rPr lang="en-US" sz="2400" dirty="0">
                <a:latin typeface="Times New Roman" pitchFamily="18" charset="0"/>
                <a:cs typeface="Times New Roman" pitchFamily="18" charset="0"/>
              </a:rPr>
              <a:t>.</a:t>
            </a:r>
          </a:p>
          <a:p>
            <a:pPr>
              <a:lnSpc>
                <a:spcPct val="150000"/>
              </a:lnSpc>
            </a:pPr>
            <a:r>
              <a:rPr lang="en-US" sz="2400" b="1" dirty="0">
                <a:latin typeface="Times New Roman" pitchFamily="18" charset="0"/>
                <a:cs typeface="Times New Roman" pitchFamily="18" charset="0"/>
              </a:rPr>
              <a:t>Libraries </a:t>
            </a:r>
          </a:p>
          <a:p>
            <a:pPr>
              <a:lnSpc>
                <a:spcPct val="150000"/>
              </a:lnSpc>
            </a:pPr>
            <a:r>
              <a:rPr lang="en-US" sz="2400" dirty="0"/>
              <a:t>➢</a:t>
            </a:r>
            <a:r>
              <a:rPr lang="en-US" sz="2400" dirty="0">
                <a:latin typeface="Times New Roman" pitchFamily="18" charset="0"/>
                <a:cs typeface="Times New Roman" pitchFamily="18" charset="0"/>
              </a:rPr>
              <a:t> visual studio code are used as IDE. </a:t>
            </a:r>
          </a:p>
          <a:p>
            <a:pPr marL="0" lvl="2" indent="0" algn="just">
              <a:lnSpc>
                <a:spcPct val="150000"/>
              </a:lnSpc>
              <a:buNone/>
            </a:pPr>
            <a:r>
              <a:rPr lang="en-US" sz="2400" dirty="0"/>
              <a:t>➢</a:t>
            </a:r>
            <a:r>
              <a:rPr lang="en-US" sz="2400" dirty="0">
                <a:solidFill>
                  <a:schemeClr val="tx1"/>
                </a:solidFill>
                <a:latin typeface="Times New Roman" pitchFamily="18" charset="0"/>
                <a:cs typeface="Times New Roman" pitchFamily="18" charset="0"/>
              </a:rPr>
              <a:t>  Pandas: A powerful data manipulation library for cleaning and processing structured data.</a:t>
            </a:r>
          </a:p>
          <a:p>
            <a:pPr marL="342900" lvl="2" indent="-342900" algn="just">
              <a:lnSpc>
                <a:spcPct val="150000"/>
              </a:lnSpc>
              <a:buFont typeface="Wingdings" panose="05000000000000000000" pitchFamily="2" charset="2"/>
              <a:buChar char="Ø"/>
            </a:pPr>
            <a:r>
              <a:rPr lang="en-US" sz="2400" dirty="0">
                <a:solidFill>
                  <a:schemeClr val="tx1"/>
                </a:solidFill>
                <a:latin typeface="Times New Roman" pitchFamily="18" charset="0"/>
                <a:cs typeface="Times New Roman" pitchFamily="18" charset="0"/>
              </a:rPr>
              <a:t>  Matplotlib and Seaborn: Libraries for creating static, interactive, and aesthetically pleasing visualizations.</a:t>
            </a:r>
            <a:endParaRPr lang="en-IN" sz="2400" dirty="0">
              <a:solidFill>
                <a:schemeClr val="tx1"/>
              </a:solidFill>
              <a:latin typeface="Times New Roman" pitchFamily="18" charset="0"/>
              <a:cs typeface="Times New Roman" pitchFamily="18" charset="0"/>
            </a:endParaRPr>
          </a:p>
          <a:p>
            <a:pPr>
              <a:lnSpc>
                <a:spcPct val="150000"/>
              </a:lnSpc>
            </a:pPr>
            <a:endParaRPr lang="en-IN" sz="23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5901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E2C64A-A6CD-48DD-A977-CF49B0DDC54A}"/>
              </a:ext>
            </a:extLst>
          </p:cNvPr>
          <p:cNvSpPr>
            <a:spLocks noGrp="1"/>
          </p:cNvSpPr>
          <p:nvPr>
            <p:ph idx="1"/>
          </p:nvPr>
        </p:nvSpPr>
        <p:spPr>
          <a:xfrm>
            <a:off x="502920" y="1798319"/>
            <a:ext cx="10726961" cy="4902783"/>
          </a:xfrm>
        </p:spPr>
        <p:txBody>
          <a:bodyPr>
            <a:normAutofit/>
          </a:bodyPr>
          <a:lstStyle/>
          <a:p>
            <a:pPr marL="0" indent="0">
              <a:buNone/>
            </a:pPr>
            <a:r>
              <a:rPr lang="en-US" sz="2400" b="1" dirty="0">
                <a:solidFill>
                  <a:schemeClr val="tx1"/>
                </a:solidFill>
                <a:latin typeface="Times New Roman" pitchFamily="18" charset="0"/>
                <a:cs typeface="Times New Roman" pitchFamily="18" charset="0"/>
              </a:rPr>
              <a:t>Statistical Analysis</a:t>
            </a:r>
          </a:p>
          <a:p>
            <a:pPr marL="0" lvl="2" indent="0" algn="just">
              <a:lnSpc>
                <a:spcPct val="150000"/>
              </a:lnSpc>
              <a:buNone/>
            </a:pPr>
            <a:r>
              <a:rPr lang="en-US" sz="2400" dirty="0">
                <a:solidFill>
                  <a:schemeClr val="tx1"/>
                </a:solidFill>
                <a:latin typeface="Times New Roman" pitchFamily="18" charset="0"/>
                <a:cs typeface="Times New Roman" pitchFamily="18" charset="0"/>
              </a:rPr>
              <a:t>                            NumPy: Fundamental package for scientific computing with support for large, multi- dimensional arrays and matrices.</a:t>
            </a:r>
          </a:p>
          <a:p>
            <a:pPr marL="0" lvl="2" indent="0" algn="just">
              <a:lnSpc>
                <a:spcPct val="150000"/>
              </a:lnSpc>
              <a:buNone/>
            </a:pPr>
            <a:r>
              <a:rPr lang="en-US" sz="2400" dirty="0">
                <a:solidFill>
                  <a:schemeClr val="tx1"/>
                </a:solidFill>
                <a:latin typeface="Times New Roman" pitchFamily="18" charset="0"/>
                <a:cs typeface="Times New Roman" pitchFamily="18" charset="0"/>
              </a:rPr>
              <a:t>                            SciPy: A library for scientific and technical computing that builds on NumPy and provides additional functionality.</a:t>
            </a:r>
            <a:endParaRPr lang="en-IN" sz="2400" dirty="0">
              <a:solidFill>
                <a:schemeClr val="tx1"/>
              </a:solidFill>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658944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98878-8FEE-71B9-D9E5-0AA70B104850}"/>
              </a:ext>
            </a:extLst>
          </p:cNvPr>
          <p:cNvSpPr>
            <a:spLocks noGrp="1"/>
          </p:cNvSpPr>
          <p:nvPr>
            <p:ph type="title"/>
          </p:nvPr>
        </p:nvSpPr>
        <p:spPr/>
        <p:txBody>
          <a:bodyPr/>
          <a:lstStyle/>
          <a:p>
            <a:r>
              <a:rPr lang="en-US" sz="2800" dirty="0">
                <a:solidFill>
                  <a:schemeClr val="tx1"/>
                </a:solidFill>
                <a:highlight>
                  <a:srgbClr val="C0C0C0"/>
                </a:highlight>
                <a:latin typeface="Times New Roman" pitchFamily="18" charset="0"/>
                <a:cs typeface="Times New Roman" pitchFamily="18" charset="0"/>
              </a:rPr>
              <a:t>DATA EXPLORATION</a:t>
            </a:r>
            <a:endParaRPr lang="en-IN" dirty="0">
              <a:highlight>
                <a:srgbClr val="C0C0C0"/>
              </a:highlight>
            </a:endParaRPr>
          </a:p>
        </p:txBody>
      </p:sp>
      <p:sp>
        <p:nvSpPr>
          <p:cNvPr id="3" name="Content Placeholder 2">
            <a:extLst>
              <a:ext uri="{FF2B5EF4-FFF2-40B4-BE49-F238E27FC236}">
                <a16:creationId xmlns:a16="http://schemas.microsoft.com/office/drawing/2014/main" id="{19FB3686-3888-DCC3-91EF-B1EF87F74BCF}"/>
              </a:ext>
            </a:extLst>
          </p:cNvPr>
          <p:cNvSpPr>
            <a:spLocks noGrp="1"/>
          </p:cNvSpPr>
          <p:nvPr>
            <p:ph idx="1"/>
          </p:nvPr>
        </p:nvSpPr>
        <p:spPr>
          <a:xfrm>
            <a:off x="581192" y="2026920"/>
            <a:ext cx="11029616" cy="4395759"/>
          </a:xfrm>
        </p:spPr>
        <p:txBody>
          <a:bodyPr>
            <a:normAutofit fontScale="62500" lnSpcReduction="20000"/>
          </a:bodyPr>
          <a:lstStyle/>
          <a:p>
            <a:r>
              <a:rPr lang="en-US" sz="3500" b="1" dirty="0">
                <a:latin typeface="Times New Roman" panose="02020603050405020304" pitchFamily="18" charset="0"/>
                <a:cs typeface="Times New Roman" panose="02020603050405020304" pitchFamily="18" charset="0"/>
              </a:rPr>
              <a:t>Data Collection</a:t>
            </a:r>
          </a:p>
          <a:p>
            <a:r>
              <a:rPr lang="en-US" sz="3800" dirty="0">
                <a:latin typeface="Times New Roman" panose="02020603050405020304" pitchFamily="18" charset="0"/>
                <a:cs typeface="Times New Roman" panose="02020603050405020304" pitchFamily="18" charset="0"/>
              </a:rPr>
              <a:t>The dataset is taken from the Kaggle site, US dataset are used in this project</a:t>
            </a:r>
          </a:p>
          <a:p>
            <a:r>
              <a:rPr lang="en-US" sz="3800" dirty="0">
                <a:latin typeface="Times New Roman" panose="02020603050405020304" pitchFamily="18" charset="0"/>
                <a:cs typeface="Times New Roman" panose="02020603050405020304" pitchFamily="18" charset="0"/>
              </a:rPr>
              <a:t>The dataset has seven attribute (Age, BMI(Body Mass Index), Children,  Gender,  Smoker,  Region,  Charges)</a:t>
            </a:r>
          </a:p>
          <a:p>
            <a:r>
              <a:rPr lang="en-US" sz="3800" dirty="0">
                <a:latin typeface="Times New Roman" panose="02020603050405020304" pitchFamily="18" charset="0"/>
                <a:cs typeface="Times New Roman" panose="02020603050405020304" pitchFamily="18" charset="0"/>
              </a:rPr>
              <a:t>In this dataset Age, BMI, </a:t>
            </a:r>
            <a:r>
              <a:rPr lang="en-US" sz="3800" dirty="0" err="1">
                <a:latin typeface="Times New Roman" panose="02020603050405020304" pitchFamily="18" charset="0"/>
                <a:cs typeface="Times New Roman" panose="02020603050405020304" pitchFamily="18" charset="0"/>
              </a:rPr>
              <a:t>Children,Gender,Smoker,Region</a:t>
            </a:r>
            <a:r>
              <a:rPr lang="en-US" sz="3800" dirty="0">
                <a:latin typeface="Times New Roman" panose="02020603050405020304" pitchFamily="18" charset="0"/>
                <a:cs typeface="Times New Roman" panose="02020603050405020304" pitchFamily="18" charset="0"/>
              </a:rPr>
              <a:t> = Independent variable</a:t>
            </a:r>
          </a:p>
          <a:p>
            <a:r>
              <a:rPr lang="en-US" sz="3800" dirty="0">
                <a:latin typeface="Times New Roman" panose="02020603050405020304" pitchFamily="18" charset="0"/>
                <a:cs typeface="Times New Roman" panose="02020603050405020304" pitchFamily="18" charset="0"/>
              </a:rPr>
              <a:t>Charges are the Dependent variable.</a:t>
            </a:r>
          </a:p>
          <a:p>
            <a:pPr>
              <a:buFont typeface="Wingdings" pitchFamily="2" charset="2"/>
              <a:buChar char="Ø"/>
            </a:pPr>
            <a:r>
              <a:rPr lang="en-US" sz="3800" b="1" dirty="0">
                <a:solidFill>
                  <a:schemeClr val="tx1"/>
                </a:solidFill>
                <a:latin typeface="Times New Roman" pitchFamily="18" charset="0"/>
                <a:cs typeface="Times New Roman" pitchFamily="18" charset="0"/>
              </a:rPr>
              <a:t>Data Preprocessing</a:t>
            </a:r>
            <a:endParaRPr lang="en-IN" sz="3800" b="1" dirty="0">
              <a:solidFill>
                <a:schemeClr val="tx1"/>
              </a:solidFill>
              <a:latin typeface="Times New Roman" pitchFamily="18" charset="0"/>
              <a:cs typeface="Times New Roman" pitchFamily="18" charset="0"/>
            </a:endParaRPr>
          </a:p>
          <a:p>
            <a:pPr marL="0" indent="0" algn="just">
              <a:lnSpc>
                <a:spcPct val="150000"/>
              </a:lnSpc>
              <a:buNone/>
            </a:pPr>
            <a:r>
              <a:rPr lang="en-US" sz="3800" dirty="0"/>
              <a:t>                         </a:t>
            </a:r>
            <a:r>
              <a:rPr lang="en-US" sz="3800" dirty="0">
                <a:solidFill>
                  <a:schemeClr val="tx1"/>
                </a:solidFill>
                <a:latin typeface="Times New Roman" pitchFamily="18" charset="0"/>
                <a:cs typeface="Times New Roman" pitchFamily="18" charset="0"/>
              </a:rPr>
              <a:t>Before training the four selected model, we preprocessed the data to ensure that it was in a suitable format for analysis. We performed the following steps:</a:t>
            </a:r>
            <a:endParaRPr lang="en-IN" sz="3800" dirty="0">
              <a:solidFill>
                <a:schemeClr val="tx1"/>
              </a:solidFill>
              <a:latin typeface="Times New Roman" pitchFamily="18" charset="0"/>
              <a:cs typeface="Times New Roman"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2284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C738CC-23AF-1A47-37D1-D07BB0FC8F91}"/>
              </a:ext>
            </a:extLst>
          </p:cNvPr>
          <p:cNvSpPr>
            <a:spLocks noGrp="1"/>
          </p:cNvSpPr>
          <p:nvPr>
            <p:ph idx="1"/>
          </p:nvPr>
        </p:nvSpPr>
        <p:spPr>
          <a:xfrm>
            <a:off x="381000" y="1905000"/>
            <a:ext cx="10683881" cy="4642986"/>
          </a:xfrm>
        </p:spPr>
        <p:txBody>
          <a:bodyPr>
            <a:normAutofit fontScale="25000" lnSpcReduction="20000"/>
          </a:bodyPr>
          <a:lstStyle/>
          <a:p>
            <a:pPr marL="0" indent="0">
              <a:buNone/>
            </a:pPr>
            <a:r>
              <a:rPr lang="en-US" dirty="0"/>
              <a:t>        </a:t>
            </a:r>
            <a:endParaRPr lang="en-IN" sz="5000" dirty="0"/>
          </a:p>
          <a:p>
            <a:pPr marL="0" indent="0" algn="just">
              <a:lnSpc>
                <a:spcPct val="150000"/>
              </a:lnSpc>
              <a:buNone/>
            </a:pPr>
            <a:r>
              <a:rPr lang="en-US" sz="6600" dirty="0">
                <a:solidFill>
                  <a:schemeClr val="tx1"/>
                </a:solidFill>
                <a:latin typeface="Times New Roman" pitchFamily="18" charset="0"/>
                <a:cs typeface="Times New Roman" pitchFamily="18" charset="0"/>
              </a:rPr>
              <a:t>1. </a:t>
            </a:r>
            <a:r>
              <a:rPr lang="en-US" sz="8000" dirty="0">
                <a:solidFill>
                  <a:schemeClr val="tx1"/>
                </a:solidFill>
                <a:latin typeface="Times New Roman" pitchFamily="18" charset="0"/>
                <a:cs typeface="Times New Roman" pitchFamily="18" charset="0"/>
              </a:rPr>
              <a:t>Data Cleaning: We removed records with missing or invalid data.</a:t>
            </a:r>
            <a:endParaRPr lang="en-IN" sz="8000" dirty="0">
              <a:solidFill>
                <a:schemeClr val="tx1"/>
              </a:solidFill>
              <a:latin typeface="Times New Roman" pitchFamily="18" charset="0"/>
              <a:cs typeface="Times New Roman" pitchFamily="18" charset="0"/>
            </a:endParaRPr>
          </a:p>
          <a:p>
            <a:pPr marL="0" indent="0" algn="just">
              <a:lnSpc>
                <a:spcPct val="150000"/>
              </a:lnSpc>
              <a:buNone/>
            </a:pPr>
            <a:r>
              <a:rPr lang="en-US" sz="8000" dirty="0">
                <a:solidFill>
                  <a:schemeClr val="tx1"/>
                </a:solidFill>
                <a:latin typeface="Times New Roman" pitchFamily="18" charset="0"/>
                <a:cs typeface="Times New Roman" pitchFamily="18" charset="0"/>
              </a:rPr>
              <a:t>2. Data Transformation: We transformed categorical variables into numerical values.</a:t>
            </a:r>
            <a:endParaRPr lang="en-IN" sz="8000" dirty="0"/>
          </a:p>
          <a:p>
            <a:pPr marL="0" indent="0">
              <a:buNone/>
            </a:pPr>
            <a:r>
              <a:rPr lang="en-US" sz="6800" dirty="0">
                <a:latin typeface="Times New Roman" panose="02020603050405020304" pitchFamily="18" charset="0"/>
                <a:cs typeface="Times New Roman" panose="02020603050405020304" pitchFamily="18" charset="0"/>
              </a:rPr>
              <a:t>         </a:t>
            </a:r>
          </a:p>
          <a:p>
            <a:pPr marL="0" indent="0">
              <a:buNone/>
            </a:pPr>
            <a:r>
              <a:rPr lang="en-US" sz="6800" dirty="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Here categorical variable is </a:t>
            </a:r>
          </a:p>
          <a:p>
            <a:pPr marL="0" indent="0">
              <a:buNone/>
            </a:pPr>
            <a:r>
              <a:rPr lang="en-US" sz="8000" dirty="0">
                <a:latin typeface="Times New Roman" panose="02020603050405020304" pitchFamily="18" charset="0"/>
                <a:cs typeface="Times New Roman" panose="02020603050405020304" pitchFamily="18" charset="0"/>
              </a:rPr>
              <a:t>             sex= Male /0</a:t>
            </a:r>
          </a:p>
          <a:p>
            <a:pPr marL="0" indent="0">
              <a:buNone/>
            </a:pPr>
            <a:r>
              <a:rPr lang="en-US" sz="8000" dirty="0">
                <a:latin typeface="Times New Roman" panose="02020603050405020304" pitchFamily="18" charset="0"/>
                <a:cs typeface="Times New Roman" panose="02020603050405020304" pitchFamily="18" charset="0"/>
              </a:rPr>
              <a:t>                        Female /1</a:t>
            </a:r>
          </a:p>
          <a:p>
            <a:pPr marL="0" indent="0">
              <a:buNone/>
            </a:pPr>
            <a:r>
              <a:rPr lang="en-US" sz="8000" dirty="0">
                <a:latin typeface="Times New Roman" panose="02020603050405020304" pitchFamily="18" charset="0"/>
                <a:cs typeface="Times New Roman" panose="02020603050405020304" pitchFamily="18" charset="0"/>
              </a:rPr>
              <a:t>              Smoker  = yes / 0</a:t>
            </a:r>
          </a:p>
          <a:p>
            <a:pPr marL="0" indent="0">
              <a:buNone/>
            </a:pPr>
            <a:r>
              <a:rPr lang="en-US" sz="8000" dirty="0">
                <a:latin typeface="Times New Roman" panose="02020603050405020304" pitchFamily="18" charset="0"/>
                <a:cs typeface="Times New Roman" panose="02020603050405020304" pitchFamily="18" charset="0"/>
              </a:rPr>
              <a:t>                              no / 1</a:t>
            </a:r>
          </a:p>
          <a:p>
            <a:pPr marL="0" indent="0">
              <a:buNone/>
            </a:pPr>
            <a:r>
              <a:rPr lang="en-US" sz="8000" dirty="0">
                <a:latin typeface="Times New Roman" panose="02020603050405020304" pitchFamily="18" charset="0"/>
                <a:cs typeface="Times New Roman" panose="02020603050405020304" pitchFamily="18" charset="0"/>
              </a:rPr>
              <a:t>              Region = Southeast / 0</a:t>
            </a:r>
          </a:p>
          <a:p>
            <a:pPr marL="0" indent="0">
              <a:buNone/>
            </a:pPr>
            <a:r>
              <a:rPr lang="en-US" sz="8000" dirty="0">
                <a:latin typeface="Times New Roman" panose="02020603050405020304" pitchFamily="18" charset="0"/>
                <a:cs typeface="Times New Roman" panose="02020603050405020304" pitchFamily="18" charset="0"/>
              </a:rPr>
              <a:t>                            Southwest /1</a:t>
            </a:r>
          </a:p>
          <a:p>
            <a:pPr marL="0" indent="0">
              <a:buNone/>
            </a:pPr>
            <a:r>
              <a:rPr lang="en-US" sz="8000" dirty="0">
                <a:latin typeface="Times New Roman" panose="02020603050405020304" pitchFamily="18" charset="0"/>
                <a:cs typeface="Times New Roman" panose="02020603050405020304" pitchFamily="18" charset="0"/>
              </a:rPr>
              <a:t>                             Northeast /2</a:t>
            </a:r>
          </a:p>
          <a:p>
            <a:pPr marL="0" indent="0">
              <a:buNone/>
            </a:pPr>
            <a:r>
              <a:rPr lang="en-US" sz="8000" dirty="0">
                <a:latin typeface="Times New Roman" panose="02020603050405020304" pitchFamily="18" charset="0"/>
                <a:cs typeface="Times New Roman" panose="02020603050405020304" pitchFamily="18" charset="0"/>
              </a:rPr>
              <a:t>                             Northwest /3</a:t>
            </a:r>
          </a:p>
          <a:p>
            <a:pPr marL="0" indent="0">
              <a:buNone/>
            </a:pPr>
            <a:r>
              <a:rPr lang="en-US" sz="6800" dirty="0">
                <a:latin typeface="Times New Roman" panose="02020603050405020304" pitchFamily="18" charset="0"/>
                <a:cs typeface="Times New Roman" panose="02020603050405020304" pitchFamily="18" charset="0"/>
              </a:rPr>
              <a:t> </a:t>
            </a:r>
            <a:endParaRPr lang="en-IN" sz="6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6443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4BE4C5-2D0D-DBF7-97F3-83D4AC28E383}"/>
              </a:ext>
            </a:extLst>
          </p:cNvPr>
          <p:cNvSpPr>
            <a:spLocks noGrp="1"/>
          </p:cNvSpPr>
          <p:nvPr>
            <p:ph idx="1"/>
          </p:nvPr>
        </p:nvSpPr>
        <p:spPr>
          <a:xfrm>
            <a:off x="198120" y="2392680"/>
            <a:ext cx="11685270" cy="4465320"/>
          </a:xfrm>
        </p:spPr>
        <p:txBody>
          <a:bodyPr>
            <a:normAutofit fontScale="55000" lnSpcReduction="20000"/>
          </a:bodyPr>
          <a:lstStyle/>
          <a:p>
            <a:pPr marL="0" indent="0">
              <a:lnSpc>
                <a:spcPct val="120000"/>
              </a:lnSpc>
              <a:buNone/>
            </a:pPr>
            <a:r>
              <a:rPr lang="en-US" sz="3600" dirty="0">
                <a:solidFill>
                  <a:schemeClr val="tx1"/>
                </a:solidFill>
                <a:latin typeface="Times New Roman" pitchFamily="18" charset="0"/>
                <a:cs typeface="Times New Roman" pitchFamily="18" charset="0"/>
              </a:rPr>
              <a:t>3. Feature Selection: We used feature selection techniques such as correlation analysis to identify the most relevant features for charges and smokers.</a:t>
            </a:r>
          </a:p>
          <a:p>
            <a:pPr algn="just">
              <a:lnSpc>
                <a:spcPct val="120000"/>
              </a:lnSpc>
              <a:buFont typeface="Wingdings" pitchFamily="2" charset="2"/>
              <a:buChar char="Ø"/>
            </a:pPr>
            <a:r>
              <a:rPr lang="en-US" sz="3600" b="1" dirty="0">
                <a:solidFill>
                  <a:schemeClr val="tx1"/>
                </a:solidFill>
                <a:latin typeface="Times New Roman" pitchFamily="18" charset="0"/>
                <a:cs typeface="Times New Roman" pitchFamily="18" charset="0"/>
              </a:rPr>
              <a:t>Model Training and Evaluation</a:t>
            </a:r>
            <a:endParaRPr lang="en-IN" sz="3600" b="1" dirty="0">
              <a:solidFill>
                <a:schemeClr val="tx1"/>
              </a:solidFill>
              <a:latin typeface="Times New Roman" pitchFamily="18" charset="0"/>
              <a:cs typeface="Times New Roman" pitchFamily="18" charset="0"/>
            </a:endParaRPr>
          </a:p>
          <a:p>
            <a:pPr marL="0" indent="0" algn="just">
              <a:lnSpc>
                <a:spcPct val="120000"/>
              </a:lnSpc>
              <a:buNone/>
            </a:pPr>
            <a:r>
              <a:rPr lang="en-US" sz="3600" dirty="0">
                <a:solidFill>
                  <a:schemeClr val="tx1"/>
                </a:solidFill>
                <a:latin typeface="Times New Roman" pitchFamily="18" charset="0"/>
                <a:cs typeface="Times New Roman" pitchFamily="18" charset="0"/>
              </a:rPr>
              <a:t>                           We used the scikit-learn, a popular machine learning library in Python, to train a linear regression model on the preprocessed data. We split the data into training and testing sets, with 70% of the data used for training and 30% for testing. We used root mean absolute error (MAE) error as the evaluation metric to measure the accuracy of the model. </a:t>
            </a:r>
          </a:p>
          <a:p>
            <a:pPr algn="just">
              <a:lnSpc>
                <a:spcPct val="160000"/>
              </a:lnSpc>
              <a:buFont typeface="Wingdings" pitchFamily="2" charset="2"/>
              <a:buChar char="Ø"/>
            </a:pPr>
            <a:r>
              <a:rPr lang="en-US" sz="3600" b="1" dirty="0">
                <a:solidFill>
                  <a:schemeClr val="tx1"/>
                </a:solidFill>
                <a:latin typeface="Times New Roman" pitchFamily="18" charset="0"/>
                <a:cs typeface="Times New Roman" pitchFamily="18" charset="0"/>
              </a:rPr>
              <a:t>Prediction</a:t>
            </a:r>
            <a:endParaRPr lang="en-IN" sz="3600" b="1" dirty="0">
              <a:solidFill>
                <a:schemeClr val="tx1"/>
              </a:solidFill>
              <a:latin typeface="Times New Roman" pitchFamily="18" charset="0"/>
              <a:cs typeface="Times New Roman" pitchFamily="18" charset="0"/>
            </a:endParaRPr>
          </a:p>
          <a:p>
            <a:pPr marL="0" indent="0" algn="just">
              <a:lnSpc>
                <a:spcPct val="160000"/>
              </a:lnSpc>
              <a:buNone/>
            </a:pPr>
            <a:r>
              <a:rPr lang="en-US" sz="3600" dirty="0">
                <a:solidFill>
                  <a:schemeClr val="tx1"/>
                </a:solidFill>
                <a:latin typeface="Times New Roman" pitchFamily="18" charset="0"/>
                <a:cs typeface="Times New Roman" pitchFamily="18" charset="0"/>
              </a:rPr>
              <a:t>                         Once the model was trained and evaluated, we compare the four models and identify the model which gives the best accuracy of results. </a:t>
            </a:r>
            <a:endParaRPr lang="en-IN" sz="3600" dirty="0">
              <a:solidFill>
                <a:schemeClr val="tx1"/>
              </a:solidFill>
              <a:latin typeface="Times New Roman" pitchFamily="18" charset="0"/>
              <a:cs typeface="Times New Roman" pitchFamily="18" charset="0"/>
            </a:endParaRPr>
          </a:p>
          <a:p>
            <a:pPr marL="0" indent="0">
              <a:buNone/>
            </a:pPr>
            <a:endParaRPr lang="en-IN" sz="3600" dirty="0">
              <a:solidFill>
                <a:schemeClr val="tx1"/>
              </a:solidFill>
              <a:latin typeface="Times New Roman" pitchFamily="18" charset="0"/>
              <a:cs typeface="Times New Roman" pitchFamily="18" charset="0"/>
            </a:endParaRPr>
          </a:p>
          <a:p>
            <a:pPr marL="0" indent="0" algn="just">
              <a:lnSpc>
                <a:spcPct val="120000"/>
              </a:lnSpc>
              <a:buNone/>
            </a:pPr>
            <a:endParaRPr lang="en-IN" sz="3600" dirty="0">
              <a:solidFill>
                <a:schemeClr val="tx1"/>
              </a:solidFill>
              <a:latin typeface="Times New Roman" pitchFamily="18" charset="0"/>
              <a:cs typeface="Times New Roman" pitchFamily="18" charset="0"/>
            </a:endParaRPr>
          </a:p>
          <a:p>
            <a:pPr marL="0" indent="0">
              <a:buNone/>
            </a:pPr>
            <a:endParaRPr lang="en-IN" dirty="0">
              <a:solidFill>
                <a:schemeClr val="tx1"/>
              </a:solidFill>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1362992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2E0F96F-AB0E-ED93-3D8B-76421BE6C021}"/>
              </a:ext>
            </a:extLst>
          </p:cNvPr>
          <p:cNvSpPr>
            <a:spLocks noGrp="1"/>
          </p:cNvSpPr>
          <p:nvPr>
            <p:ph type="title"/>
          </p:nvPr>
        </p:nvSpPr>
        <p:spPr/>
        <p:txBody>
          <a:bodyPr/>
          <a:lstStyle/>
          <a:p>
            <a:pPr algn="ctr"/>
            <a:r>
              <a:rPr lang="en-US" sz="2800" dirty="0">
                <a:solidFill>
                  <a:schemeClr val="tx1"/>
                </a:solidFill>
                <a:highlight>
                  <a:srgbClr val="C0C0C0"/>
                </a:highlight>
                <a:latin typeface="Times New Roman" pitchFamily="18" charset="0"/>
                <a:cs typeface="Times New Roman" pitchFamily="18" charset="0"/>
              </a:rPr>
              <a:t>EXPLORATORY DATA ANALYSIS</a:t>
            </a:r>
            <a:endParaRPr lang="en-IN" dirty="0">
              <a:highlight>
                <a:srgbClr val="C0C0C0"/>
              </a:highlight>
            </a:endParaRPr>
          </a:p>
        </p:txBody>
      </p:sp>
      <p:sp>
        <p:nvSpPr>
          <p:cNvPr id="7" name="Content Placeholder 6">
            <a:extLst>
              <a:ext uri="{FF2B5EF4-FFF2-40B4-BE49-F238E27FC236}">
                <a16:creationId xmlns:a16="http://schemas.microsoft.com/office/drawing/2014/main" id="{DC37D5F1-D092-0897-BF7A-C3EC42C033A8}"/>
              </a:ext>
            </a:extLst>
          </p:cNvPr>
          <p:cNvSpPr>
            <a:spLocks noGrp="1"/>
          </p:cNvSpPr>
          <p:nvPr>
            <p:ph idx="1"/>
          </p:nvPr>
        </p:nvSpPr>
        <p:spPr/>
        <p:txBody>
          <a:bodyPr/>
          <a:lstStyle/>
          <a:p>
            <a:pPr>
              <a:lnSpc>
                <a:spcPct val="150000"/>
              </a:lnSpc>
            </a:pPr>
            <a:r>
              <a:rPr lang="en-US" b="1" dirty="0"/>
              <a:t> </a:t>
            </a:r>
            <a:r>
              <a:rPr lang="en-US" sz="2400" dirty="0">
                <a:solidFill>
                  <a:schemeClr val="tx1"/>
                </a:solidFill>
                <a:latin typeface="Times New Roman" pitchFamily="18" charset="0"/>
                <a:cs typeface="Times New Roman" pitchFamily="18" charset="0"/>
              </a:rPr>
              <a:t>Exploratory Data Analysis (EDA) is the process of examining and analyzing datasets to review their main characteristics, usually with visual methods. It is used to discover patterns, relationships, anomalies and other insights that might be hidden in the data. EDA is an important step in the data analysis process because it helps to better understanding of the data, identify potential problems or errors and generate hypotheses.</a:t>
            </a:r>
            <a:endParaRPr lang="en-IN" sz="2400" dirty="0"/>
          </a:p>
        </p:txBody>
      </p:sp>
    </p:spTree>
    <p:extLst>
      <p:ext uri="{BB962C8B-B14F-4D97-AF65-F5344CB8AC3E}">
        <p14:creationId xmlns:p14="http://schemas.microsoft.com/office/powerpoint/2010/main" val="419905680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462</TotalTime>
  <Words>1249</Words>
  <Application>Microsoft Office PowerPoint</Application>
  <PresentationFormat>Widescreen</PresentationFormat>
  <Paragraphs>122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Gill Sans MT</vt:lpstr>
      <vt:lpstr>Times New Roman</vt:lpstr>
      <vt:lpstr>Wingdings</vt:lpstr>
      <vt:lpstr>Wingdings 2</vt:lpstr>
      <vt:lpstr>Dividend</vt:lpstr>
      <vt:lpstr>Health insurance cost prediction  using machine learning</vt:lpstr>
      <vt:lpstr>INTRODUCTION</vt:lpstr>
      <vt:lpstr>PowerPoint Presentation</vt:lpstr>
      <vt:lpstr>Software requirement</vt:lpstr>
      <vt:lpstr>PowerPoint Presentation</vt:lpstr>
      <vt:lpstr>DATA EXPLORATION</vt:lpstr>
      <vt:lpstr>PowerPoint Presentation</vt:lpstr>
      <vt:lpstr>PowerPoint Presentation</vt:lpstr>
      <vt:lpstr>EXPLORATORY DATA ANALYSIS</vt:lpstr>
      <vt:lpstr>PowerPoint Presentation</vt:lpstr>
      <vt:lpstr>PowerPoint Presentation</vt:lpstr>
      <vt:lpstr>PowerPoint Presentation</vt:lpstr>
      <vt:lpstr>PowerPoint Presentation</vt:lpstr>
      <vt:lpstr>PREDICTION ON TEST DATA  </vt:lpstr>
      <vt:lpstr> ACTUAL &amp; PREDICTED CHARGES</vt:lpstr>
      <vt:lpstr>PowerPoint Presentation</vt:lpstr>
      <vt:lpstr>Evaluate the algorithm</vt:lpstr>
      <vt:lpstr>Mean absolute error</vt:lpstr>
      <vt:lpstr>Predict charges for new customer</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Tamil Selvan</dc:creator>
  <cp:lastModifiedBy>Tamil Selvan</cp:lastModifiedBy>
  <cp:revision>12</cp:revision>
  <dcterms:created xsi:type="dcterms:W3CDTF">2023-12-03T08:11:45Z</dcterms:created>
  <dcterms:modified xsi:type="dcterms:W3CDTF">2023-12-04T20:24:34Z</dcterms:modified>
</cp:coreProperties>
</file>